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activeX/activeX1.xml" ContentType="application/vnd.ms-office.activeX+xml"/>
  <Override PartName="/ppt/activeX/activeX1.bin" ContentType="application/vnd.ms-office.activeX"/>
  <Override PartName="/ppt/activeX/activeX2.xml" ContentType="application/vnd.ms-office.activeX+xml"/>
  <Override PartName="/ppt/activeX/activeX2.bin" ContentType="application/vnd.ms-office.activeX"/>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ctiveX/activeX3.xml" ContentType="application/vnd.ms-office.activeX+xml"/>
  <Override PartName="/ppt/activeX/activeX3.bin" ContentType="application/vnd.ms-office.activeX"/>
  <Override PartName="/ppt/notesSlides/notesSlide4.xml" ContentType="application/vnd.openxmlformats-officedocument.presentationml.notesSlide+xml"/>
  <Override PartName="/ppt/activeX/activeX4.xml" ContentType="application/vnd.ms-office.activeX+xml"/>
  <Override PartName="/ppt/activeX/activeX4.bin" ContentType="application/vnd.ms-office.activeX"/>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ctiveX/activeX5.xml" ContentType="application/vnd.ms-office.activeX+xml"/>
  <Override PartName="/ppt/activeX/activeX5.bin" ContentType="application/vnd.ms-office.activeX"/>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Lst>
  <p:notesMasterIdLst>
    <p:notesMasterId r:id="rId106"/>
  </p:notesMasterIdLst>
  <p:sldIdLst>
    <p:sldId id="360" r:id="rId2"/>
    <p:sldId id="361" r:id="rId3"/>
    <p:sldId id="362" r:id="rId4"/>
    <p:sldId id="363" r:id="rId5"/>
    <p:sldId id="369" r:id="rId6"/>
    <p:sldId id="367" r:id="rId7"/>
    <p:sldId id="370" r:id="rId8"/>
    <p:sldId id="258" r:id="rId9"/>
    <p:sldId id="259" r:id="rId10"/>
    <p:sldId id="260" r:id="rId11"/>
    <p:sldId id="371" r:id="rId12"/>
    <p:sldId id="366" r:id="rId13"/>
    <p:sldId id="261" r:id="rId14"/>
    <p:sldId id="262" r:id="rId15"/>
    <p:sldId id="265" r:id="rId16"/>
    <p:sldId id="345" r:id="rId17"/>
    <p:sldId id="267" r:id="rId18"/>
    <p:sldId id="268" r:id="rId19"/>
    <p:sldId id="372" r:id="rId20"/>
    <p:sldId id="269" r:id="rId21"/>
    <p:sldId id="373" r:id="rId22"/>
    <p:sldId id="374" r:id="rId23"/>
    <p:sldId id="375" r:id="rId24"/>
    <p:sldId id="376" r:id="rId25"/>
    <p:sldId id="377" r:id="rId26"/>
    <p:sldId id="378" r:id="rId27"/>
    <p:sldId id="426" r:id="rId28"/>
    <p:sldId id="379" r:id="rId29"/>
    <p:sldId id="412" r:id="rId30"/>
    <p:sldId id="425" r:id="rId31"/>
    <p:sldId id="414" r:id="rId32"/>
    <p:sldId id="274" r:id="rId33"/>
    <p:sldId id="275" r:id="rId34"/>
    <p:sldId id="417" r:id="rId35"/>
    <p:sldId id="389" r:id="rId36"/>
    <p:sldId id="390" r:id="rId37"/>
    <p:sldId id="391" r:id="rId38"/>
    <p:sldId id="392" r:id="rId39"/>
    <p:sldId id="393" r:id="rId40"/>
    <p:sldId id="394" r:id="rId41"/>
    <p:sldId id="395" r:id="rId42"/>
    <p:sldId id="396" r:id="rId43"/>
    <p:sldId id="397" r:id="rId44"/>
    <p:sldId id="398" r:id="rId45"/>
    <p:sldId id="418" r:id="rId46"/>
    <p:sldId id="424" r:id="rId47"/>
    <p:sldId id="419" r:id="rId48"/>
    <p:sldId id="420" r:id="rId49"/>
    <p:sldId id="421" r:id="rId50"/>
    <p:sldId id="423" r:id="rId51"/>
    <p:sldId id="399" r:id="rId52"/>
    <p:sldId id="400" r:id="rId53"/>
    <p:sldId id="427" r:id="rId54"/>
    <p:sldId id="490" r:id="rId55"/>
    <p:sldId id="491" r:id="rId56"/>
    <p:sldId id="492" r:id="rId57"/>
    <p:sldId id="445" r:id="rId58"/>
    <p:sldId id="493" r:id="rId59"/>
    <p:sldId id="438" r:id="rId60"/>
    <p:sldId id="430" r:id="rId61"/>
    <p:sldId id="431" r:id="rId62"/>
    <p:sldId id="432" r:id="rId63"/>
    <p:sldId id="433" r:id="rId64"/>
    <p:sldId id="434" r:id="rId65"/>
    <p:sldId id="494" r:id="rId66"/>
    <p:sldId id="495" r:id="rId67"/>
    <p:sldId id="436" r:id="rId68"/>
    <p:sldId id="437" r:id="rId69"/>
    <p:sldId id="447" r:id="rId70"/>
    <p:sldId id="449" r:id="rId71"/>
    <p:sldId id="455" r:id="rId72"/>
    <p:sldId id="456" r:id="rId73"/>
    <p:sldId id="457" r:id="rId74"/>
    <p:sldId id="458" r:id="rId75"/>
    <p:sldId id="459" r:id="rId76"/>
    <p:sldId id="460" r:id="rId77"/>
    <p:sldId id="461" r:id="rId78"/>
    <p:sldId id="462" r:id="rId79"/>
    <p:sldId id="463" r:id="rId80"/>
    <p:sldId id="464" r:id="rId81"/>
    <p:sldId id="465" r:id="rId82"/>
    <p:sldId id="466" r:id="rId83"/>
    <p:sldId id="468" r:id="rId84"/>
    <p:sldId id="469" r:id="rId85"/>
    <p:sldId id="470" r:id="rId86"/>
    <p:sldId id="471" r:id="rId87"/>
    <p:sldId id="472" r:id="rId88"/>
    <p:sldId id="473" r:id="rId89"/>
    <p:sldId id="474" r:id="rId90"/>
    <p:sldId id="475" r:id="rId91"/>
    <p:sldId id="476" r:id="rId92"/>
    <p:sldId id="477" r:id="rId93"/>
    <p:sldId id="478" r:id="rId94"/>
    <p:sldId id="479" r:id="rId95"/>
    <p:sldId id="480" r:id="rId96"/>
    <p:sldId id="481" r:id="rId97"/>
    <p:sldId id="482" r:id="rId98"/>
    <p:sldId id="483" r:id="rId99"/>
    <p:sldId id="484" r:id="rId100"/>
    <p:sldId id="485" r:id="rId101"/>
    <p:sldId id="486" r:id="rId102"/>
    <p:sldId id="487" r:id="rId103"/>
    <p:sldId id="488" r:id="rId104"/>
    <p:sldId id="489" r:id="rId105"/>
  </p:sldIdLst>
  <p:sldSz cx="9144000" cy="6858000" type="screen4x3"/>
  <p:notesSz cx="6858000" cy="9144000"/>
  <p:defaultTextStyle>
    <a:defPPr>
      <a:defRPr lang="en-US"/>
    </a:defPPr>
    <a:lvl1pPr algn="ctr"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ctr"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ctr"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ctr"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ctr"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99"/>
    <a:srgbClr val="800080"/>
    <a:srgbClr val="CCCCFF"/>
    <a:srgbClr val="CCFFCC"/>
    <a:srgbClr val="CCECFF"/>
    <a:srgbClr val="993366"/>
    <a:srgbClr val="009999"/>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1" autoAdjust="0"/>
    <p:restoredTop sz="94699" autoAdjust="0"/>
  </p:normalViewPr>
  <p:slideViewPr>
    <p:cSldViewPr>
      <p:cViewPr varScale="1">
        <p:scale>
          <a:sx n="92" d="100"/>
          <a:sy n="92" d="100"/>
        </p:scale>
        <p:origin x="114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14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activeX/activeX5.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5" Type="http://schemas.openxmlformats.org/officeDocument/2006/relationships/image" Target="../media/image33.wmf"/><Relationship Id="rId4" Type="http://schemas.openxmlformats.org/officeDocument/2006/relationships/image" Target="../media/image3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 Id="rId4" Type="http://schemas.openxmlformats.org/officeDocument/2006/relationships/image" Target="../media/image98.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5" Type="http://schemas.openxmlformats.org/officeDocument/2006/relationships/image" Target="../media/image33.wmf"/><Relationship Id="rId4"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05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atin typeface="Arial" panose="020B0604020202020204" pitchFamily="34" charset="0"/>
              </a:defRPr>
            </a:lvl1pPr>
          </a:lstStyle>
          <a:p>
            <a:endParaRPr lang="zh-CN" altLang="en-US"/>
          </a:p>
        </p:txBody>
      </p:sp>
      <p:sp>
        <p:nvSpPr>
          <p:cNvPr id="32051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defRPr>
            </a:lvl1pPr>
          </a:lstStyle>
          <a:p>
            <a:endParaRPr lang="en-US" altLang="zh-CN"/>
          </a:p>
        </p:txBody>
      </p:sp>
      <p:sp>
        <p:nvSpPr>
          <p:cNvPr id="3205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2051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2051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atin typeface="Arial" panose="020B0604020202020204" pitchFamily="34" charset="0"/>
              </a:defRPr>
            </a:lvl1pPr>
          </a:lstStyle>
          <a:p>
            <a:endParaRPr lang="en-US" altLang="zh-CN"/>
          </a:p>
        </p:txBody>
      </p:sp>
      <p:sp>
        <p:nvSpPr>
          <p:cNvPr id="32051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29942532-FD99-460A-8C53-B8316C42B91C}" type="slidenum">
              <a:rPr lang="zh-CN" altLang="en-US"/>
              <a:pPr/>
              <a:t>‹#›</a:t>
            </a:fld>
            <a:endParaRPr lang="en-US" altLang="zh-CN"/>
          </a:p>
        </p:txBody>
      </p:sp>
    </p:spTree>
    <p:extLst>
      <p:ext uri="{BB962C8B-B14F-4D97-AF65-F5344CB8AC3E}">
        <p14:creationId xmlns:p14="http://schemas.microsoft.com/office/powerpoint/2010/main" val="161120921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Times New Roman" panose="02020603050405020304" pitchFamily="18" charset="0"/>
                <a:ea typeface="楷体_GB2312" pitchFamily="49" charset="-122"/>
              </a:rPr>
              <a:t>在</a:t>
            </a:r>
            <a:r>
              <a:rPr lang="en-US" altLang="zh-CN" b="1" dirty="0" smtClean="0">
                <a:latin typeface="Times New Roman" panose="02020603050405020304" pitchFamily="18" charset="0"/>
                <a:ea typeface="楷体_GB2312" pitchFamily="49" charset="-122"/>
              </a:rPr>
              <a:t>1925</a:t>
            </a:r>
            <a:r>
              <a:rPr lang="zh-CN" altLang="en-US" b="1" dirty="0" smtClean="0">
                <a:latin typeface="Times New Roman" panose="02020603050405020304" pitchFamily="18" charset="0"/>
                <a:ea typeface="楷体_GB2312" pitchFamily="49" charset="-122"/>
              </a:rPr>
              <a:t>年根据一系列实验事实提出了大胆</a:t>
            </a:r>
            <a:r>
              <a:rPr lang="zh-CN" altLang="en-US" b="1" dirty="0" smtClean="0">
                <a:solidFill>
                  <a:schemeClr val="hlink"/>
                </a:solidFill>
                <a:latin typeface="Times New Roman" panose="02020603050405020304" pitchFamily="18" charset="0"/>
                <a:ea typeface="楷体_GB2312" pitchFamily="49" charset="-122"/>
              </a:rPr>
              <a:t>假设</a:t>
            </a:r>
            <a:r>
              <a:rPr lang="zh-CN" altLang="en-US" b="1" dirty="0" smtClean="0">
                <a:latin typeface="Times New Roman" panose="02020603050405020304" pitchFamily="18" charset="0"/>
                <a:ea typeface="楷体_GB2312" pitchFamily="49" charset="-122"/>
              </a:rPr>
              <a:t>：电子不是点电荷，它除了轨道运动外，还具有某种方式的自旋运动，其固有的自旋角动量 （是电子的属性之一）等于：</a:t>
            </a:r>
            <a:endParaRPr lang="zh-CN" altLang="en-US" dirty="0"/>
          </a:p>
        </p:txBody>
      </p:sp>
      <p:sp>
        <p:nvSpPr>
          <p:cNvPr id="4" name="灯片编号占位符 3"/>
          <p:cNvSpPr>
            <a:spLocks noGrp="1"/>
          </p:cNvSpPr>
          <p:nvPr>
            <p:ph type="sldNum" sz="quarter" idx="10"/>
          </p:nvPr>
        </p:nvSpPr>
        <p:spPr/>
        <p:txBody>
          <a:bodyPr/>
          <a:lstStyle/>
          <a:p>
            <a:fld id="{29942532-FD99-460A-8C53-B8316C42B91C}" type="slidenum">
              <a:rPr lang="zh-CN" altLang="en-US" smtClean="0"/>
              <a:pPr/>
              <a:t>22</a:t>
            </a:fld>
            <a:endParaRPr lang="en-US" altLang="zh-CN"/>
          </a:p>
        </p:txBody>
      </p:sp>
    </p:spTree>
    <p:extLst>
      <p:ext uri="{BB962C8B-B14F-4D97-AF65-F5344CB8AC3E}">
        <p14:creationId xmlns:p14="http://schemas.microsoft.com/office/powerpoint/2010/main" val="2621026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dirty="0" smtClean="0">
                <a:latin typeface="Times New Roman" panose="02020603050405020304" pitchFamily="18" charset="0"/>
                <a:ea typeface="楷体_GB2312" pitchFamily="49" charset="-122"/>
              </a:rPr>
              <a:t>这个假设受到各种实验的支持。而且与电子自旋概念一起可由狄拉克的相对论量子力学严格导出</a:t>
            </a:r>
            <a:r>
              <a:rPr lang="zh-CN" altLang="en-US" b="1" dirty="0" smtClean="0">
                <a:latin typeface="Times New Roman" panose="02020603050405020304" pitchFamily="18" charset="0"/>
              </a:rPr>
              <a:t> 。</a:t>
            </a:r>
            <a:endParaRPr lang="zh-CN" altLang="en-US" b="1"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9942532-FD99-460A-8C53-B8316C42B91C}" type="slidenum">
              <a:rPr lang="zh-CN" altLang="en-US" smtClean="0"/>
              <a:pPr/>
              <a:t>24</a:t>
            </a:fld>
            <a:endParaRPr lang="en-US" altLang="zh-CN"/>
          </a:p>
        </p:txBody>
      </p:sp>
    </p:spTree>
    <p:extLst>
      <p:ext uri="{BB962C8B-B14F-4D97-AF65-F5344CB8AC3E}">
        <p14:creationId xmlns:p14="http://schemas.microsoft.com/office/powerpoint/2010/main" val="3642558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ln/>
        </p:spPr>
      </p:sp>
      <p:sp>
        <p:nvSpPr>
          <p:cNvPr id="23555" name="备注占位符 2"/>
          <p:cNvSpPr>
            <a:spLocks noGrp="1"/>
          </p:cNvSpPr>
          <p:nvPr>
            <p:ph type="body" idx="1"/>
          </p:nvPr>
        </p:nvSpPr>
        <p:spPr>
          <a:noFill/>
        </p:spPr>
        <p:txBody>
          <a:bodyPr/>
          <a:lstStyle/>
          <a:p>
            <a:pPr eaLnBrk="1" hangingPunct="1"/>
            <a:endParaRPr lang="zh-CN" altLang="en-US" smtClean="0"/>
          </a:p>
        </p:txBody>
      </p:sp>
      <p:sp>
        <p:nvSpPr>
          <p:cNvPr id="23556" name="灯片编号占位符 3"/>
          <p:cNvSpPr>
            <a:spLocks noGrp="1"/>
          </p:cNvSpPr>
          <p:nvPr>
            <p:ph type="sldNum" sz="quarter" idx="5"/>
          </p:nvPr>
        </p:nvSpPr>
        <p:spPr>
          <a:noFill/>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r"/>
            <a:fld id="{F664D429-942C-46F6-A6B3-7F1BB723551F}" type="slidenum">
              <a:rPr lang="zh-CN" altLang="en-US" sz="1200">
                <a:latin typeface="Arial" panose="020B0604020202020204" pitchFamily="34" charset="0"/>
              </a:rPr>
              <a:pPr algn="r"/>
              <a:t>31</a:t>
            </a:fld>
            <a:endParaRPr lang="en-US" altLang="zh-CN" sz="1200">
              <a:latin typeface="Arial" panose="020B0604020202020204" pitchFamily="34" charset="0"/>
            </a:endParaRPr>
          </a:p>
        </p:txBody>
      </p:sp>
    </p:spTree>
    <p:extLst>
      <p:ext uri="{BB962C8B-B14F-4D97-AF65-F5344CB8AC3E}">
        <p14:creationId xmlns:p14="http://schemas.microsoft.com/office/powerpoint/2010/main" val="2195053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E7D548-455D-43D7-A48D-A3E4E593031F}" type="slidenum">
              <a:rPr lang="zh-CN" altLang="en-US" smtClean="0"/>
              <a:pPr/>
              <a:t>46</a:t>
            </a:fld>
            <a:endParaRPr lang="zh-CN" altLang="en-US"/>
          </a:p>
        </p:txBody>
      </p:sp>
    </p:spTree>
    <p:extLst>
      <p:ext uri="{BB962C8B-B14F-4D97-AF65-F5344CB8AC3E}">
        <p14:creationId xmlns:p14="http://schemas.microsoft.com/office/powerpoint/2010/main" val="1600690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r"/>
            <a:fld id="{E3D7FFD0-21F2-4CFE-AA1F-B9D4F28297A0}" type="slidenum">
              <a:rPr lang="zh-CN" altLang="en-US" sz="1200">
                <a:latin typeface="Arial" panose="020B0604020202020204" pitchFamily="34" charset="0"/>
              </a:rPr>
              <a:pPr algn="r"/>
              <a:t>94</a:t>
            </a:fld>
            <a:endParaRPr lang="en-US" altLang="zh-CN" sz="1200">
              <a:latin typeface="Arial" panose="020B0604020202020204" pitchFamily="3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xfrm>
            <a:off x="914400" y="4343400"/>
            <a:ext cx="5029200" cy="4114800"/>
          </a:xfrm>
          <a:noFill/>
        </p:spPr>
        <p:txBody>
          <a:bodyPr/>
          <a:lstStyle/>
          <a:p>
            <a:pPr eaLnBrk="1" hangingPunct="1"/>
            <a:endParaRPr lang="zh-CN" altLang="en-US" smtClean="0"/>
          </a:p>
        </p:txBody>
      </p:sp>
    </p:spTree>
    <p:extLst>
      <p:ext uri="{BB962C8B-B14F-4D97-AF65-F5344CB8AC3E}">
        <p14:creationId xmlns:p14="http://schemas.microsoft.com/office/powerpoint/2010/main" val="2750677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r"/>
            <a:fld id="{A059E3E2-5C11-40AF-8805-4F6B015328B3}" type="slidenum">
              <a:rPr lang="zh-CN" altLang="en-US" sz="1200">
                <a:latin typeface="Arial" panose="020B0604020202020204" pitchFamily="34" charset="0"/>
              </a:rPr>
              <a:pPr algn="r"/>
              <a:t>95</a:t>
            </a:fld>
            <a:endParaRPr lang="en-US" altLang="zh-CN" sz="1200">
              <a:latin typeface="Arial" panose="020B0604020202020204"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xfrm>
            <a:off x="914400" y="4343400"/>
            <a:ext cx="5029200" cy="4114800"/>
          </a:xfrm>
          <a:noFill/>
        </p:spPr>
        <p:txBody>
          <a:bodyPr/>
          <a:lstStyle/>
          <a:p>
            <a:pPr eaLnBrk="1" hangingPunct="1"/>
            <a:endParaRPr lang="zh-CN" altLang="en-US" smtClean="0"/>
          </a:p>
        </p:txBody>
      </p:sp>
    </p:spTree>
    <p:extLst>
      <p:ext uri="{BB962C8B-B14F-4D97-AF65-F5344CB8AC3E}">
        <p14:creationId xmlns:p14="http://schemas.microsoft.com/office/powerpoint/2010/main" val="3818084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r"/>
            <a:fld id="{7F8CED66-6332-4419-86E0-D86ED870AF93}" type="slidenum">
              <a:rPr lang="zh-CN" altLang="en-US" sz="1200">
                <a:latin typeface="Arial" panose="020B0604020202020204" pitchFamily="34" charset="0"/>
              </a:rPr>
              <a:pPr algn="r"/>
              <a:t>96</a:t>
            </a:fld>
            <a:endParaRPr lang="en-US" altLang="zh-CN" sz="1200">
              <a:latin typeface="Arial" panose="020B0604020202020204" pitchFamily="3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14400" y="4343400"/>
            <a:ext cx="5029200" cy="4114800"/>
          </a:xfrm>
          <a:noFill/>
        </p:spPr>
        <p:txBody>
          <a:bodyPr/>
          <a:lstStyle/>
          <a:p>
            <a:pPr eaLnBrk="1" hangingPunct="1"/>
            <a:endParaRPr lang="zh-CN" altLang="en-US" smtClean="0"/>
          </a:p>
        </p:txBody>
      </p:sp>
    </p:spTree>
    <p:extLst>
      <p:ext uri="{BB962C8B-B14F-4D97-AF65-F5344CB8AC3E}">
        <p14:creationId xmlns:p14="http://schemas.microsoft.com/office/powerpoint/2010/main" val="1854819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直角三角形 3"/>
          <p:cNvSpPr/>
          <p:nvPr/>
        </p:nvSpPr>
        <p:spPr>
          <a:xfrm>
            <a:off x="1"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hangingPunct="1">
              <a:defRPr/>
            </a:pPr>
            <a:endParaRPr lang="en-US" sz="1350"/>
          </a:p>
        </p:txBody>
      </p:sp>
      <p:grpSp>
        <p:nvGrpSpPr>
          <p:cNvPr id="5" name="组合 10"/>
          <p:cNvGrpSpPr>
            <a:grpSpLocks/>
          </p:cNvGrpSpPr>
          <p:nvPr/>
        </p:nvGrpSpPr>
        <p:grpSpPr bwMode="auto">
          <a:xfrm>
            <a:off x="468315" y="333375"/>
            <a:ext cx="2016125" cy="431800"/>
            <a:chOff x="467544" y="332704"/>
            <a:chExt cx="2016224" cy="432000"/>
          </a:xfrm>
        </p:grpSpPr>
        <p:pic>
          <p:nvPicPr>
            <p:cNvPr id="6" name="图片 11" descr="nenu3.jpg"/>
            <p:cNvPicPr>
              <a:picLocks noChangeAspect="1"/>
            </p:cNvPicPr>
            <p:nvPr/>
          </p:nvPicPr>
          <p:blipFill>
            <a:blip r:embed="rId2" cstate="print">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467544" y="332704"/>
              <a:ext cx="531975"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3" descr="nen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702" y="404704"/>
              <a:ext cx="140606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组合 13"/>
          <p:cNvGrpSpPr>
            <a:grpSpLocks/>
          </p:cNvGrpSpPr>
          <p:nvPr/>
        </p:nvGrpSpPr>
        <p:grpSpPr bwMode="auto">
          <a:xfrm>
            <a:off x="171452" y="920750"/>
            <a:ext cx="8721725" cy="553998"/>
            <a:chOff x="171712" y="-171400"/>
            <a:chExt cx="8720768" cy="553889"/>
          </a:xfrm>
        </p:grpSpPr>
        <p:cxnSp>
          <p:nvCxnSpPr>
            <p:cNvPr id="10" name="直接连接符 9"/>
            <p:cNvCxnSpPr/>
            <p:nvPr/>
          </p:nvCxnSpPr>
          <p:spPr>
            <a:xfrm>
              <a:off x="251078" y="188892"/>
              <a:ext cx="864140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21"/>
            <p:cNvSpPr txBox="1">
              <a:spLocks noChangeArrowheads="1"/>
            </p:cNvSpPr>
            <p:nvPr/>
          </p:nvSpPr>
          <p:spPr bwMode="auto">
            <a:xfrm>
              <a:off x="171712" y="-171400"/>
              <a:ext cx="721593" cy="55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a:solidFill>
                    <a:srgbClr val="7F7F7F"/>
                  </a:solidFill>
                </a:rPr>
                <a:t>.....</a:t>
              </a:r>
              <a:endParaRPr lang="zh-CN" altLang="en-US" sz="3000">
                <a:solidFill>
                  <a:srgbClr val="7F7F7F"/>
                </a:solidFill>
              </a:endParaRPr>
            </a:p>
          </p:txBody>
        </p:sp>
      </p:grpSp>
      <p:grpSp>
        <p:nvGrpSpPr>
          <p:cNvPr id="13" name="组合 18"/>
          <p:cNvGrpSpPr>
            <a:grpSpLocks/>
          </p:cNvGrpSpPr>
          <p:nvPr/>
        </p:nvGrpSpPr>
        <p:grpSpPr bwMode="auto">
          <a:xfrm>
            <a:off x="2" y="1268413"/>
            <a:ext cx="9251947" cy="2978150"/>
            <a:chOff x="0" y="1268760"/>
            <a:chExt cx="9252478" cy="2978150"/>
          </a:xfrm>
        </p:grpSpPr>
        <p:pic>
          <p:nvPicPr>
            <p:cNvPr id="14" name="图片 19" descr="Untitled-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268760"/>
              <a:ext cx="9144001"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20"/>
            <p:cNvGrpSpPr>
              <a:grpSpLocks/>
            </p:cNvGrpSpPr>
            <p:nvPr/>
          </p:nvGrpSpPr>
          <p:grpSpPr bwMode="auto">
            <a:xfrm>
              <a:off x="251520" y="1268760"/>
              <a:ext cx="1440161" cy="720080"/>
              <a:chOff x="251520" y="1268760"/>
              <a:chExt cx="1440160" cy="720080"/>
            </a:xfrm>
          </p:grpSpPr>
          <p:sp>
            <p:nvSpPr>
              <p:cNvPr id="79" name="矩形 78"/>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80" name="矩形 79"/>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6" name="组合 22"/>
            <p:cNvGrpSpPr>
              <a:grpSpLocks/>
            </p:cNvGrpSpPr>
            <p:nvPr/>
          </p:nvGrpSpPr>
          <p:grpSpPr bwMode="auto">
            <a:xfrm>
              <a:off x="2411760" y="1268760"/>
              <a:ext cx="1440161" cy="720080"/>
              <a:chOff x="251520" y="1268760"/>
              <a:chExt cx="1440160" cy="720080"/>
            </a:xfrm>
          </p:grpSpPr>
          <p:sp>
            <p:nvSpPr>
              <p:cNvPr id="77" name="矩形 76"/>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8" name="矩形 77"/>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3"/>
            <p:cNvGrpSpPr>
              <a:grpSpLocks/>
            </p:cNvGrpSpPr>
            <p:nvPr/>
          </p:nvGrpSpPr>
          <p:grpSpPr bwMode="auto">
            <a:xfrm>
              <a:off x="4572000" y="1268760"/>
              <a:ext cx="1440161" cy="720080"/>
              <a:chOff x="251520" y="1268760"/>
              <a:chExt cx="1440160" cy="720080"/>
            </a:xfrm>
          </p:grpSpPr>
          <p:sp>
            <p:nvSpPr>
              <p:cNvPr id="75" name="矩形 74"/>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6" name="矩形 75"/>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4"/>
            <p:cNvGrpSpPr>
              <a:grpSpLocks/>
            </p:cNvGrpSpPr>
            <p:nvPr/>
          </p:nvGrpSpPr>
          <p:grpSpPr bwMode="auto">
            <a:xfrm>
              <a:off x="6732240" y="1268760"/>
              <a:ext cx="1440161" cy="720080"/>
              <a:chOff x="251520" y="1268760"/>
              <a:chExt cx="1440160" cy="720080"/>
            </a:xfrm>
          </p:grpSpPr>
          <p:sp>
            <p:nvSpPr>
              <p:cNvPr id="73" name="矩形 72"/>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4" name="矩形 73"/>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0" name="矩形 19"/>
            <p:cNvSpPr/>
            <p:nvPr/>
          </p:nvSpPr>
          <p:spPr>
            <a:xfrm>
              <a:off x="8892098" y="1268760"/>
              <a:ext cx="25242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1" name="矩形 20"/>
            <p:cNvSpPr/>
            <p:nvPr/>
          </p:nvSpPr>
          <p:spPr>
            <a:xfrm>
              <a:off x="250839" y="1989485"/>
              <a:ext cx="72076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2" name="矩形 21"/>
            <p:cNvSpPr/>
            <p:nvPr/>
          </p:nvSpPr>
          <p:spPr>
            <a:xfrm>
              <a:off x="0" y="1989485"/>
              <a:ext cx="250839"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3" name="组合 28"/>
            <p:cNvGrpSpPr>
              <a:grpSpLocks/>
            </p:cNvGrpSpPr>
            <p:nvPr/>
          </p:nvGrpSpPr>
          <p:grpSpPr bwMode="auto">
            <a:xfrm>
              <a:off x="1691680" y="1988840"/>
              <a:ext cx="1440161" cy="720080"/>
              <a:chOff x="251520" y="1268760"/>
              <a:chExt cx="1440160" cy="720080"/>
            </a:xfrm>
          </p:grpSpPr>
          <p:sp>
            <p:nvSpPr>
              <p:cNvPr id="71" name="矩形 70"/>
              <p:cNvSpPr/>
              <p:nvPr/>
            </p:nvSpPr>
            <p:spPr>
              <a:xfrm>
                <a:off x="972978"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2" name="矩形 71"/>
              <p:cNvSpPr/>
              <p:nvPr/>
            </p:nvSpPr>
            <p:spPr>
              <a:xfrm>
                <a:off x="252212"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0"/>
            <p:cNvGrpSpPr>
              <a:grpSpLocks/>
            </p:cNvGrpSpPr>
            <p:nvPr/>
          </p:nvGrpSpPr>
          <p:grpSpPr bwMode="auto">
            <a:xfrm>
              <a:off x="3923928" y="1988840"/>
              <a:ext cx="1440161" cy="720080"/>
              <a:chOff x="251520" y="1268760"/>
              <a:chExt cx="1440160" cy="720080"/>
            </a:xfrm>
          </p:grpSpPr>
          <p:sp>
            <p:nvSpPr>
              <p:cNvPr id="69" name="矩形 68"/>
              <p:cNvSpPr/>
              <p:nvPr/>
            </p:nvSpPr>
            <p:spPr>
              <a:xfrm>
                <a:off x="972883"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0" name="矩形 69"/>
              <p:cNvSpPr/>
              <p:nvPr/>
            </p:nvSpPr>
            <p:spPr>
              <a:xfrm>
                <a:off x="25211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5" name="组合 31"/>
            <p:cNvGrpSpPr>
              <a:grpSpLocks/>
            </p:cNvGrpSpPr>
            <p:nvPr/>
          </p:nvGrpSpPr>
          <p:grpSpPr bwMode="auto">
            <a:xfrm>
              <a:off x="6012161" y="1988840"/>
              <a:ext cx="1440161" cy="720080"/>
              <a:chOff x="251520" y="1268760"/>
              <a:chExt cx="1440160" cy="720080"/>
            </a:xfrm>
          </p:grpSpPr>
          <p:sp>
            <p:nvSpPr>
              <p:cNvPr id="67" name="矩形 66"/>
              <p:cNvSpPr/>
              <p:nvPr/>
            </p:nvSpPr>
            <p:spPr>
              <a:xfrm>
                <a:off x="972333" y="1269405"/>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156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6" name="矩形 25"/>
            <p:cNvSpPr/>
            <p:nvPr/>
          </p:nvSpPr>
          <p:spPr>
            <a:xfrm>
              <a:off x="8892098" y="1989485"/>
              <a:ext cx="25242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a:xfrm>
              <a:off x="8172919" y="1989485"/>
              <a:ext cx="719179"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8" name="矩形 27"/>
            <p:cNvSpPr/>
            <p:nvPr/>
          </p:nvSpPr>
          <p:spPr>
            <a:xfrm>
              <a:off x="0" y="2708622"/>
              <a:ext cx="25083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9" name="组合 35"/>
            <p:cNvGrpSpPr>
              <a:grpSpLocks/>
            </p:cNvGrpSpPr>
            <p:nvPr/>
          </p:nvGrpSpPr>
          <p:grpSpPr bwMode="auto">
            <a:xfrm>
              <a:off x="971600" y="2708920"/>
              <a:ext cx="1440161" cy="720080"/>
              <a:chOff x="251520" y="1268760"/>
              <a:chExt cx="1440160" cy="720080"/>
            </a:xfrm>
          </p:grpSpPr>
          <p:sp>
            <p:nvSpPr>
              <p:cNvPr id="65" name="矩形 64"/>
              <p:cNvSpPr/>
              <p:nvPr/>
            </p:nvSpPr>
            <p:spPr>
              <a:xfrm>
                <a:off x="972292"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526"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36"/>
            <p:cNvGrpSpPr>
              <a:grpSpLocks/>
            </p:cNvGrpSpPr>
            <p:nvPr/>
          </p:nvGrpSpPr>
          <p:grpSpPr bwMode="auto">
            <a:xfrm>
              <a:off x="3131841" y="2708920"/>
              <a:ext cx="1440161" cy="720080"/>
              <a:chOff x="251520" y="1268760"/>
              <a:chExt cx="1440160" cy="720080"/>
            </a:xfrm>
          </p:grpSpPr>
          <p:sp>
            <p:nvSpPr>
              <p:cNvPr id="63" name="矩形 62"/>
              <p:cNvSpPr/>
              <p:nvPr/>
            </p:nvSpPr>
            <p:spPr>
              <a:xfrm>
                <a:off x="972763" y="1268462"/>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997"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1" name="组合 37"/>
            <p:cNvGrpSpPr>
              <a:grpSpLocks/>
            </p:cNvGrpSpPr>
            <p:nvPr/>
          </p:nvGrpSpPr>
          <p:grpSpPr bwMode="auto">
            <a:xfrm>
              <a:off x="5292081" y="2708920"/>
              <a:ext cx="1440161" cy="720080"/>
              <a:chOff x="251520" y="1268760"/>
              <a:chExt cx="1440160" cy="720080"/>
            </a:xfrm>
          </p:grpSpPr>
          <p:sp>
            <p:nvSpPr>
              <p:cNvPr id="61" name="矩形 60"/>
              <p:cNvSpPr/>
              <p:nvPr/>
            </p:nvSpPr>
            <p:spPr>
              <a:xfrm>
                <a:off x="971647" y="1268462"/>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0881"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2" name="组合 38"/>
            <p:cNvGrpSpPr>
              <a:grpSpLocks/>
            </p:cNvGrpSpPr>
            <p:nvPr/>
          </p:nvGrpSpPr>
          <p:grpSpPr bwMode="auto">
            <a:xfrm>
              <a:off x="7452321" y="2708920"/>
              <a:ext cx="1440161" cy="720080"/>
              <a:chOff x="251520" y="1268760"/>
              <a:chExt cx="1440160" cy="720080"/>
            </a:xfrm>
          </p:grpSpPr>
          <p:sp>
            <p:nvSpPr>
              <p:cNvPr id="59" name="矩形 58"/>
              <p:cNvSpPr/>
              <p:nvPr/>
            </p:nvSpPr>
            <p:spPr>
              <a:xfrm>
                <a:off x="972118"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1352"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3" name="组合 39"/>
            <p:cNvGrpSpPr>
              <a:grpSpLocks/>
            </p:cNvGrpSpPr>
            <p:nvPr/>
          </p:nvGrpSpPr>
          <p:grpSpPr bwMode="auto">
            <a:xfrm>
              <a:off x="251520" y="3429000"/>
              <a:ext cx="1440161" cy="720080"/>
              <a:chOff x="251520" y="1268760"/>
              <a:chExt cx="1440160" cy="720080"/>
            </a:xfrm>
          </p:grpSpPr>
          <p:sp>
            <p:nvSpPr>
              <p:cNvPr id="57" name="矩形 56"/>
              <p:cNvSpPr/>
              <p:nvPr/>
            </p:nvSpPr>
            <p:spPr>
              <a:xfrm>
                <a:off x="971605" y="1269107"/>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0839"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4" name="组合 40"/>
            <p:cNvGrpSpPr>
              <a:grpSpLocks/>
            </p:cNvGrpSpPr>
            <p:nvPr/>
          </p:nvGrpSpPr>
          <p:grpSpPr bwMode="auto">
            <a:xfrm>
              <a:off x="2411760" y="3429000"/>
              <a:ext cx="1440161" cy="720080"/>
              <a:chOff x="251520" y="1268760"/>
              <a:chExt cx="1440160" cy="720080"/>
            </a:xfrm>
          </p:grpSpPr>
          <p:sp>
            <p:nvSpPr>
              <p:cNvPr id="55" name="矩形 54"/>
              <p:cNvSpPr/>
              <p:nvPr/>
            </p:nvSpPr>
            <p:spPr>
              <a:xfrm>
                <a:off x="972077"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311"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5" name="组合 41"/>
            <p:cNvGrpSpPr>
              <a:grpSpLocks/>
            </p:cNvGrpSpPr>
            <p:nvPr/>
          </p:nvGrpSpPr>
          <p:grpSpPr bwMode="auto">
            <a:xfrm>
              <a:off x="4572000" y="3429000"/>
              <a:ext cx="1440161" cy="720080"/>
              <a:chOff x="251520" y="1268760"/>
              <a:chExt cx="1440160" cy="720080"/>
            </a:xfrm>
          </p:grpSpPr>
          <p:sp>
            <p:nvSpPr>
              <p:cNvPr id="53" name="矩形 52"/>
              <p:cNvSpPr/>
              <p:nvPr/>
            </p:nvSpPr>
            <p:spPr>
              <a:xfrm>
                <a:off x="972548" y="1269107"/>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782"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6" name="组合 42"/>
            <p:cNvGrpSpPr>
              <a:grpSpLocks/>
            </p:cNvGrpSpPr>
            <p:nvPr/>
          </p:nvGrpSpPr>
          <p:grpSpPr bwMode="auto">
            <a:xfrm>
              <a:off x="6732240" y="3429000"/>
              <a:ext cx="1440161" cy="720080"/>
              <a:chOff x="251520" y="1268760"/>
              <a:chExt cx="1440160" cy="720080"/>
            </a:xfrm>
          </p:grpSpPr>
          <p:sp>
            <p:nvSpPr>
              <p:cNvPr id="51" name="矩形 50"/>
              <p:cNvSpPr/>
              <p:nvPr/>
            </p:nvSpPr>
            <p:spPr>
              <a:xfrm>
                <a:off x="973020"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2254"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7" name="矩形 36"/>
            <p:cNvSpPr/>
            <p:nvPr/>
          </p:nvSpPr>
          <p:spPr>
            <a:xfrm>
              <a:off x="8892098" y="3429347"/>
              <a:ext cx="25242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a:xfrm>
              <a:off x="250839" y="4148485"/>
              <a:ext cx="720766" cy="9048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9" name="矩形 38"/>
            <p:cNvSpPr/>
            <p:nvPr/>
          </p:nvSpPr>
          <p:spPr>
            <a:xfrm>
              <a:off x="0" y="4148485"/>
              <a:ext cx="250839" cy="9048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40" name="组合 46"/>
            <p:cNvGrpSpPr>
              <a:grpSpLocks/>
            </p:cNvGrpSpPr>
            <p:nvPr/>
          </p:nvGrpSpPr>
          <p:grpSpPr bwMode="auto">
            <a:xfrm>
              <a:off x="1691680" y="4131088"/>
              <a:ext cx="1440161" cy="90000"/>
              <a:chOff x="251520" y="1268760"/>
              <a:chExt cx="1440160" cy="720080"/>
            </a:xfrm>
          </p:grpSpPr>
          <p:sp>
            <p:nvSpPr>
              <p:cNvPr id="49" name="矩形 48"/>
              <p:cNvSpPr/>
              <p:nvPr/>
            </p:nvSpPr>
            <p:spPr>
              <a:xfrm>
                <a:off x="972978" y="1268232"/>
                <a:ext cx="719179" cy="723984"/>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2212" y="1268232"/>
                <a:ext cx="720766" cy="723984"/>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1" name="组合 47"/>
            <p:cNvGrpSpPr>
              <a:grpSpLocks/>
            </p:cNvGrpSpPr>
            <p:nvPr/>
          </p:nvGrpSpPr>
          <p:grpSpPr bwMode="auto">
            <a:xfrm>
              <a:off x="3851920" y="4149080"/>
              <a:ext cx="1440161" cy="72000"/>
              <a:chOff x="251520" y="1268760"/>
              <a:chExt cx="1440160" cy="720080"/>
            </a:xfrm>
          </p:grpSpPr>
          <p:sp>
            <p:nvSpPr>
              <p:cNvPr id="47" name="矩形 46"/>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2" name="组合 48"/>
            <p:cNvGrpSpPr>
              <a:grpSpLocks/>
            </p:cNvGrpSpPr>
            <p:nvPr/>
          </p:nvGrpSpPr>
          <p:grpSpPr bwMode="auto">
            <a:xfrm>
              <a:off x="6012161" y="4149080"/>
              <a:ext cx="1440161" cy="72000"/>
              <a:chOff x="251520" y="1268760"/>
              <a:chExt cx="1440160" cy="720080"/>
            </a:xfrm>
          </p:grpSpPr>
          <p:sp>
            <p:nvSpPr>
              <p:cNvPr id="45" name="矩形 44"/>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43" name="矩形 42"/>
            <p:cNvSpPr/>
            <p:nvPr/>
          </p:nvSpPr>
          <p:spPr>
            <a:xfrm>
              <a:off x="8892095" y="4148485"/>
              <a:ext cx="360383"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a:xfrm>
              <a:off x="8172918" y="4148485"/>
              <a:ext cx="719179"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9" name="标题 8"/>
          <p:cNvSpPr>
            <a:spLocks noGrp="1"/>
          </p:cNvSpPr>
          <p:nvPr>
            <p:ph type="ctrTitle"/>
          </p:nvPr>
        </p:nvSpPr>
        <p:spPr>
          <a:xfrm>
            <a:off x="268518" y="4287332"/>
            <a:ext cx="8640960" cy="1013876"/>
          </a:xfrm>
        </p:spPr>
        <p:txBody>
          <a:bodyPr anchor="b"/>
          <a:lstStyle>
            <a:lvl1pPr algn="r">
              <a:defRPr sz="3000" b="1">
                <a:solidFill>
                  <a:schemeClr val="tx1">
                    <a:lumMod val="85000"/>
                    <a:lumOff val="15000"/>
                  </a:schemeClr>
                </a:solidFill>
                <a:effectLst>
                  <a:outerShdw blurRad="31750" dist="25400" dir="5400000" algn="tl" rotWithShape="0">
                    <a:srgbClr val="000000">
                      <a:alpha val="25000"/>
                    </a:srgbClr>
                  </a:outerShdw>
                </a:effectLst>
              </a:defRPr>
            </a:lvl1pPr>
            <a:extLst/>
          </a:lstStyle>
          <a:p>
            <a:r>
              <a:rPr lang="zh-CN" altLang="en-US" smtClean="0"/>
              <a:t>单击此处编辑母版标题样式</a:t>
            </a:r>
            <a:endParaRPr lang="en-US" dirty="0"/>
          </a:p>
        </p:txBody>
      </p:sp>
      <p:sp>
        <p:nvSpPr>
          <p:cNvPr id="17" name="副标题 16"/>
          <p:cNvSpPr>
            <a:spLocks noGrp="1"/>
          </p:cNvSpPr>
          <p:nvPr>
            <p:ph type="subTitle" idx="1"/>
          </p:nvPr>
        </p:nvSpPr>
        <p:spPr>
          <a:xfrm>
            <a:off x="251520" y="5358409"/>
            <a:ext cx="8640960" cy="590875"/>
          </a:xfrm>
        </p:spPr>
        <p:txBody>
          <a:bodyPr lIns="45720" rIns="45720"/>
          <a:lstStyle>
            <a:lvl1pPr marL="0" marR="48006" indent="0" algn="r">
              <a:buNone/>
              <a:defRPr>
                <a:solidFill>
                  <a:schemeClr val="tx1">
                    <a:lumMod val="85000"/>
                    <a:lumOff val="15000"/>
                  </a:schemeClr>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extLst/>
          </a:lstStyle>
          <a:p>
            <a:r>
              <a:rPr lang="zh-CN" altLang="en-US" smtClean="0"/>
              <a:t>单击此处编辑母版副标题样式</a:t>
            </a:r>
            <a:endParaRPr lang="en-US" dirty="0"/>
          </a:p>
        </p:txBody>
      </p:sp>
      <p:sp>
        <p:nvSpPr>
          <p:cNvPr id="81" name="日期占位符 29"/>
          <p:cNvSpPr>
            <a:spLocks noGrp="1"/>
          </p:cNvSpPr>
          <p:nvPr>
            <p:ph type="dt" sz="half" idx="10"/>
          </p:nvPr>
        </p:nvSpPr>
        <p:spPr/>
        <p:txBody>
          <a:bodyPr/>
          <a:lstStyle>
            <a:lvl1pPr algn="ctr">
              <a:defRPr sz="1050" smtClean="0">
                <a:solidFill>
                  <a:srgbClr val="FFFFFF"/>
                </a:solidFill>
              </a:defRPr>
            </a:lvl1pPr>
            <a:extLst/>
          </a:lstStyle>
          <a:p>
            <a:endParaRPr lang="en-US" altLang="zh-CN"/>
          </a:p>
        </p:txBody>
      </p:sp>
      <p:sp>
        <p:nvSpPr>
          <p:cNvPr id="82" name="页脚占位符 18"/>
          <p:cNvSpPr>
            <a:spLocks noGrp="1"/>
          </p:cNvSpPr>
          <p:nvPr>
            <p:ph type="ftr" sz="quarter" idx="11"/>
          </p:nvPr>
        </p:nvSpPr>
        <p:spPr/>
        <p:txBody>
          <a:bodyPr/>
          <a:lstStyle>
            <a:lvl1pPr>
              <a:defRPr sz="1050">
                <a:solidFill>
                  <a:schemeClr val="accent1">
                    <a:tint val="20000"/>
                  </a:schemeClr>
                </a:solidFill>
              </a:defRPr>
            </a:lvl1pPr>
            <a:extLst/>
          </a:lstStyle>
          <a:p>
            <a:endParaRPr lang="en-US" altLang="zh-CN"/>
          </a:p>
        </p:txBody>
      </p:sp>
      <p:sp>
        <p:nvSpPr>
          <p:cNvPr id="83" name="灯片编号占位符 26"/>
          <p:cNvSpPr>
            <a:spLocks noGrp="1"/>
          </p:cNvSpPr>
          <p:nvPr>
            <p:ph type="sldNum" sz="quarter" idx="12"/>
          </p:nvPr>
        </p:nvSpPr>
        <p:spPr/>
        <p:txBody>
          <a:bodyPr/>
          <a:lstStyle>
            <a:lvl1pPr>
              <a:defRPr sz="825" smtClean="0">
                <a:solidFill>
                  <a:srgbClr val="FFFFFF"/>
                </a:solidFill>
              </a:defRPr>
            </a:lvl1pPr>
            <a:extLst/>
          </a:lstStyle>
          <a:p>
            <a:fld id="{187ECEB5-272B-49F3-B9BF-04E0BA233D50}" type="slidenum">
              <a:rPr lang="zh-CN" altLang="en-US" smtClean="0"/>
              <a:pPr/>
              <a:t>‹#›</a:t>
            </a:fld>
            <a:endParaRPr lang="en-US" altLang="zh-CN"/>
          </a:p>
        </p:txBody>
      </p:sp>
    </p:spTree>
    <p:extLst>
      <p:ext uri="{BB962C8B-B14F-4D97-AF65-F5344CB8AC3E}">
        <p14:creationId xmlns:p14="http://schemas.microsoft.com/office/powerpoint/2010/main" val="2684112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endParaRPr lang="en-US" altLang="zh-CN"/>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E3D498F9-2807-4137-8E77-27055BB7AB56}" type="slidenum">
              <a:rPr lang="zh-CN" altLang="en-US" smtClean="0"/>
              <a:pPr/>
              <a:t>‹#›</a:t>
            </a:fld>
            <a:endParaRPr lang="en-US" altLang="zh-CN"/>
          </a:p>
        </p:txBody>
      </p:sp>
    </p:spTree>
    <p:extLst>
      <p:ext uri="{BB962C8B-B14F-4D97-AF65-F5344CB8AC3E}">
        <p14:creationId xmlns:p14="http://schemas.microsoft.com/office/powerpoint/2010/main" val="1803446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617538"/>
            <a:ext cx="7804150" cy="5514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914400" y="6324600"/>
            <a:ext cx="19050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3352800" y="6324600"/>
            <a:ext cx="2895600" cy="4572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781800" y="6324600"/>
            <a:ext cx="1905000" cy="457200"/>
          </a:xfrm>
        </p:spPr>
        <p:txBody>
          <a:bodyPr/>
          <a:lstStyle>
            <a:lvl1pPr>
              <a:defRPr/>
            </a:lvl1pPr>
          </a:lstStyle>
          <a:p>
            <a:fld id="{3236B9AA-0428-4DAD-99D0-2D8E107157D5}" type="slidenum">
              <a:rPr lang="zh-CN" altLang="en-US"/>
              <a:pPr/>
              <a:t>‹#›</a:t>
            </a:fld>
            <a:endParaRPr lang="en-US" altLang="zh-CN"/>
          </a:p>
        </p:txBody>
      </p:sp>
    </p:spTree>
    <p:extLst>
      <p:ext uri="{BB962C8B-B14F-4D97-AF65-F5344CB8AC3E}">
        <p14:creationId xmlns:p14="http://schemas.microsoft.com/office/powerpoint/2010/main" val="135670910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5" name="Freeform 11"/>
          <p:cNvSpPr>
            <a:spLocks/>
          </p:cNvSpPr>
          <p:nvPr/>
        </p:nvSpPr>
        <p:spPr bwMode="auto">
          <a:xfrm flipV="1">
            <a:off x="0" y="711200"/>
            <a:ext cx="1358900" cy="508000"/>
          </a:xfrm>
          <a:custGeom>
            <a:avLst/>
            <a:gdLst>
              <a:gd name="T0" fmla="*/ 7908 w 7908"/>
              <a:gd name="T1" fmla="*/ 4694 h 10000"/>
              <a:gd name="T2" fmla="*/ 6575 w 7908"/>
              <a:gd name="T3" fmla="*/ 188 h 10000"/>
              <a:gd name="T4" fmla="*/ 6546 w 7908"/>
              <a:gd name="T5" fmla="*/ 94 h 10000"/>
              <a:gd name="T6" fmla="*/ 6463 w 7908"/>
              <a:gd name="T7" fmla="*/ 0 h 10000"/>
              <a:gd name="T8" fmla="*/ 5935 w 7908"/>
              <a:gd name="T9" fmla="*/ 0 h 10000"/>
              <a:gd name="T10" fmla="*/ 0 w 7908"/>
              <a:gd name="T11" fmla="*/ 62 h 10000"/>
              <a:gd name="T12" fmla="*/ 0 w 7908"/>
              <a:gd name="T13" fmla="*/ 10000 h 10000"/>
              <a:gd name="T14" fmla="*/ 5935 w 7908"/>
              <a:gd name="T15" fmla="*/ 9952 h 10000"/>
              <a:gd name="T16" fmla="*/ 6463 w 7908"/>
              <a:gd name="T17" fmla="*/ 9952 h 10000"/>
              <a:gd name="T18" fmla="*/ 6546 w 7908"/>
              <a:gd name="T19" fmla="*/ 9859 h 10000"/>
              <a:gd name="T20" fmla="*/ 6575 w 7908"/>
              <a:gd name="T21" fmla="*/ 9764 h 10000"/>
              <a:gd name="T22" fmla="*/ 7908 w 7908"/>
              <a:gd name="T23" fmla="*/ 5258 h 10000"/>
              <a:gd name="T24" fmla="*/ 7908 w 7908"/>
              <a:gd name="T25" fmla="*/ 4694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Date Placeholder 4"/>
          <p:cNvSpPr>
            <a:spLocks noGrp="1"/>
          </p:cNvSpPr>
          <p:nvPr>
            <p:ph type="dt" sz="half" idx="10"/>
          </p:nvPr>
        </p:nvSpPr>
        <p:spPr/>
        <p:txBody>
          <a:bodyPr/>
          <a:lstStyle>
            <a:lvl1pPr>
              <a:defRPr/>
            </a:lvl1pPr>
          </a:lstStyle>
          <a:p>
            <a:pPr>
              <a:defRPr/>
            </a:pPr>
            <a:endParaRPr lang="en-US" altLang="zh-CN"/>
          </a:p>
        </p:txBody>
      </p:sp>
      <p:sp>
        <p:nvSpPr>
          <p:cNvPr id="7" name="Footer Placeholder 5"/>
          <p:cNvSpPr>
            <a:spLocks noGrp="1"/>
          </p:cNvSpPr>
          <p:nvPr>
            <p:ph type="ftr" sz="quarter" idx="11"/>
          </p:nvPr>
        </p:nvSpPr>
        <p:spPr/>
        <p:txBody>
          <a:bodyPr/>
          <a:lstStyle>
            <a:lvl1pPr>
              <a:defRPr/>
            </a:lvl1pPr>
          </a:lstStyle>
          <a:p>
            <a:pPr>
              <a:defRPr/>
            </a:pPr>
            <a:endParaRPr lang="en-US" altLang="zh-CN"/>
          </a:p>
        </p:txBody>
      </p:sp>
      <p:sp>
        <p:nvSpPr>
          <p:cNvPr id="9" name="Slide Number Placeholder 5"/>
          <p:cNvSpPr>
            <a:spLocks noGrp="1"/>
          </p:cNvSpPr>
          <p:nvPr>
            <p:ph type="sldNum" sz="quarter" idx="12"/>
          </p:nvPr>
        </p:nvSpPr>
        <p:spPr/>
        <p:txBody>
          <a:bodyPr/>
          <a:lstStyle>
            <a:lvl1pPr>
              <a:defRPr/>
            </a:lvl1pPr>
          </a:lstStyle>
          <a:p>
            <a:pPr>
              <a:defRPr/>
            </a:pPr>
            <a:fld id="{9A49B8CD-10F7-4528-A0CB-5E083EF666EF}" type="slidenum">
              <a:rPr lang="zh-CN" altLang="en-US"/>
              <a:pPr>
                <a:defRPr/>
              </a:pPr>
              <a:t>‹#›</a:t>
            </a:fld>
            <a:endParaRPr lang="en-US" altLang="zh-CN"/>
          </a:p>
        </p:txBody>
      </p:sp>
    </p:spTree>
    <p:extLst>
      <p:ext uri="{BB962C8B-B14F-4D97-AF65-F5344CB8AC3E}">
        <p14:creationId xmlns:p14="http://schemas.microsoft.com/office/powerpoint/2010/main" val="3209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1800"/>
            </a:lvl1pPr>
            <a:lvl2pPr>
              <a:defRPr sz="1500"/>
            </a:lvl2pPr>
            <a:lvl3pPr>
              <a:defRPr sz="1350"/>
            </a:lvl3pPr>
            <a:lvl4pPr>
              <a:defRPr sz="1200"/>
            </a:lvl4pPr>
            <a:lvl5pPr>
              <a:defRPr sz="105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标题 6"/>
          <p:cNvSpPr>
            <a:spLocks noGrp="1"/>
          </p:cNvSpPr>
          <p:nvPr>
            <p:ph type="title"/>
          </p:nvPr>
        </p:nvSpPr>
        <p:spPr>
          <a:xfrm>
            <a:off x="457200" y="274638"/>
            <a:ext cx="8229600" cy="994122"/>
          </a:xfrm>
        </p:spPr>
        <p:txBody>
          <a:bodyPr rtlCol="0"/>
          <a:lstStyle>
            <a:lvl1pPr>
              <a:defRPr sz="2400" b="1">
                <a:solidFill>
                  <a:schemeClr val="tx1">
                    <a:lumMod val="85000"/>
                    <a:lumOff val="15000"/>
                  </a:schemeClr>
                </a:solidFill>
              </a:defRPr>
            </a:lvl1pPr>
            <a:extLst/>
          </a:lstStyle>
          <a:p>
            <a:r>
              <a:rPr lang="zh-CN" altLang="en-US" smtClean="0"/>
              <a:t>单击此处编辑母版标题样式</a:t>
            </a:r>
            <a:endParaRPr lang="en-US" dirty="0"/>
          </a:p>
        </p:txBody>
      </p:sp>
      <p:sp>
        <p:nvSpPr>
          <p:cNvPr id="5" name="日期占位符 3"/>
          <p:cNvSpPr>
            <a:spLocks noGrp="1"/>
          </p:cNvSpPr>
          <p:nvPr>
            <p:ph type="dt" sz="half" idx="10"/>
          </p:nvPr>
        </p:nvSpPr>
        <p:spPr>
          <a:xfrm>
            <a:off x="6727827" y="6408742"/>
            <a:ext cx="1588591" cy="365125"/>
          </a:xfrm>
        </p:spPr>
        <p:txBody>
          <a:bodyPr/>
          <a:lstStyle>
            <a:lvl1pPr algn="ctr">
              <a:defRPr sz="1050"/>
            </a:lvl1pPr>
            <a:extLst/>
          </a:lstStyle>
          <a:p>
            <a:endParaRPr lang="en-US" altLang="zh-CN"/>
          </a:p>
        </p:txBody>
      </p:sp>
      <p:sp>
        <p:nvSpPr>
          <p:cNvPr id="6" name="页脚占位符 4"/>
          <p:cNvSpPr>
            <a:spLocks noGrp="1"/>
          </p:cNvSpPr>
          <p:nvPr>
            <p:ph type="ftr" sz="quarter" idx="11"/>
          </p:nvPr>
        </p:nvSpPr>
        <p:spPr/>
        <p:txBody>
          <a:bodyPr/>
          <a:lstStyle>
            <a:lvl1pPr>
              <a:defRPr sz="1050"/>
            </a:lvl1pPr>
            <a:extLst/>
          </a:lstStyle>
          <a:p>
            <a:endParaRPr lang="en-US" altLang="zh-CN"/>
          </a:p>
        </p:txBody>
      </p:sp>
      <p:sp>
        <p:nvSpPr>
          <p:cNvPr id="8" name="灯片编号占位符 5"/>
          <p:cNvSpPr>
            <a:spLocks noGrp="1"/>
          </p:cNvSpPr>
          <p:nvPr>
            <p:ph type="sldNum" sz="quarter" idx="12"/>
          </p:nvPr>
        </p:nvSpPr>
        <p:spPr>
          <a:xfrm>
            <a:off x="8532442" y="6408742"/>
            <a:ext cx="481385" cy="365125"/>
          </a:xfrm>
        </p:spPr>
        <p:txBody>
          <a:bodyPr/>
          <a:lstStyle>
            <a:lvl1pPr>
              <a:defRPr/>
            </a:lvl1pPr>
            <a:extLst/>
          </a:lstStyle>
          <a:p>
            <a:fld id="{974ADE1A-2979-45C4-A9AA-63A66E221AAC}" type="slidenum">
              <a:rPr lang="zh-CN" altLang="en-US" smtClean="0"/>
              <a:pPr/>
              <a:t>‹#›</a:t>
            </a:fld>
            <a:endParaRPr lang="en-US" altLang="zh-CN"/>
          </a:p>
        </p:txBody>
      </p:sp>
    </p:spTree>
    <p:extLst>
      <p:ext uri="{BB962C8B-B14F-4D97-AF65-F5344CB8AC3E}">
        <p14:creationId xmlns:p14="http://schemas.microsoft.com/office/powerpoint/2010/main" val="3490172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995710"/>
          </a:xfrm>
        </p:spPr>
        <p:txBody>
          <a:bodyPr/>
          <a:lstStyle>
            <a:lvl1pPr>
              <a:defRPr sz="2400">
                <a:solidFill>
                  <a:schemeClr val="tx1">
                    <a:lumMod val="85000"/>
                    <a:lumOff val="15000"/>
                  </a:schemeClr>
                </a:solidFill>
              </a:defRPr>
            </a:lvl1pPr>
            <a:extLst/>
          </a:lstStyle>
          <a:p>
            <a:r>
              <a:rPr lang="zh-CN" altLang="en-US" smtClean="0"/>
              <a:t>单击此处编辑母版标题样式</a:t>
            </a:r>
            <a:endParaRPr lang="en-US" dirty="0"/>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smtClean="0"/>
              <a:t>单击此处编辑母版文本样式</a:t>
            </a:r>
          </a:p>
        </p:txBody>
      </p:sp>
      <p:sp>
        <p:nvSpPr>
          <p:cNvPr id="4" name="文本占位符 3"/>
          <p:cNvSpPr>
            <a:spLocks noGrp="1"/>
          </p:cNvSpPr>
          <p:nvPr>
            <p:ph type="body" sz="half" idx="3"/>
          </p:nvPr>
        </p:nvSpPr>
        <p:spPr>
          <a:xfrm>
            <a:off x="4645028" y="5410200"/>
            <a:ext cx="4041775"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smtClean="0"/>
              <a:t>单击此处编辑母版文本样式</a:t>
            </a:r>
          </a:p>
        </p:txBody>
      </p:sp>
      <p:sp>
        <p:nvSpPr>
          <p:cNvPr id="5" name="内容占位符 4"/>
          <p:cNvSpPr>
            <a:spLocks noGrp="1"/>
          </p:cNvSpPr>
          <p:nvPr>
            <p:ph sz="quarter" idx="2"/>
          </p:nvPr>
        </p:nvSpPr>
        <p:spPr>
          <a:xfrm>
            <a:off x="457200" y="1444298"/>
            <a:ext cx="4040188" cy="3941763"/>
          </a:xfrm>
          <a:ln>
            <a:noFill/>
            <a:prstDash val="sysDash"/>
            <a:miter lim="800000"/>
          </a:ln>
        </p:spPr>
        <p:txBody>
          <a:bodyPr/>
          <a:lstStyle>
            <a:lvl1pPr>
              <a:defRPr sz="1800"/>
            </a:lvl1pPr>
            <a:lvl2pPr>
              <a:defRPr sz="1500"/>
            </a:lvl2pPr>
            <a:lvl3pPr>
              <a:defRPr sz="1350"/>
            </a:lvl3pPr>
            <a:lvl4pPr>
              <a:defRPr sz="1200"/>
            </a:lvl4pPr>
            <a:lvl5pPr>
              <a:defRPr sz="12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4645027" y="1444298"/>
            <a:ext cx="4041775" cy="3941763"/>
          </a:xfrm>
          <a:ln>
            <a:noFill/>
            <a:prstDash val="sysDash"/>
            <a:miter lim="800000"/>
          </a:ln>
        </p:spPr>
        <p:txBody>
          <a:bodyPr/>
          <a:lstStyle>
            <a:lvl1pPr>
              <a:spcBef>
                <a:spcPts val="0"/>
              </a:spcBef>
              <a:defRPr sz="1800"/>
            </a:lvl1pPr>
            <a:lvl2pPr>
              <a:defRPr sz="1500"/>
            </a:lvl2pPr>
            <a:lvl3pPr>
              <a:defRPr sz="1350"/>
            </a:lvl3pPr>
            <a:lvl4pPr>
              <a:defRPr sz="1200"/>
            </a:lvl4pPr>
            <a:lvl5pPr>
              <a:defRPr sz="12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日期占位符 6"/>
          <p:cNvSpPr>
            <a:spLocks noGrp="1"/>
          </p:cNvSpPr>
          <p:nvPr>
            <p:ph type="dt" sz="half" idx="10"/>
          </p:nvPr>
        </p:nvSpPr>
        <p:spPr/>
        <p:txBody>
          <a:bodyPr/>
          <a:lstStyle>
            <a:lvl1pPr>
              <a:defRPr/>
            </a:lvl1pPr>
            <a:extLst/>
          </a:lstStyle>
          <a:p>
            <a:endParaRPr lang="en-US" altLang="zh-CN"/>
          </a:p>
        </p:txBody>
      </p:sp>
      <p:sp>
        <p:nvSpPr>
          <p:cNvPr id="9" name="页脚占位符 7"/>
          <p:cNvSpPr>
            <a:spLocks noGrp="1"/>
          </p:cNvSpPr>
          <p:nvPr>
            <p:ph type="ftr" sz="quarter" idx="11"/>
          </p:nvPr>
        </p:nvSpPr>
        <p:spPr/>
        <p:txBody>
          <a:bodyPr/>
          <a:lstStyle>
            <a:lvl1pPr>
              <a:defRPr/>
            </a:lvl1pPr>
            <a:extLst/>
          </a:lstStyle>
          <a:p>
            <a:endParaRPr lang="en-US" altLang="zh-CN"/>
          </a:p>
        </p:txBody>
      </p:sp>
      <p:sp>
        <p:nvSpPr>
          <p:cNvPr id="10" name="灯片编号占位符 8"/>
          <p:cNvSpPr>
            <a:spLocks noGrp="1"/>
          </p:cNvSpPr>
          <p:nvPr>
            <p:ph type="sldNum" sz="quarter" idx="12"/>
          </p:nvPr>
        </p:nvSpPr>
        <p:spPr/>
        <p:txBody>
          <a:bodyPr/>
          <a:lstStyle>
            <a:lvl1pPr>
              <a:defRPr/>
            </a:lvl1pPr>
            <a:extLst/>
          </a:lstStyle>
          <a:p>
            <a:fld id="{A4D4E26E-EBDF-44A1-BB3F-DFE5CE79A4A5}" type="slidenum">
              <a:rPr lang="zh-CN" altLang="en-US" smtClean="0"/>
              <a:pPr/>
              <a:t>‹#›</a:t>
            </a:fld>
            <a:endParaRPr lang="en-US" altLang="zh-CN"/>
          </a:p>
        </p:txBody>
      </p:sp>
    </p:spTree>
    <p:extLst>
      <p:ext uri="{BB962C8B-B14F-4D97-AF65-F5344CB8AC3E}">
        <p14:creationId xmlns:p14="http://schemas.microsoft.com/office/powerpoint/2010/main" val="2830591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日期占位符 1"/>
          <p:cNvSpPr>
            <a:spLocks noGrp="1"/>
          </p:cNvSpPr>
          <p:nvPr>
            <p:ph type="dt" sz="half" idx="10"/>
          </p:nvPr>
        </p:nvSpPr>
        <p:spPr/>
        <p:txBody>
          <a:bodyPr/>
          <a:lstStyle>
            <a:lvl1pPr>
              <a:defRPr/>
            </a:lvl1pPr>
            <a:extLst/>
          </a:lstStyle>
          <a:p>
            <a:endParaRPr lang="en-US" altLang="zh-CN"/>
          </a:p>
        </p:txBody>
      </p:sp>
      <p:sp>
        <p:nvSpPr>
          <p:cNvPr id="4" name="页脚占位符 2"/>
          <p:cNvSpPr>
            <a:spLocks noGrp="1"/>
          </p:cNvSpPr>
          <p:nvPr>
            <p:ph type="ftr" sz="quarter" idx="11"/>
          </p:nvPr>
        </p:nvSpPr>
        <p:spPr/>
        <p:txBody>
          <a:bodyPr/>
          <a:lstStyle>
            <a:lvl1pPr>
              <a:defRPr/>
            </a:lvl1pPr>
            <a:extLst/>
          </a:lstStyle>
          <a:p>
            <a:endParaRPr lang="en-US" altLang="zh-CN"/>
          </a:p>
        </p:txBody>
      </p:sp>
      <p:sp>
        <p:nvSpPr>
          <p:cNvPr id="5" name="灯片编号占位符 3"/>
          <p:cNvSpPr>
            <a:spLocks noGrp="1"/>
          </p:cNvSpPr>
          <p:nvPr>
            <p:ph type="sldNum" sz="quarter" idx="12"/>
          </p:nvPr>
        </p:nvSpPr>
        <p:spPr/>
        <p:txBody>
          <a:bodyPr/>
          <a:lstStyle>
            <a:lvl1pPr>
              <a:defRPr/>
            </a:lvl1pPr>
            <a:extLst/>
          </a:lstStyle>
          <a:p>
            <a:fld id="{657A23EA-B657-45DA-B1FF-1E672E449A13}" type="slidenum">
              <a:rPr lang="zh-CN" altLang="en-US" smtClean="0"/>
              <a:pPr/>
              <a:t>‹#›</a:t>
            </a:fld>
            <a:endParaRPr lang="en-US" altLang="zh-CN"/>
          </a:p>
        </p:txBody>
      </p:sp>
    </p:spTree>
    <p:extLst>
      <p:ext uri="{BB962C8B-B14F-4D97-AF65-F5344CB8AC3E}">
        <p14:creationId xmlns:p14="http://schemas.microsoft.com/office/powerpoint/2010/main" val="1069498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1875" b="0">
                <a:solidFill>
                  <a:schemeClr val="accent1"/>
                </a:solidFill>
                <a:effectLst/>
              </a:defRPr>
            </a:lvl1pPr>
            <a:extLst/>
          </a:lstStyle>
          <a:p>
            <a:r>
              <a:rPr lang="zh-CN" altLang="en-US" smtClean="0"/>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200"/>
            </a:lvl1pPr>
            <a:lvl2pPr>
              <a:buNone/>
              <a:defRPr sz="900"/>
            </a:lvl2pPr>
            <a:lvl3pPr>
              <a:buNone/>
              <a:defRPr sz="750"/>
            </a:lvl3pPr>
            <a:lvl4pPr>
              <a:buNone/>
              <a:defRPr sz="675"/>
            </a:lvl4pPr>
            <a:lvl5pPr>
              <a:buNone/>
              <a:defRPr sz="675"/>
            </a:lvl5pPr>
            <a:extLst/>
          </a:lstStyle>
          <a:p>
            <a:pPr lvl="0"/>
            <a:r>
              <a:rPr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2400"/>
            </a:lvl1pPr>
            <a:lvl2pPr>
              <a:defRPr sz="2100"/>
            </a:lvl2pPr>
            <a:lvl3pPr>
              <a:defRPr sz="1800"/>
            </a:lvl3pPr>
            <a:lvl4pPr>
              <a:defRPr sz="1500"/>
            </a:lvl4pPr>
            <a:lvl5pPr>
              <a:defRPr sz="15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p:txBody>
          <a:bodyPr/>
          <a:lstStyle>
            <a:lvl1pPr>
              <a:defRPr/>
            </a:lvl1pPr>
            <a:extLst/>
          </a:lstStyle>
          <a:p>
            <a:endParaRPr lang="en-US" altLang="zh-CN"/>
          </a:p>
        </p:txBody>
      </p:sp>
      <p:sp>
        <p:nvSpPr>
          <p:cNvPr id="7" name="页脚占位符 5"/>
          <p:cNvSpPr>
            <a:spLocks noGrp="1"/>
          </p:cNvSpPr>
          <p:nvPr>
            <p:ph type="ftr" sz="quarter" idx="11"/>
          </p:nvPr>
        </p:nvSpPr>
        <p:spPr/>
        <p:txBody>
          <a:bodyPr/>
          <a:lstStyle>
            <a:lvl1pPr>
              <a:defRPr/>
            </a:lvl1pPr>
            <a:extLst/>
          </a:lstStyle>
          <a:p>
            <a:endParaRPr lang="en-US" altLang="zh-CN"/>
          </a:p>
        </p:txBody>
      </p:sp>
      <p:sp>
        <p:nvSpPr>
          <p:cNvPr id="8" name="灯片编号占位符 6"/>
          <p:cNvSpPr>
            <a:spLocks noGrp="1"/>
          </p:cNvSpPr>
          <p:nvPr>
            <p:ph type="sldNum" sz="quarter" idx="12"/>
          </p:nvPr>
        </p:nvSpPr>
        <p:spPr/>
        <p:txBody>
          <a:bodyPr/>
          <a:lstStyle>
            <a:lvl1pPr>
              <a:defRPr/>
            </a:lvl1pPr>
            <a:extLst/>
          </a:lstStyle>
          <a:p>
            <a:fld id="{7D1CD2A7-F1EE-419F-9C11-EA5C1B6699E2}" type="slidenum">
              <a:rPr lang="zh-CN" altLang="en-US" smtClean="0"/>
              <a:pPr/>
              <a:t>‹#›</a:t>
            </a:fld>
            <a:endParaRPr lang="en-US" altLang="zh-CN"/>
          </a:p>
        </p:txBody>
      </p:sp>
    </p:spTree>
    <p:extLst>
      <p:ext uri="{BB962C8B-B14F-4D97-AF65-F5344CB8AC3E}">
        <p14:creationId xmlns:p14="http://schemas.microsoft.com/office/powerpoint/2010/main" val="2164180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1481333"/>
            <a:ext cx="8229600" cy="4386071"/>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extLst/>
          </a:lstStyle>
          <a:p>
            <a:endParaRPr lang="en-US" altLang="zh-CN"/>
          </a:p>
        </p:txBody>
      </p:sp>
      <p:sp>
        <p:nvSpPr>
          <p:cNvPr id="6" name="页脚占位符 4"/>
          <p:cNvSpPr>
            <a:spLocks noGrp="1"/>
          </p:cNvSpPr>
          <p:nvPr>
            <p:ph type="ftr" sz="quarter" idx="11"/>
          </p:nvPr>
        </p:nvSpPr>
        <p:spPr/>
        <p:txBody>
          <a:bodyPr/>
          <a:lstStyle>
            <a:lvl1pPr>
              <a:defRPr/>
            </a:lvl1pPr>
            <a:extLst/>
          </a:lstStyle>
          <a:p>
            <a:endParaRPr lang="en-US" altLang="zh-CN"/>
          </a:p>
        </p:txBody>
      </p:sp>
      <p:sp>
        <p:nvSpPr>
          <p:cNvPr id="7" name="灯片编号占位符 5"/>
          <p:cNvSpPr>
            <a:spLocks noGrp="1"/>
          </p:cNvSpPr>
          <p:nvPr>
            <p:ph type="sldNum" sz="quarter" idx="12"/>
          </p:nvPr>
        </p:nvSpPr>
        <p:spPr/>
        <p:txBody>
          <a:bodyPr/>
          <a:lstStyle>
            <a:lvl1pPr>
              <a:defRPr/>
            </a:lvl1pPr>
            <a:extLst/>
          </a:lstStyle>
          <a:p>
            <a:fld id="{F0231C93-F80F-4F93-8036-CCFF6C4B69F9}" type="slidenum">
              <a:rPr lang="zh-CN" altLang="en-US" smtClean="0"/>
              <a:pPr/>
              <a:t>‹#›</a:t>
            </a:fld>
            <a:endParaRPr lang="en-US" altLang="zh-CN"/>
          </a:p>
        </p:txBody>
      </p:sp>
    </p:spTree>
    <p:extLst>
      <p:ext uri="{BB962C8B-B14F-4D97-AF65-F5344CB8AC3E}">
        <p14:creationId xmlns:p14="http://schemas.microsoft.com/office/powerpoint/2010/main" val="345504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4"/>
            <a:ext cx="1777470" cy="5592761"/>
          </a:xfrm>
        </p:spPr>
        <p:txBody>
          <a:bodyPr vert="eaVert"/>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extLst/>
          </a:lstStyle>
          <a:p>
            <a:endParaRPr lang="en-US" altLang="zh-CN"/>
          </a:p>
        </p:txBody>
      </p:sp>
      <p:sp>
        <p:nvSpPr>
          <p:cNvPr id="6" name="页脚占位符 4"/>
          <p:cNvSpPr>
            <a:spLocks noGrp="1"/>
          </p:cNvSpPr>
          <p:nvPr>
            <p:ph type="ftr" sz="quarter" idx="11"/>
          </p:nvPr>
        </p:nvSpPr>
        <p:spPr/>
        <p:txBody>
          <a:bodyPr/>
          <a:lstStyle>
            <a:lvl1pPr>
              <a:defRPr/>
            </a:lvl1pPr>
            <a:extLst/>
          </a:lstStyle>
          <a:p>
            <a:endParaRPr lang="en-US" altLang="zh-CN"/>
          </a:p>
        </p:txBody>
      </p:sp>
      <p:sp>
        <p:nvSpPr>
          <p:cNvPr id="7" name="灯片编号占位符 5"/>
          <p:cNvSpPr>
            <a:spLocks noGrp="1"/>
          </p:cNvSpPr>
          <p:nvPr>
            <p:ph type="sldNum" sz="quarter" idx="12"/>
          </p:nvPr>
        </p:nvSpPr>
        <p:spPr/>
        <p:txBody>
          <a:bodyPr/>
          <a:lstStyle>
            <a:lvl1pPr>
              <a:defRPr/>
            </a:lvl1pPr>
            <a:extLst/>
          </a:lstStyle>
          <a:p>
            <a:fld id="{9B347253-EB7B-483A-B6C1-A3042A4B83AA}" type="slidenum">
              <a:rPr lang="zh-CN" altLang="en-US" smtClean="0"/>
              <a:pPr/>
              <a:t>‹#›</a:t>
            </a:fld>
            <a:endParaRPr lang="en-US" altLang="zh-CN"/>
          </a:p>
        </p:txBody>
      </p:sp>
    </p:spTree>
    <p:extLst>
      <p:ext uri="{BB962C8B-B14F-4D97-AF65-F5344CB8AC3E}">
        <p14:creationId xmlns:p14="http://schemas.microsoft.com/office/powerpoint/2010/main" val="3746837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0" y="-1133475"/>
            <a:ext cx="9251950" cy="2978150"/>
            <a:chOff x="0" y="1268760"/>
            <a:chExt cx="9252480" cy="2978150"/>
          </a:xfrm>
        </p:grpSpPr>
        <p:pic>
          <p:nvPicPr>
            <p:cNvPr id="3" name="图片 10" descr="Untitled-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68760"/>
              <a:ext cx="9144000"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11"/>
            <p:cNvGrpSpPr>
              <a:grpSpLocks/>
            </p:cNvGrpSpPr>
            <p:nvPr/>
          </p:nvGrpSpPr>
          <p:grpSpPr bwMode="auto">
            <a:xfrm>
              <a:off x="251520" y="1268760"/>
              <a:ext cx="1440160" cy="720080"/>
              <a:chOff x="251520" y="1268760"/>
              <a:chExt cx="1440160" cy="720080"/>
            </a:xfrm>
          </p:grpSpPr>
          <p:sp>
            <p:nvSpPr>
              <p:cNvPr id="67" name="矩形 66"/>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5" name="组合 12"/>
            <p:cNvGrpSpPr>
              <a:grpSpLocks/>
            </p:cNvGrpSpPr>
            <p:nvPr/>
          </p:nvGrpSpPr>
          <p:grpSpPr bwMode="auto">
            <a:xfrm>
              <a:off x="2411760" y="1268760"/>
              <a:ext cx="1440160" cy="720080"/>
              <a:chOff x="251520" y="1268760"/>
              <a:chExt cx="1440160" cy="720080"/>
            </a:xfrm>
          </p:grpSpPr>
          <p:sp>
            <p:nvSpPr>
              <p:cNvPr id="65" name="矩形 64"/>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6" name="组合 13"/>
            <p:cNvGrpSpPr>
              <a:grpSpLocks/>
            </p:cNvGrpSpPr>
            <p:nvPr/>
          </p:nvGrpSpPr>
          <p:grpSpPr bwMode="auto">
            <a:xfrm>
              <a:off x="4572000" y="1268760"/>
              <a:ext cx="1440160" cy="720080"/>
              <a:chOff x="251520" y="1268760"/>
              <a:chExt cx="1440160" cy="720080"/>
            </a:xfrm>
          </p:grpSpPr>
          <p:sp>
            <p:nvSpPr>
              <p:cNvPr id="63" name="矩形 62"/>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7" name="组合 14"/>
            <p:cNvGrpSpPr>
              <a:grpSpLocks/>
            </p:cNvGrpSpPr>
            <p:nvPr/>
          </p:nvGrpSpPr>
          <p:grpSpPr bwMode="auto">
            <a:xfrm>
              <a:off x="6732240" y="1268760"/>
              <a:ext cx="1440160" cy="720080"/>
              <a:chOff x="251520" y="1268760"/>
              <a:chExt cx="1440160" cy="720080"/>
            </a:xfrm>
          </p:grpSpPr>
          <p:sp>
            <p:nvSpPr>
              <p:cNvPr id="61" name="矩形 60"/>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8" name="矩形 7"/>
            <p:cNvSpPr/>
            <p:nvPr/>
          </p:nvSpPr>
          <p:spPr>
            <a:xfrm>
              <a:off x="8892097" y="1268760"/>
              <a:ext cx="25242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9" name="矩形 8"/>
            <p:cNvSpPr/>
            <p:nvPr/>
          </p:nvSpPr>
          <p:spPr>
            <a:xfrm>
              <a:off x="250839" y="1989485"/>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0" name="矩形 9"/>
            <p:cNvSpPr/>
            <p:nvPr/>
          </p:nvSpPr>
          <p:spPr>
            <a:xfrm>
              <a:off x="0" y="1989485"/>
              <a:ext cx="25083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1" name="组合 19"/>
            <p:cNvGrpSpPr>
              <a:grpSpLocks/>
            </p:cNvGrpSpPr>
            <p:nvPr/>
          </p:nvGrpSpPr>
          <p:grpSpPr bwMode="auto">
            <a:xfrm>
              <a:off x="1691680" y="1988840"/>
              <a:ext cx="1440160" cy="720080"/>
              <a:chOff x="251520" y="1268760"/>
              <a:chExt cx="1440160" cy="720080"/>
            </a:xfrm>
          </p:grpSpPr>
          <p:sp>
            <p:nvSpPr>
              <p:cNvPr id="59" name="矩形 58"/>
              <p:cNvSpPr/>
              <p:nvPr/>
            </p:nvSpPr>
            <p:spPr>
              <a:xfrm>
                <a:off x="972978"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2212"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2" name="组合 20"/>
            <p:cNvGrpSpPr>
              <a:grpSpLocks/>
            </p:cNvGrpSpPr>
            <p:nvPr/>
          </p:nvGrpSpPr>
          <p:grpSpPr bwMode="auto">
            <a:xfrm>
              <a:off x="3923928" y="1988840"/>
              <a:ext cx="1440160" cy="720080"/>
              <a:chOff x="251520" y="1268760"/>
              <a:chExt cx="1440160" cy="720080"/>
            </a:xfrm>
          </p:grpSpPr>
          <p:sp>
            <p:nvSpPr>
              <p:cNvPr id="57" name="矩形 56"/>
              <p:cNvSpPr/>
              <p:nvPr/>
            </p:nvSpPr>
            <p:spPr>
              <a:xfrm>
                <a:off x="972883"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211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3" name="组合 22"/>
            <p:cNvGrpSpPr>
              <a:grpSpLocks/>
            </p:cNvGrpSpPr>
            <p:nvPr/>
          </p:nvGrpSpPr>
          <p:grpSpPr bwMode="auto">
            <a:xfrm>
              <a:off x="6012160" y="1988840"/>
              <a:ext cx="1440160" cy="720080"/>
              <a:chOff x="251520" y="1268760"/>
              <a:chExt cx="1440160" cy="720080"/>
            </a:xfrm>
          </p:grpSpPr>
          <p:sp>
            <p:nvSpPr>
              <p:cNvPr id="55" name="矩形 54"/>
              <p:cNvSpPr/>
              <p:nvPr/>
            </p:nvSpPr>
            <p:spPr>
              <a:xfrm>
                <a:off x="972333" y="1269405"/>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56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14" name="矩形 13"/>
            <p:cNvSpPr/>
            <p:nvPr/>
          </p:nvSpPr>
          <p:spPr>
            <a:xfrm>
              <a:off x="8892097" y="1989485"/>
              <a:ext cx="25242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5" name="矩形 14"/>
            <p:cNvSpPr/>
            <p:nvPr/>
          </p:nvSpPr>
          <p:spPr>
            <a:xfrm>
              <a:off x="8172918" y="1989485"/>
              <a:ext cx="71917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6" name="矩形 15"/>
            <p:cNvSpPr/>
            <p:nvPr/>
          </p:nvSpPr>
          <p:spPr>
            <a:xfrm>
              <a:off x="0" y="2708623"/>
              <a:ext cx="25083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7" name="组合 26"/>
            <p:cNvGrpSpPr>
              <a:grpSpLocks/>
            </p:cNvGrpSpPr>
            <p:nvPr/>
          </p:nvGrpSpPr>
          <p:grpSpPr bwMode="auto">
            <a:xfrm>
              <a:off x="971600" y="2708920"/>
              <a:ext cx="1440160" cy="720080"/>
              <a:chOff x="251520" y="1268760"/>
              <a:chExt cx="1440160" cy="720080"/>
            </a:xfrm>
          </p:grpSpPr>
          <p:sp>
            <p:nvSpPr>
              <p:cNvPr id="53" name="矩形 52"/>
              <p:cNvSpPr/>
              <p:nvPr/>
            </p:nvSpPr>
            <p:spPr>
              <a:xfrm>
                <a:off x="972292"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526"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7"/>
            <p:cNvGrpSpPr>
              <a:grpSpLocks/>
            </p:cNvGrpSpPr>
            <p:nvPr/>
          </p:nvGrpSpPr>
          <p:grpSpPr bwMode="auto">
            <a:xfrm>
              <a:off x="3131840" y="2708920"/>
              <a:ext cx="1440160" cy="720080"/>
              <a:chOff x="251520" y="1268760"/>
              <a:chExt cx="1440160" cy="720080"/>
            </a:xfrm>
          </p:grpSpPr>
          <p:sp>
            <p:nvSpPr>
              <p:cNvPr id="51" name="矩形 50"/>
              <p:cNvSpPr/>
              <p:nvPr/>
            </p:nvSpPr>
            <p:spPr>
              <a:xfrm>
                <a:off x="972763" y="1268463"/>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1997"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8"/>
            <p:cNvGrpSpPr>
              <a:grpSpLocks/>
            </p:cNvGrpSpPr>
            <p:nvPr/>
          </p:nvGrpSpPr>
          <p:grpSpPr bwMode="auto">
            <a:xfrm>
              <a:off x="5292080" y="2708920"/>
              <a:ext cx="1440160" cy="720080"/>
              <a:chOff x="251520" y="1268760"/>
              <a:chExt cx="1440160" cy="720080"/>
            </a:xfrm>
          </p:grpSpPr>
          <p:sp>
            <p:nvSpPr>
              <p:cNvPr id="49" name="矩形 48"/>
              <p:cNvSpPr/>
              <p:nvPr/>
            </p:nvSpPr>
            <p:spPr>
              <a:xfrm>
                <a:off x="971647" y="1268463"/>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0881"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0" name="组合 30"/>
            <p:cNvGrpSpPr>
              <a:grpSpLocks/>
            </p:cNvGrpSpPr>
            <p:nvPr/>
          </p:nvGrpSpPr>
          <p:grpSpPr bwMode="auto">
            <a:xfrm>
              <a:off x="7452320" y="2708920"/>
              <a:ext cx="1440160" cy="720080"/>
              <a:chOff x="251520" y="1268760"/>
              <a:chExt cx="1440160" cy="720080"/>
            </a:xfrm>
          </p:grpSpPr>
          <p:sp>
            <p:nvSpPr>
              <p:cNvPr id="47" name="矩形 46"/>
              <p:cNvSpPr/>
              <p:nvPr/>
            </p:nvSpPr>
            <p:spPr>
              <a:xfrm>
                <a:off x="972118"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352"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1" name="组合 31"/>
            <p:cNvGrpSpPr>
              <a:grpSpLocks/>
            </p:cNvGrpSpPr>
            <p:nvPr/>
          </p:nvGrpSpPr>
          <p:grpSpPr bwMode="auto">
            <a:xfrm>
              <a:off x="251520" y="3429000"/>
              <a:ext cx="1440160" cy="720080"/>
              <a:chOff x="251520" y="1268760"/>
              <a:chExt cx="1440160" cy="720080"/>
            </a:xfrm>
          </p:grpSpPr>
          <p:sp>
            <p:nvSpPr>
              <p:cNvPr id="45" name="矩形 44"/>
              <p:cNvSpPr/>
              <p:nvPr/>
            </p:nvSpPr>
            <p:spPr>
              <a:xfrm>
                <a:off x="971605" y="1269108"/>
                <a:ext cx="72076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0839"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2" name="组合 32"/>
            <p:cNvGrpSpPr>
              <a:grpSpLocks/>
            </p:cNvGrpSpPr>
            <p:nvPr/>
          </p:nvGrpSpPr>
          <p:grpSpPr bwMode="auto">
            <a:xfrm>
              <a:off x="2411760" y="3429000"/>
              <a:ext cx="1440160" cy="720080"/>
              <a:chOff x="251520" y="1268760"/>
              <a:chExt cx="1440160" cy="720080"/>
            </a:xfrm>
          </p:grpSpPr>
          <p:sp>
            <p:nvSpPr>
              <p:cNvPr id="43" name="矩形 42"/>
              <p:cNvSpPr/>
              <p:nvPr/>
            </p:nvSpPr>
            <p:spPr>
              <a:xfrm>
                <a:off x="972077"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a:xfrm>
                <a:off x="251311"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3" name="组合 33"/>
            <p:cNvGrpSpPr>
              <a:grpSpLocks/>
            </p:cNvGrpSpPr>
            <p:nvPr/>
          </p:nvGrpSpPr>
          <p:grpSpPr bwMode="auto">
            <a:xfrm>
              <a:off x="4572000" y="3429000"/>
              <a:ext cx="1440160" cy="720080"/>
              <a:chOff x="251520" y="1268760"/>
              <a:chExt cx="1440160" cy="720080"/>
            </a:xfrm>
          </p:grpSpPr>
          <p:sp>
            <p:nvSpPr>
              <p:cNvPr id="41" name="矩形 40"/>
              <p:cNvSpPr/>
              <p:nvPr/>
            </p:nvSpPr>
            <p:spPr>
              <a:xfrm>
                <a:off x="972548" y="1269108"/>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2" name="矩形 41"/>
              <p:cNvSpPr/>
              <p:nvPr/>
            </p:nvSpPr>
            <p:spPr>
              <a:xfrm>
                <a:off x="251782"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4"/>
            <p:cNvGrpSpPr>
              <a:grpSpLocks/>
            </p:cNvGrpSpPr>
            <p:nvPr/>
          </p:nvGrpSpPr>
          <p:grpSpPr bwMode="auto">
            <a:xfrm>
              <a:off x="6732240" y="3429000"/>
              <a:ext cx="1440160" cy="720080"/>
              <a:chOff x="251520" y="1268760"/>
              <a:chExt cx="1440160" cy="720080"/>
            </a:xfrm>
          </p:grpSpPr>
          <p:sp>
            <p:nvSpPr>
              <p:cNvPr id="39" name="矩形 38"/>
              <p:cNvSpPr/>
              <p:nvPr/>
            </p:nvSpPr>
            <p:spPr>
              <a:xfrm>
                <a:off x="973020"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0" name="矩形 39"/>
              <p:cNvSpPr/>
              <p:nvPr/>
            </p:nvSpPr>
            <p:spPr>
              <a:xfrm>
                <a:off x="252254"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5" name="矩形 24"/>
            <p:cNvSpPr/>
            <p:nvPr/>
          </p:nvSpPr>
          <p:spPr>
            <a:xfrm>
              <a:off x="8892097" y="3429348"/>
              <a:ext cx="25242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6" name="矩形 25"/>
            <p:cNvSpPr/>
            <p:nvPr/>
          </p:nvSpPr>
          <p:spPr>
            <a:xfrm>
              <a:off x="250839" y="4148485"/>
              <a:ext cx="720766" cy="9048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a:xfrm>
              <a:off x="0" y="4148485"/>
              <a:ext cx="250839" cy="9048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8" name="组合 38"/>
            <p:cNvGrpSpPr>
              <a:grpSpLocks/>
            </p:cNvGrpSpPr>
            <p:nvPr/>
          </p:nvGrpSpPr>
          <p:grpSpPr bwMode="auto">
            <a:xfrm>
              <a:off x="1691680" y="4131088"/>
              <a:ext cx="1440160" cy="90000"/>
              <a:chOff x="251520" y="1268760"/>
              <a:chExt cx="1440160" cy="720080"/>
            </a:xfrm>
          </p:grpSpPr>
          <p:sp>
            <p:nvSpPr>
              <p:cNvPr id="37" name="矩形 36"/>
              <p:cNvSpPr/>
              <p:nvPr/>
            </p:nvSpPr>
            <p:spPr>
              <a:xfrm>
                <a:off x="972978" y="1268240"/>
                <a:ext cx="719179" cy="723976"/>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a:xfrm>
                <a:off x="252212" y="1268240"/>
                <a:ext cx="720766" cy="723976"/>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9" name="组合 39"/>
            <p:cNvGrpSpPr>
              <a:grpSpLocks/>
            </p:cNvGrpSpPr>
            <p:nvPr/>
          </p:nvGrpSpPr>
          <p:grpSpPr bwMode="auto">
            <a:xfrm>
              <a:off x="3851920" y="4149080"/>
              <a:ext cx="1440160" cy="72000"/>
              <a:chOff x="251520" y="1268760"/>
              <a:chExt cx="1440160" cy="720080"/>
            </a:xfrm>
          </p:grpSpPr>
          <p:sp>
            <p:nvSpPr>
              <p:cNvPr id="35" name="矩形 34"/>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6" name="矩形 35"/>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40"/>
            <p:cNvGrpSpPr>
              <a:grpSpLocks/>
            </p:cNvGrpSpPr>
            <p:nvPr/>
          </p:nvGrpSpPr>
          <p:grpSpPr bwMode="auto">
            <a:xfrm>
              <a:off x="6012160" y="4149080"/>
              <a:ext cx="1440160" cy="72000"/>
              <a:chOff x="251520" y="1268760"/>
              <a:chExt cx="1440160" cy="720080"/>
            </a:xfrm>
          </p:grpSpPr>
          <p:sp>
            <p:nvSpPr>
              <p:cNvPr id="33" name="矩形 32"/>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4" name="矩形 33"/>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1" name="矩形 30"/>
            <p:cNvSpPr/>
            <p:nvPr/>
          </p:nvSpPr>
          <p:spPr>
            <a:xfrm>
              <a:off x="8892097" y="4148485"/>
              <a:ext cx="360383"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2" name="矩形 31"/>
            <p:cNvSpPr/>
            <p:nvPr/>
          </p:nvSpPr>
          <p:spPr>
            <a:xfrm>
              <a:off x="8172918" y="4148485"/>
              <a:ext cx="719179"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69" name="日期占位符 2"/>
          <p:cNvSpPr>
            <a:spLocks noGrp="1"/>
          </p:cNvSpPr>
          <p:nvPr>
            <p:ph type="dt" sz="half" idx="10"/>
          </p:nvPr>
        </p:nvSpPr>
        <p:spPr/>
        <p:txBody>
          <a:bodyPr/>
          <a:lstStyle>
            <a:lvl1pPr>
              <a:defRPr/>
            </a:lvl1pPr>
          </a:lstStyle>
          <a:p>
            <a:endParaRPr lang="en-US" altLang="zh-CN"/>
          </a:p>
        </p:txBody>
      </p:sp>
      <p:sp>
        <p:nvSpPr>
          <p:cNvPr id="70" name="页脚占位符 3"/>
          <p:cNvSpPr>
            <a:spLocks noGrp="1"/>
          </p:cNvSpPr>
          <p:nvPr>
            <p:ph type="ftr" sz="quarter" idx="11"/>
          </p:nvPr>
        </p:nvSpPr>
        <p:spPr/>
        <p:txBody>
          <a:bodyPr/>
          <a:lstStyle>
            <a:lvl1pPr>
              <a:defRPr/>
            </a:lvl1pPr>
          </a:lstStyle>
          <a:p>
            <a:endParaRPr lang="en-US" altLang="zh-CN"/>
          </a:p>
        </p:txBody>
      </p:sp>
      <p:sp>
        <p:nvSpPr>
          <p:cNvPr id="71" name="灯片编号占位符 4"/>
          <p:cNvSpPr>
            <a:spLocks noGrp="1"/>
          </p:cNvSpPr>
          <p:nvPr>
            <p:ph type="sldNum" sz="quarter" idx="12"/>
          </p:nvPr>
        </p:nvSpPr>
        <p:spPr/>
        <p:txBody>
          <a:bodyPr/>
          <a:lstStyle>
            <a:lvl1pPr>
              <a:defRPr/>
            </a:lvl1pPr>
          </a:lstStyle>
          <a:p>
            <a:fld id="{9B347253-EB7B-483A-B6C1-A3042A4B83AA}" type="slidenum">
              <a:rPr lang="zh-CN" altLang="en-US" smtClean="0"/>
              <a:pPr/>
              <a:t>‹#›</a:t>
            </a:fld>
            <a:endParaRPr lang="en-US" altLang="zh-CN"/>
          </a:p>
        </p:txBody>
      </p:sp>
    </p:spTree>
    <p:extLst>
      <p:ext uri="{BB962C8B-B14F-4D97-AF65-F5344CB8AC3E}">
        <p14:creationId xmlns:p14="http://schemas.microsoft.com/office/powerpoint/2010/main" val="155527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2411414" y="1268417"/>
            <a:ext cx="5056525" cy="769937"/>
            <a:chOff x="2411760" y="1268760"/>
            <a:chExt cx="5056841" cy="769441"/>
          </a:xfrm>
        </p:grpSpPr>
        <p:sp>
          <p:nvSpPr>
            <p:cNvPr id="3" name="文本框 10"/>
            <p:cNvSpPr txBox="1">
              <a:spLocks noChangeArrowheads="1"/>
            </p:cNvSpPr>
            <p:nvPr/>
          </p:nvSpPr>
          <p:spPr bwMode="auto">
            <a:xfrm>
              <a:off x="2411760" y="1268760"/>
              <a:ext cx="2160240" cy="59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solidFill>
                    <a:srgbClr val="7F7F7F"/>
                  </a:solidFill>
                  <a:latin typeface="Impact" panose="020B0806030902050204" pitchFamily="34" charset="0"/>
                </a:rPr>
                <a:t>Zhangl</a:t>
              </a:r>
              <a:r>
                <a:rPr lang="en-US" altLang="zh-CN" sz="1800">
                  <a:latin typeface="Impact" panose="020B0806030902050204" pitchFamily="34" charset="0"/>
                </a:rPr>
                <a:t> Design</a:t>
              </a:r>
            </a:p>
            <a:p>
              <a:pPr eaLnBrk="1" hangingPunct="1"/>
              <a:endParaRPr lang="en-US" altLang="zh-CN" sz="600">
                <a:latin typeface="Impact" panose="020B0806030902050204" pitchFamily="34" charset="0"/>
              </a:endParaRPr>
            </a:p>
            <a:p>
              <a:pPr eaLnBrk="1" hangingPunct="1"/>
              <a:r>
                <a:rPr lang="en-US" altLang="zh-CN" sz="900">
                  <a:solidFill>
                    <a:srgbClr val="7F7F7F"/>
                  </a:solidFill>
                  <a:latin typeface="Calibri" panose="020F0502020204030204" pitchFamily="34" charset="0"/>
                </a:rPr>
                <a:t>zhangl179@nenu.edu.cn</a:t>
              </a:r>
              <a:endParaRPr lang="zh-CN" altLang="en-US" sz="1350">
                <a:solidFill>
                  <a:srgbClr val="7F7F7F"/>
                </a:solidFill>
                <a:latin typeface="Calibri" panose="020F0502020204030204" pitchFamily="34" charset="0"/>
              </a:endParaRPr>
            </a:p>
          </p:txBody>
        </p:sp>
        <p:cxnSp>
          <p:nvCxnSpPr>
            <p:cNvPr id="4" name="直接连接符 3"/>
            <p:cNvCxnSpPr/>
            <p:nvPr/>
          </p:nvCxnSpPr>
          <p:spPr>
            <a:xfrm>
              <a:off x="4572482" y="1268760"/>
              <a:ext cx="0" cy="769441"/>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12"/>
            <p:cNvSpPr txBox="1">
              <a:spLocks noChangeArrowheads="1"/>
            </p:cNvSpPr>
            <p:nvPr/>
          </p:nvSpPr>
          <p:spPr bwMode="auto">
            <a:xfrm>
              <a:off x="4860032" y="1351801"/>
              <a:ext cx="2608569" cy="23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a:latin typeface="华文细黑" panose="02010600040101010101" pitchFamily="2" charset="-122"/>
                  <a:ea typeface="华文细黑" panose="02010600040101010101" pitchFamily="2" charset="-122"/>
                </a:rPr>
                <a:t>本模板仅供校内教学使用，请勿用于商业使用！</a:t>
              </a:r>
              <a:endParaRPr lang="zh-CN" altLang="en-US" sz="1350">
                <a:latin typeface="华文细黑" panose="02010600040101010101" pitchFamily="2" charset="-122"/>
                <a:ea typeface="华文细黑" panose="02010600040101010101" pitchFamily="2" charset="-122"/>
              </a:endParaRPr>
            </a:p>
          </p:txBody>
        </p:sp>
      </p:grpSp>
      <p:sp>
        <p:nvSpPr>
          <p:cNvPr id="6" name="日期占位符 2"/>
          <p:cNvSpPr>
            <a:spLocks noGrp="1"/>
          </p:cNvSpPr>
          <p:nvPr>
            <p:ph type="dt" sz="half" idx="10"/>
          </p:nvPr>
        </p:nvSpPr>
        <p:spPr/>
        <p:txBody>
          <a:bodyPr/>
          <a:lstStyle>
            <a:lvl1pPr>
              <a:defRPr/>
            </a:lvl1pPr>
          </a:lstStyle>
          <a:p>
            <a:endParaRPr lang="en-US" altLang="zh-CN"/>
          </a:p>
        </p:txBody>
      </p:sp>
      <p:sp>
        <p:nvSpPr>
          <p:cNvPr id="7" name="页脚占位符 3"/>
          <p:cNvSpPr>
            <a:spLocks noGrp="1"/>
          </p:cNvSpPr>
          <p:nvPr>
            <p:ph type="ftr" sz="quarter" idx="11"/>
          </p:nvPr>
        </p:nvSpPr>
        <p:spPr/>
        <p:txBody>
          <a:bodyPr/>
          <a:lstStyle>
            <a:lvl1pPr>
              <a:defRPr/>
            </a:lvl1pPr>
          </a:lstStyle>
          <a:p>
            <a:endParaRPr lang="en-US" altLang="zh-CN"/>
          </a:p>
        </p:txBody>
      </p:sp>
      <p:sp>
        <p:nvSpPr>
          <p:cNvPr id="8" name="灯片编号占位符 4"/>
          <p:cNvSpPr>
            <a:spLocks noGrp="1"/>
          </p:cNvSpPr>
          <p:nvPr>
            <p:ph type="sldNum" sz="quarter" idx="12"/>
          </p:nvPr>
        </p:nvSpPr>
        <p:spPr/>
        <p:txBody>
          <a:bodyPr/>
          <a:lstStyle>
            <a:lvl1pPr>
              <a:defRPr/>
            </a:lvl1pPr>
          </a:lstStyle>
          <a:p>
            <a:fld id="{9B347253-EB7B-483A-B6C1-A3042A4B83AA}" type="slidenum">
              <a:rPr lang="zh-CN" altLang="en-US" smtClean="0"/>
              <a:pPr/>
              <a:t>‹#›</a:t>
            </a:fld>
            <a:endParaRPr lang="en-US" altLang="zh-CN"/>
          </a:p>
        </p:txBody>
      </p:sp>
    </p:spTree>
    <p:extLst>
      <p:ext uri="{BB962C8B-B14F-4D97-AF65-F5344CB8AC3E}">
        <p14:creationId xmlns:p14="http://schemas.microsoft.com/office/powerpoint/2010/main" val="280229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zh-CN" altLang="en-US" smtClean="0"/>
              <a:t>单击此处编辑母版标题样式</a:t>
            </a:r>
            <a:endParaRPr lang="en-US"/>
          </a:p>
        </p:txBody>
      </p:sp>
      <p:sp>
        <p:nvSpPr>
          <p:cNvPr id="1027" name="文本占位符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 name="日期占位符 9"/>
          <p:cNvSpPr>
            <a:spLocks noGrp="1"/>
          </p:cNvSpPr>
          <p:nvPr>
            <p:ph type="dt" sz="half" idx="2"/>
          </p:nvPr>
        </p:nvSpPr>
        <p:spPr>
          <a:xfrm>
            <a:off x="6727827" y="6408742"/>
            <a:ext cx="1588591" cy="365125"/>
          </a:xfrm>
          <a:prstGeom prst="rect">
            <a:avLst/>
          </a:prstGeom>
        </p:spPr>
        <p:txBody>
          <a:bodyPr vert="horz" anchor="b"/>
          <a:lstStyle>
            <a:lvl1pPr algn="ctr" eaLnBrk="1" latinLnBrk="0" hangingPunct="1">
              <a:defRPr kumimoji="0" sz="1050" smtClean="0">
                <a:solidFill>
                  <a:schemeClr val="tx1"/>
                </a:solidFill>
                <a:latin typeface="Arial" charset="0"/>
              </a:defRPr>
            </a:lvl1pPr>
            <a:extLst/>
          </a:lstStyle>
          <a:p>
            <a:endParaRPr lang="en-US" altLang="zh-CN"/>
          </a:p>
        </p:txBody>
      </p:sp>
      <p:sp>
        <p:nvSpPr>
          <p:cNvPr id="22" name="页脚占位符 21"/>
          <p:cNvSpPr>
            <a:spLocks noGrp="1"/>
          </p:cNvSpPr>
          <p:nvPr>
            <p:ph type="ftr" sz="quarter" idx="3"/>
          </p:nvPr>
        </p:nvSpPr>
        <p:spPr>
          <a:xfrm>
            <a:off x="4379913" y="6408742"/>
            <a:ext cx="2351087" cy="365125"/>
          </a:xfrm>
          <a:prstGeom prst="rect">
            <a:avLst/>
          </a:prstGeom>
        </p:spPr>
        <p:txBody>
          <a:bodyPr vert="horz" anchor="b"/>
          <a:lstStyle>
            <a:lvl1pPr algn="r" eaLnBrk="1" latinLnBrk="0" hangingPunct="1">
              <a:defRPr kumimoji="0" sz="1050">
                <a:solidFill>
                  <a:schemeClr val="tx1"/>
                </a:solidFill>
                <a:latin typeface="Arial" charset="0"/>
              </a:defRPr>
            </a:lvl1pPr>
            <a:extLst/>
          </a:lstStyle>
          <a:p>
            <a:endParaRPr lang="en-US" altLang="zh-CN"/>
          </a:p>
        </p:txBody>
      </p:sp>
      <p:sp>
        <p:nvSpPr>
          <p:cNvPr id="18" name="灯片编号占位符 17"/>
          <p:cNvSpPr>
            <a:spLocks noGrp="1"/>
          </p:cNvSpPr>
          <p:nvPr>
            <p:ph type="sldNum" sz="quarter" idx="4"/>
          </p:nvPr>
        </p:nvSpPr>
        <p:spPr>
          <a:xfrm>
            <a:off x="8429590" y="6408742"/>
            <a:ext cx="584237" cy="365125"/>
          </a:xfrm>
          <a:prstGeom prst="rect">
            <a:avLst/>
          </a:prstGeom>
        </p:spPr>
        <p:txBody>
          <a:bodyPr vert="horz" anchor="b"/>
          <a:lstStyle>
            <a:lvl1pPr algn="r" eaLnBrk="1" latinLnBrk="0" hangingPunct="1">
              <a:defRPr kumimoji="0" sz="1050" b="0" smtClean="0">
                <a:solidFill>
                  <a:schemeClr val="tx1"/>
                </a:solidFill>
                <a:latin typeface="Arial" charset="0"/>
              </a:defRPr>
            </a:lvl1pPr>
            <a:extLst/>
          </a:lstStyle>
          <a:p>
            <a:fld id="{9B347253-EB7B-483A-B6C1-A3042A4B83AA}" type="slidenum">
              <a:rPr lang="zh-CN" altLang="en-US" smtClean="0"/>
              <a:pPr/>
              <a:t>‹#›</a:t>
            </a:fld>
            <a:endParaRPr lang="en-US" altLang="zh-CN"/>
          </a:p>
        </p:txBody>
      </p:sp>
      <p:pic>
        <p:nvPicPr>
          <p:cNvPr id="11" name="图片 16"/>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038" y="6428355"/>
            <a:ext cx="25542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978131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xStyles>
    <p:titleStyle>
      <a:lvl1pPr algn="l" rtl="0" eaLnBrk="1" fontAlgn="base" hangingPunct="1">
        <a:spcBef>
          <a:spcPct val="0"/>
        </a:spcBef>
        <a:spcAft>
          <a:spcPct val="0"/>
        </a:spcAft>
        <a:defRPr sz="3075"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2pPr>
      <a:lvl3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3pPr>
      <a:lvl4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4pPr>
      <a:lvl5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5pPr>
      <a:lvl6pPr marL="3429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6pPr>
      <a:lvl7pPr marL="6858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7pPr>
      <a:lvl8pPr marL="10287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8pPr>
      <a:lvl9pPr marL="13716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9pPr>
      <a:extLst/>
    </p:titleStyle>
    <p:bodyStyle>
      <a:lvl1pPr marL="273844" indent="-191691" algn="l" rtl="0" eaLnBrk="1" fontAlgn="base" hangingPunct="1">
        <a:spcBef>
          <a:spcPts val="300"/>
        </a:spcBef>
        <a:spcAft>
          <a:spcPct val="0"/>
        </a:spcAft>
        <a:buClr>
          <a:schemeClr val="accent1"/>
        </a:buClr>
        <a:buSzPct val="68000"/>
        <a:buFont typeface="Wingdings 3" panose="05040102010807070707" pitchFamily="18" charset="2"/>
        <a:buChar char=""/>
        <a:defRPr sz="2025" kern="1200">
          <a:solidFill>
            <a:schemeClr val="tx1"/>
          </a:solidFill>
          <a:latin typeface="+mn-lt"/>
          <a:ea typeface="+mn-ea"/>
          <a:cs typeface="+mn-cs"/>
        </a:defRPr>
      </a:lvl1pPr>
      <a:lvl2pPr marL="465535" indent="-171450" algn="l" rtl="0" eaLnBrk="1" fontAlgn="base" hangingPunct="1">
        <a:spcBef>
          <a:spcPts val="244"/>
        </a:spcBef>
        <a:spcAft>
          <a:spcPct val="0"/>
        </a:spcAft>
        <a:buClr>
          <a:schemeClr val="accent1"/>
        </a:buClr>
        <a:buFont typeface="Verdana" panose="020B0604030504040204" pitchFamily="34" charset="0"/>
        <a:buChar char="◦"/>
        <a:defRPr sz="1725" kern="1200">
          <a:solidFill>
            <a:schemeClr val="tx1"/>
          </a:solidFill>
          <a:latin typeface="+mn-lt"/>
          <a:ea typeface="+mn-ea"/>
          <a:cs typeface="+mn-cs"/>
        </a:defRPr>
      </a:lvl2pPr>
      <a:lvl3pPr marL="644129" indent="-171450" algn="l" rtl="0" eaLnBrk="1" fontAlgn="base" hangingPunct="1">
        <a:spcBef>
          <a:spcPts val="263"/>
        </a:spcBef>
        <a:spcAft>
          <a:spcPct val="0"/>
        </a:spcAft>
        <a:buClr>
          <a:schemeClr val="accent2"/>
        </a:buClr>
        <a:buSzPct val="100000"/>
        <a:buFont typeface="Wingdings 2" panose="05020102010507070707" pitchFamily="18" charset="2"/>
        <a:buChar char=""/>
        <a:defRPr sz="1575" kern="1200">
          <a:solidFill>
            <a:schemeClr val="tx1"/>
          </a:solidFill>
          <a:latin typeface="+mn-lt"/>
          <a:ea typeface="+mn-ea"/>
          <a:cs typeface="+mn-cs"/>
        </a:defRPr>
      </a:lvl3pPr>
      <a:lvl4pPr marL="857250" indent="-171450" algn="l" rtl="0" eaLnBrk="1" fontAlgn="base" hangingPunct="1">
        <a:spcBef>
          <a:spcPts val="263"/>
        </a:spcBef>
        <a:spcAft>
          <a:spcPct val="0"/>
        </a:spcAft>
        <a:buClr>
          <a:schemeClr val="accent2"/>
        </a:buClr>
        <a:buFont typeface="Wingdings 2" panose="05020102010507070707" pitchFamily="18" charset="2"/>
        <a:buChar char=""/>
        <a:defRPr sz="1425" kern="1200">
          <a:solidFill>
            <a:schemeClr val="tx1"/>
          </a:solidFill>
          <a:latin typeface="+mn-lt"/>
          <a:ea typeface="+mn-ea"/>
          <a:cs typeface="+mn-cs"/>
        </a:defRPr>
      </a:lvl4pPr>
      <a:lvl5pPr marL="1028700" indent="-171450" algn="l" rtl="0" eaLnBrk="1" fontAlgn="base" hangingPunct="1">
        <a:spcBef>
          <a:spcPts val="263"/>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3.wmf"/><Relationship Id="rId3" Type="http://schemas.openxmlformats.org/officeDocument/2006/relationships/oleObject" Target="../embeddings/oleObject4.bin"/><Relationship Id="rId7" Type="http://schemas.openxmlformats.org/officeDocument/2006/relationships/image" Target="../media/image18.png"/><Relationship Id="rId12"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png"/><Relationship Id="rId11" Type="http://schemas.openxmlformats.org/officeDocument/2006/relationships/image" Target="../media/image13.wmf"/><Relationship Id="rId5" Type="http://schemas.openxmlformats.org/officeDocument/2006/relationships/image" Target="../media/image16.png"/><Relationship Id="rId10" Type="http://schemas.openxmlformats.org/officeDocument/2006/relationships/oleObject" Target="../embeddings/oleObject5.bin"/><Relationship Id="rId4" Type="http://schemas.openxmlformats.org/officeDocument/2006/relationships/image" Target="../media/image12.wmf"/><Relationship Id="rId9" Type="http://schemas.openxmlformats.org/officeDocument/2006/relationships/image" Target="../media/image20.png"/><Relationship Id="rId14" Type="http://schemas.openxmlformats.org/officeDocument/2006/relationships/image" Target="../media/image14.png"/></Relationships>
</file>

<file path=ppt/slides/_rels/slide10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ontrol" Target="../activeX/activeX5.xml"/><Relationship Id="rId1" Type="http://schemas.openxmlformats.org/officeDocument/2006/relationships/vmlDrawing" Target="../drawings/vmlDrawing36.vml"/><Relationship Id="rId5" Type="http://schemas.openxmlformats.org/officeDocument/2006/relationships/image" Target="../media/image129.wmf"/><Relationship Id="rId4" Type="http://schemas.openxmlformats.org/officeDocument/2006/relationships/image" Target="../media/image130.emf"/></Relationships>
</file>

<file path=ppt/slides/_rels/slide104.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microsoft.com/office/2007/relationships/hdphoto" Target="../media/hdphoto3.wdp"/><Relationship Id="rId5" Type="http://schemas.openxmlformats.org/officeDocument/2006/relationships/image" Target="../media/image24.png"/><Relationship Id="rId4" Type="http://schemas.openxmlformats.org/officeDocument/2006/relationships/image" Target="../media/image23.wmf"/></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27.wmf"/><Relationship Id="rId5" Type="http://schemas.openxmlformats.org/officeDocument/2006/relationships/oleObject" Target="../embeddings/oleObject8.bin"/><Relationship Id="rId4" Type="http://schemas.openxmlformats.org/officeDocument/2006/relationships/image" Target="../media/image26.w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1.xml"/><Relationship Id="rId1" Type="http://schemas.openxmlformats.org/officeDocument/2006/relationships/vmlDrawing" Target="../drawings/vmlDrawing5.vml"/><Relationship Id="rId4" Type="http://schemas.openxmlformats.org/officeDocument/2006/relationships/image" Target="../media/image28.wmf"/></Relationships>
</file>

<file path=ppt/slides/_rels/slide17.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0.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12.bin"/></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4.wmf"/><Relationship Id="rId4" Type="http://schemas.openxmlformats.org/officeDocument/2006/relationships/oleObject" Target="../embeddings/oleObject14.bin"/></Relationships>
</file>

<file path=ppt/slides/_rels/slide1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2.xml"/><Relationship Id="rId1" Type="http://schemas.openxmlformats.org/officeDocument/2006/relationships/vmlDrawing" Target="../drawings/vmlDrawing8.vml"/><Relationship Id="rId5" Type="http://schemas.openxmlformats.org/officeDocument/2006/relationships/image" Target="../media/image37.wmf"/><Relationship Id="rId4" Type="http://schemas.openxmlformats.org/officeDocument/2006/relationships/image" Target="../media/image180.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15.bin"/><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1.wmf"/><Relationship Id="rId5" Type="http://schemas.openxmlformats.org/officeDocument/2006/relationships/oleObject" Target="../embeddings/oleObject16.bin"/><Relationship Id="rId10" Type="http://schemas.openxmlformats.org/officeDocument/2006/relationships/image" Target="../media/image120.png"/><Relationship Id="rId4" Type="http://schemas.openxmlformats.org/officeDocument/2006/relationships/image" Target="../media/image40.wmf"/><Relationship Id="rId9" Type="http://schemas.openxmlformats.org/officeDocument/2006/relationships/image" Target="../media/image110.png"/></Relationships>
</file>

<file path=ppt/slides/_rels/slide2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2.xml"/><Relationship Id="rId7"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8.bin"/><Relationship Id="rId5" Type="http://schemas.openxmlformats.org/officeDocument/2006/relationships/image" Target="../media/image40.wmf"/><Relationship Id="rId4" Type="http://schemas.openxmlformats.org/officeDocument/2006/relationships/oleObject" Target="../embeddings/oleObject17.bin"/><Relationship Id="rId9" Type="http://schemas.openxmlformats.org/officeDocument/2006/relationships/image" Target="../media/image140.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3.xml"/><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0.bin"/><Relationship Id="rId5" Type="http://schemas.openxmlformats.org/officeDocument/2006/relationships/image" Target="../media/image12.wmf"/><Relationship Id="rId4" Type="http://schemas.openxmlformats.org/officeDocument/2006/relationships/oleObject" Target="../embeddings/oleObject19.bin"/><Relationship Id="rId9" Type="http://schemas.openxmlformats.org/officeDocument/2006/relationships/image" Target="../media/image44.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6.wmf"/><Relationship Id="rId5" Type="http://schemas.openxmlformats.org/officeDocument/2006/relationships/oleObject" Target="../embeddings/oleObject22.bin"/><Relationship Id="rId4" Type="http://schemas.openxmlformats.org/officeDocument/2006/relationships/image" Target="../media/image45.wmf"/></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11.xml"/><Relationship Id="rId1" Type="http://schemas.openxmlformats.org/officeDocument/2006/relationships/vmlDrawing" Target="../drawings/vmlDrawing13.vml"/><Relationship Id="rId6" Type="http://schemas.openxmlformats.org/officeDocument/2006/relationships/image" Target="../media/image47.wmf"/><Relationship Id="rId5" Type="http://schemas.openxmlformats.org/officeDocument/2006/relationships/oleObject" Target="../embeddings/oleObject23.bin"/><Relationship Id="rId4" Type="http://schemas.openxmlformats.org/officeDocument/2006/relationships/image" Target="../media/image48.jpeg"/></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55.wmf"/><Relationship Id="rId4" Type="http://schemas.openxmlformats.org/officeDocument/2006/relationships/oleObject" Target="../embeddings/oleObject24.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3.xml"/><Relationship Id="rId1" Type="http://schemas.openxmlformats.org/officeDocument/2006/relationships/vmlDrawing" Target="../drawings/vmlDrawing15.vml"/><Relationship Id="rId4" Type="http://schemas.openxmlformats.org/officeDocument/2006/relationships/image" Target="../media/image28.wmf"/></Relationships>
</file>

<file path=ppt/slides/_rels/slide39.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30.wmf"/><Relationship Id="rId11" Type="http://schemas.openxmlformats.org/officeDocument/2006/relationships/oleObject" Target="../embeddings/oleObject29.bin"/><Relationship Id="rId5" Type="http://schemas.openxmlformats.org/officeDocument/2006/relationships/oleObject" Target="../embeddings/oleObject26.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28.bin"/></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wmf"/></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59.wmf"/><Relationship Id="rId4" Type="http://schemas.openxmlformats.org/officeDocument/2006/relationships/oleObject" Target="../embeddings/oleObject31.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60.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Microsoft_Word_97_-_2003___1.doc"/><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6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 Id="rId9" Type="http://schemas.openxmlformats.org/officeDocument/2006/relationships/image" Target="../media/image8.wmf"/></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71.wmf"/><Relationship Id="rId5" Type="http://schemas.openxmlformats.org/officeDocument/2006/relationships/oleObject" Target="../embeddings/oleObject34.bin"/><Relationship Id="rId4" Type="http://schemas.openxmlformats.org/officeDocument/2006/relationships/image" Target="../media/image70.wm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oleObject" Target="../embeddings/oleObject35.bin"/><Relationship Id="rId7"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73.wmf"/><Relationship Id="rId5" Type="http://schemas.openxmlformats.org/officeDocument/2006/relationships/oleObject" Target="../embeddings/oleObject36.bin"/><Relationship Id="rId4" Type="http://schemas.openxmlformats.org/officeDocument/2006/relationships/image" Target="../media/image72.wmf"/><Relationship Id="rId9"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76.wmf"/><Relationship Id="rId5" Type="http://schemas.openxmlformats.org/officeDocument/2006/relationships/oleObject" Target="../embeddings/oleObject38.bin"/><Relationship Id="rId4" Type="http://schemas.openxmlformats.org/officeDocument/2006/relationships/image" Target="../media/image75.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77.wmf"/></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78.wmf"/><Relationship Id="rId4" Type="http://schemas.openxmlformats.org/officeDocument/2006/relationships/oleObject" Target="../embeddings/oleObject40.bin"/></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Microsoft_Word_97_-_2003___2.doc"/><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94.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96.wmf"/><Relationship Id="rId5" Type="http://schemas.openxmlformats.org/officeDocument/2006/relationships/oleObject" Target="../embeddings/oleObject42.bin"/><Relationship Id="rId10" Type="http://schemas.openxmlformats.org/officeDocument/2006/relationships/image" Target="../media/image98.wmf"/><Relationship Id="rId4" Type="http://schemas.openxmlformats.org/officeDocument/2006/relationships/image" Target="../media/image95.wmf"/><Relationship Id="rId9" Type="http://schemas.openxmlformats.org/officeDocument/2006/relationships/oleObject" Target="../embeddings/oleObject44.bin"/></Relationships>
</file>

<file path=ppt/slides/_rels/slide7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2.png"/><Relationship Id="rId7" Type="http://schemas.openxmlformats.org/officeDocument/2006/relationships/image" Target="../media/image100.w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46.bin"/><Relationship Id="rId5" Type="http://schemas.openxmlformats.org/officeDocument/2006/relationships/image" Target="../media/image99.wmf"/><Relationship Id="rId10" Type="http://schemas.openxmlformats.org/officeDocument/2006/relationships/image" Target="../media/image101.wmf"/><Relationship Id="rId4" Type="http://schemas.openxmlformats.org/officeDocument/2006/relationships/oleObject" Target="../embeddings/oleObject45.bin"/><Relationship Id="rId9" Type="http://schemas.openxmlformats.org/officeDocument/2006/relationships/oleObject" Target="../embeddings/oleObject47.bin"/></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control" Target="../activeX/activeX4.xml"/><Relationship Id="rId1" Type="http://schemas.openxmlformats.org/officeDocument/2006/relationships/vmlDrawing" Target="../drawings/vmlDrawing29.vml"/><Relationship Id="rId4" Type="http://schemas.openxmlformats.org/officeDocument/2006/relationships/image" Target="../media/image104.wmf"/></Relationships>
</file>

<file path=ppt/slides/_rels/slide79.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8.png"/><Relationship Id="rId7" Type="http://schemas.openxmlformats.org/officeDocument/2006/relationships/image" Target="../media/image107.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49.bin"/><Relationship Id="rId5" Type="http://schemas.openxmlformats.org/officeDocument/2006/relationships/image" Target="../media/image106.wmf"/><Relationship Id="rId4" Type="http://schemas.openxmlformats.org/officeDocument/2006/relationships/oleObject" Target="../embeddings/oleObject48.bin"/></Relationships>
</file>

<file path=ppt/slides/_rels/slide81.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114.wmf"/><Relationship Id="rId4" Type="http://schemas.openxmlformats.org/officeDocument/2006/relationships/oleObject" Target="../embeddings/oleObject51.bin"/></Relationships>
</file>

<file path=ppt/slides/_rels/slide84.xml.rels><?xml version="1.0" encoding="UTF-8" standalone="yes"?>
<Relationships xmlns="http://schemas.openxmlformats.org/package/2006/relationships"><Relationship Id="rId2" Type="http://schemas.openxmlformats.org/officeDocument/2006/relationships/image" Target="../media/image116.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52.bin"/><Relationship Id="rId7"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54.bin"/><Relationship Id="rId5" Type="http://schemas.openxmlformats.org/officeDocument/2006/relationships/oleObject" Target="../embeddings/oleObject53.bin"/><Relationship Id="rId4" Type="http://schemas.openxmlformats.org/officeDocument/2006/relationships/image" Target="../media/image117.wmf"/></Relationships>
</file>

<file path=ppt/slides/_rels/slide8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25.wmf"/><Relationship Id="rId5" Type="http://schemas.openxmlformats.org/officeDocument/2006/relationships/oleObject" Target="../embeddings/oleObject57.bin"/><Relationship Id="rId4" Type="http://schemas.openxmlformats.org/officeDocument/2006/relationships/image" Target="../media/image124.w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4.xml"/><Relationship Id="rId1" Type="http://schemas.openxmlformats.org/officeDocument/2006/relationships/vmlDrawing" Target="../drawings/vmlDrawing34.vml"/><Relationship Id="rId5" Type="http://schemas.openxmlformats.org/officeDocument/2006/relationships/image" Target="../media/image126.png"/><Relationship Id="rId4" Type="http://schemas.openxmlformats.org/officeDocument/2006/relationships/image" Target="../media/image127.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4.xml"/><Relationship Id="rId1" Type="http://schemas.openxmlformats.org/officeDocument/2006/relationships/vmlDrawing" Target="../drawings/vmlDrawing35.vml"/><Relationship Id="rId5" Type="http://schemas.openxmlformats.org/officeDocument/2006/relationships/image" Target="../media/image126.png"/><Relationship Id="rId4" Type="http://schemas.openxmlformats.org/officeDocument/2006/relationships/image" Target="../media/image127.wmf"/></Relationships>
</file>

<file path=ppt/slides/_rels/slide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4" name="Text Box 4"/>
          <p:cNvSpPr txBox="1">
            <a:spLocks noChangeArrowheads="1"/>
          </p:cNvSpPr>
          <p:nvPr/>
        </p:nvSpPr>
        <p:spPr bwMode="auto">
          <a:xfrm>
            <a:off x="1547813" y="404813"/>
            <a:ext cx="59055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3600" b="1">
                <a:solidFill>
                  <a:srgbClr val="0000FF"/>
                </a:solidFill>
                <a:effectLst>
                  <a:outerShdw blurRad="38100" dist="38100" dir="2700000" algn="tl">
                    <a:srgbClr val="C0C0C0"/>
                  </a:outerShdw>
                </a:effectLst>
                <a:latin typeface="Times New Roman" panose="02020603050405020304" pitchFamily="18" charset="0"/>
              </a:rPr>
              <a:t>卢瑟福－玻尔原子模型小结</a:t>
            </a:r>
          </a:p>
        </p:txBody>
      </p:sp>
      <p:sp>
        <p:nvSpPr>
          <p:cNvPr id="353285" name="Text Box 5"/>
          <p:cNvSpPr txBox="1">
            <a:spLocks noChangeArrowheads="1"/>
          </p:cNvSpPr>
          <p:nvPr/>
        </p:nvSpPr>
        <p:spPr bwMode="auto">
          <a:xfrm>
            <a:off x="468313" y="1557338"/>
            <a:ext cx="3081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b="1">
                <a:solidFill>
                  <a:srgbClr val="990099"/>
                </a:solidFill>
                <a:effectLst>
                  <a:outerShdw blurRad="38100" dist="38100" dir="2700000" algn="tl">
                    <a:srgbClr val="C0C0C0"/>
                  </a:outerShdw>
                </a:effectLst>
                <a:latin typeface="Times New Roman" panose="02020603050405020304" pitchFamily="18" charset="0"/>
              </a:rPr>
              <a:t>一．原子的核式结构</a:t>
            </a:r>
          </a:p>
        </p:txBody>
      </p:sp>
      <p:sp>
        <p:nvSpPr>
          <p:cNvPr id="353286" name="Text Box 6"/>
          <p:cNvSpPr txBox="1">
            <a:spLocks noChangeArrowheads="1"/>
          </p:cNvSpPr>
          <p:nvPr/>
        </p:nvSpPr>
        <p:spPr bwMode="auto">
          <a:xfrm>
            <a:off x="3203575" y="2347913"/>
            <a:ext cx="56165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卢瑟福散射理论（基于核式结构）和盖革－马斯顿实验相符</a:t>
            </a:r>
          </a:p>
        </p:txBody>
      </p:sp>
      <p:sp>
        <p:nvSpPr>
          <p:cNvPr id="353287" name="Text Box 7"/>
          <p:cNvSpPr txBox="1">
            <a:spLocks noChangeArrowheads="1"/>
          </p:cNvSpPr>
          <p:nvPr/>
        </p:nvSpPr>
        <p:spPr bwMode="auto">
          <a:xfrm>
            <a:off x="900113" y="1989138"/>
            <a:ext cx="2282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en-US" altLang="zh-CN" b="1">
                <a:solidFill>
                  <a:srgbClr val="008000"/>
                </a:solidFill>
                <a:effectLst>
                  <a:outerShdw blurRad="38100" dist="38100" dir="2700000" algn="tl">
                    <a:srgbClr val="C0C0C0"/>
                  </a:outerShdw>
                </a:effectLst>
                <a:latin typeface="Times New Roman" panose="02020603050405020304" pitchFamily="18" charset="0"/>
              </a:rPr>
              <a:t>1</a:t>
            </a:r>
            <a:r>
              <a:rPr kumimoji="0" lang="zh-CN" altLang="en-US" b="1">
                <a:solidFill>
                  <a:srgbClr val="008000"/>
                </a:solidFill>
                <a:effectLst>
                  <a:outerShdw blurRad="38100" dist="38100" dir="2700000" algn="tl">
                    <a:srgbClr val="C0C0C0"/>
                  </a:outerShdw>
                </a:effectLst>
                <a:latin typeface="Times New Roman" panose="02020603050405020304" pitchFamily="18" charset="0"/>
              </a:rPr>
              <a:t>．卢瑟福模型</a:t>
            </a:r>
          </a:p>
        </p:txBody>
      </p:sp>
      <p:sp>
        <p:nvSpPr>
          <p:cNvPr id="353288" name="Text Box 8"/>
          <p:cNvSpPr txBox="1">
            <a:spLocks noChangeArrowheads="1"/>
          </p:cNvSpPr>
          <p:nvPr/>
        </p:nvSpPr>
        <p:spPr bwMode="auto">
          <a:xfrm>
            <a:off x="3203575" y="1989138"/>
            <a:ext cx="4229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核（占原子线度</a:t>
            </a:r>
            <a:r>
              <a:rPr kumimoji="0" lang="en-US" altLang="zh-CN" sz="2000" b="1">
                <a:effectLst>
                  <a:outerShdw blurRad="38100" dist="38100" dir="2700000" algn="tl">
                    <a:srgbClr val="C0C0C0"/>
                  </a:outerShdw>
                </a:effectLst>
                <a:latin typeface="Times New Roman" panose="02020603050405020304" pitchFamily="18" charset="0"/>
              </a:rPr>
              <a:t>1/10</a:t>
            </a:r>
            <a:r>
              <a:rPr kumimoji="0" lang="en-US" altLang="zh-CN" sz="2000" b="1" baseline="30000">
                <a:effectLst>
                  <a:outerShdw blurRad="38100" dist="38100" dir="2700000" algn="tl">
                    <a:srgbClr val="C0C0C0"/>
                  </a:outerShdw>
                </a:effectLst>
                <a:latin typeface="Times New Roman" panose="02020603050405020304" pitchFamily="18" charset="0"/>
              </a:rPr>
              <a:t>4</a:t>
            </a:r>
            <a:r>
              <a:rPr kumimoji="0" lang="zh-CN" altLang="en-US" sz="2000" b="1">
                <a:effectLst>
                  <a:outerShdw blurRad="38100" dist="38100" dir="2700000" algn="tl">
                    <a:srgbClr val="C0C0C0"/>
                  </a:outerShdw>
                </a:effectLst>
                <a:latin typeface="Times New Roman" panose="02020603050405020304" pitchFamily="18" charset="0"/>
              </a:rPr>
              <a:t>）</a:t>
            </a:r>
            <a:r>
              <a:rPr kumimoji="0" lang="en-US" altLang="zh-CN" sz="2000" b="1">
                <a:effectLst>
                  <a:outerShdw blurRad="38100" dist="38100" dir="2700000" algn="tl">
                    <a:srgbClr val="C0C0C0"/>
                  </a:outerShdw>
                </a:effectLst>
                <a:latin typeface="Times New Roman" panose="02020603050405020304" pitchFamily="18" charset="0"/>
              </a:rPr>
              <a:t>+</a:t>
            </a:r>
            <a:r>
              <a:rPr kumimoji="0" lang="zh-CN" altLang="en-US" sz="2000" b="1">
                <a:effectLst>
                  <a:outerShdw blurRad="38100" dist="38100" dir="2700000" algn="tl">
                    <a:srgbClr val="C0C0C0"/>
                  </a:outerShdw>
                </a:effectLst>
                <a:latin typeface="Times New Roman" panose="02020603050405020304" pitchFamily="18" charset="0"/>
              </a:rPr>
              <a:t>电子</a:t>
            </a:r>
          </a:p>
        </p:txBody>
      </p:sp>
      <p:sp>
        <p:nvSpPr>
          <p:cNvPr id="353289" name="Text Box 9"/>
          <p:cNvSpPr txBox="1">
            <a:spLocks noChangeArrowheads="1"/>
          </p:cNvSpPr>
          <p:nvPr/>
        </p:nvSpPr>
        <p:spPr bwMode="auto">
          <a:xfrm>
            <a:off x="900113" y="2349500"/>
            <a:ext cx="2303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en-US" altLang="zh-CN" b="1">
                <a:solidFill>
                  <a:srgbClr val="008000"/>
                </a:solidFill>
                <a:effectLst>
                  <a:outerShdw blurRad="38100" dist="38100" dir="2700000" algn="tl">
                    <a:srgbClr val="C0C0C0"/>
                  </a:outerShdw>
                </a:effectLst>
                <a:latin typeface="Times New Roman" panose="02020603050405020304" pitchFamily="18" charset="0"/>
              </a:rPr>
              <a:t>2</a:t>
            </a:r>
            <a:r>
              <a:rPr kumimoji="0" lang="zh-CN" altLang="en-US" b="1">
                <a:solidFill>
                  <a:srgbClr val="008000"/>
                </a:solidFill>
                <a:effectLst>
                  <a:outerShdw blurRad="38100" dist="38100" dir="2700000" algn="tl">
                    <a:srgbClr val="C0C0C0"/>
                  </a:outerShdw>
                </a:effectLst>
                <a:latin typeface="Times New Roman" panose="02020603050405020304" pitchFamily="18" charset="0"/>
              </a:rPr>
              <a:t>．实 验  验 证</a:t>
            </a:r>
          </a:p>
        </p:txBody>
      </p:sp>
      <p:sp>
        <p:nvSpPr>
          <p:cNvPr id="353290" name="Text Box 10"/>
          <p:cNvSpPr txBox="1">
            <a:spLocks noChangeArrowheads="1"/>
          </p:cNvSpPr>
          <p:nvPr/>
        </p:nvSpPr>
        <p:spPr bwMode="auto">
          <a:xfrm>
            <a:off x="468313" y="2997200"/>
            <a:ext cx="2803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b="1">
                <a:solidFill>
                  <a:srgbClr val="990099"/>
                </a:solidFill>
                <a:effectLst>
                  <a:outerShdw blurRad="38100" dist="38100" dir="2700000" algn="tl">
                    <a:srgbClr val="C0C0C0"/>
                  </a:outerShdw>
                </a:effectLst>
                <a:latin typeface="Times New Roman" panose="02020603050405020304" pitchFamily="18" charset="0"/>
              </a:rPr>
              <a:t>二．原子的量子论</a:t>
            </a:r>
          </a:p>
        </p:txBody>
      </p:sp>
      <p:sp>
        <p:nvSpPr>
          <p:cNvPr id="353291" name="Text Box 11"/>
          <p:cNvSpPr txBox="1">
            <a:spLocks noChangeArrowheads="1"/>
          </p:cNvSpPr>
          <p:nvPr/>
        </p:nvSpPr>
        <p:spPr bwMode="auto">
          <a:xfrm>
            <a:off x="900113" y="3500438"/>
            <a:ext cx="2105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en-US" altLang="zh-CN" b="1">
                <a:solidFill>
                  <a:srgbClr val="008000"/>
                </a:solidFill>
                <a:effectLst>
                  <a:outerShdw blurRad="38100" dist="38100" dir="2700000" algn="tl">
                    <a:srgbClr val="C0C0C0"/>
                  </a:outerShdw>
                </a:effectLst>
                <a:latin typeface="Times New Roman" panose="02020603050405020304" pitchFamily="18" charset="0"/>
              </a:rPr>
              <a:t>1</a:t>
            </a:r>
            <a:r>
              <a:rPr kumimoji="0" lang="zh-CN" altLang="en-US" b="1">
                <a:solidFill>
                  <a:srgbClr val="008000"/>
                </a:solidFill>
                <a:effectLst>
                  <a:outerShdw blurRad="38100" dist="38100" dir="2700000" algn="tl">
                    <a:srgbClr val="C0C0C0"/>
                  </a:outerShdw>
                </a:effectLst>
                <a:latin typeface="Times New Roman" panose="02020603050405020304" pitchFamily="18" charset="0"/>
              </a:rPr>
              <a:t>．玻尔模型</a:t>
            </a:r>
          </a:p>
        </p:txBody>
      </p:sp>
      <p:sp>
        <p:nvSpPr>
          <p:cNvPr id="353292" name="Text Box 12"/>
          <p:cNvSpPr txBox="1">
            <a:spLocks noChangeArrowheads="1"/>
          </p:cNvSpPr>
          <p:nvPr/>
        </p:nvSpPr>
        <p:spPr bwMode="auto">
          <a:xfrm>
            <a:off x="4716463" y="3213100"/>
            <a:ext cx="22320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定态假设</a:t>
            </a:r>
          </a:p>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辐射跃迁假设</a:t>
            </a:r>
          </a:p>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角动量量子化假设</a:t>
            </a:r>
          </a:p>
        </p:txBody>
      </p:sp>
      <p:sp>
        <p:nvSpPr>
          <p:cNvPr id="353293" name="Text Box 13"/>
          <p:cNvSpPr txBox="1">
            <a:spLocks noChangeArrowheads="1"/>
          </p:cNvSpPr>
          <p:nvPr/>
        </p:nvSpPr>
        <p:spPr bwMode="auto">
          <a:xfrm>
            <a:off x="7092950" y="3355975"/>
            <a:ext cx="1522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原子能级</a:t>
            </a:r>
          </a:p>
        </p:txBody>
      </p:sp>
      <p:sp>
        <p:nvSpPr>
          <p:cNvPr id="353294" name="Text Box 14"/>
          <p:cNvSpPr txBox="1">
            <a:spLocks noChangeArrowheads="1"/>
          </p:cNvSpPr>
          <p:nvPr/>
        </p:nvSpPr>
        <p:spPr bwMode="auto">
          <a:xfrm>
            <a:off x="2843808" y="3213100"/>
            <a:ext cx="18954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dirty="0">
                <a:effectLst>
                  <a:outerShdw blurRad="38100" dist="38100" dir="2700000" algn="tl">
                    <a:srgbClr val="C0C0C0"/>
                  </a:outerShdw>
                </a:effectLst>
                <a:latin typeface="Times New Roman" panose="02020603050405020304" pitchFamily="18" charset="0"/>
              </a:rPr>
              <a:t>量子化概念</a:t>
            </a:r>
          </a:p>
          <a:p>
            <a:pPr eaLnBrk="1" hangingPunct="1">
              <a:defRPr/>
            </a:pPr>
            <a:r>
              <a:rPr kumimoji="0" lang="zh-CN" altLang="en-US" sz="2000" b="1" dirty="0">
                <a:effectLst>
                  <a:outerShdw blurRad="38100" dist="38100" dir="2700000" algn="tl">
                    <a:srgbClr val="C0C0C0"/>
                  </a:outerShdw>
                </a:effectLst>
                <a:latin typeface="Times New Roman" panose="02020603050405020304" pitchFamily="18" charset="0"/>
              </a:rPr>
              <a:t>核式模型</a:t>
            </a:r>
          </a:p>
          <a:p>
            <a:pPr eaLnBrk="1" hangingPunct="1">
              <a:defRPr/>
            </a:pPr>
            <a:r>
              <a:rPr kumimoji="0" lang="zh-CN" altLang="en-US" sz="2000" b="1" dirty="0">
                <a:effectLst>
                  <a:outerShdw blurRad="38100" dist="38100" dir="2700000" algn="tl">
                    <a:srgbClr val="C0C0C0"/>
                  </a:outerShdw>
                </a:effectLst>
                <a:latin typeface="Times New Roman" panose="02020603050405020304" pitchFamily="18" charset="0"/>
              </a:rPr>
              <a:t>光谱实验</a:t>
            </a:r>
          </a:p>
        </p:txBody>
      </p:sp>
      <p:sp>
        <p:nvSpPr>
          <p:cNvPr id="353295" name="AutoShape 15"/>
          <p:cNvSpPr>
            <a:spLocks/>
          </p:cNvSpPr>
          <p:nvPr/>
        </p:nvSpPr>
        <p:spPr bwMode="auto">
          <a:xfrm>
            <a:off x="4427538" y="3213100"/>
            <a:ext cx="152400" cy="1017588"/>
          </a:xfrm>
          <a:prstGeom prst="rightBrace">
            <a:avLst>
              <a:gd name="adj1" fmla="val 5564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53296" name="AutoShape 16"/>
          <p:cNvSpPr>
            <a:spLocks/>
          </p:cNvSpPr>
          <p:nvPr/>
        </p:nvSpPr>
        <p:spPr bwMode="auto">
          <a:xfrm>
            <a:off x="6877050" y="3140075"/>
            <a:ext cx="152400" cy="1017588"/>
          </a:xfrm>
          <a:prstGeom prst="rightBrace">
            <a:avLst>
              <a:gd name="adj1" fmla="val 5564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53297" name="Text Box 17"/>
          <p:cNvSpPr txBox="1">
            <a:spLocks noChangeArrowheads="1"/>
          </p:cNvSpPr>
          <p:nvPr/>
        </p:nvSpPr>
        <p:spPr bwMode="auto">
          <a:xfrm>
            <a:off x="1403350" y="4724400"/>
            <a:ext cx="2419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dirty="0">
                <a:effectLst>
                  <a:outerShdw blurRad="38100" dist="38100" dir="2700000" algn="tl">
                    <a:srgbClr val="C0C0C0"/>
                  </a:outerShdw>
                </a:effectLst>
                <a:latin typeface="Times New Roman" panose="02020603050405020304" pitchFamily="18" charset="0"/>
              </a:rPr>
              <a:t>半经典量子理论</a:t>
            </a:r>
          </a:p>
        </p:txBody>
      </p:sp>
      <p:sp>
        <p:nvSpPr>
          <p:cNvPr id="353298" name="Text Box 18"/>
          <p:cNvSpPr txBox="1">
            <a:spLocks noChangeArrowheads="1"/>
          </p:cNvSpPr>
          <p:nvPr/>
        </p:nvSpPr>
        <p:spPr bwMode="auto">
          <a:xfrm>
            <a:off x="3708400" y="4652963"/>
            <a:ext cx="42370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dirty="0">
                <a:effectLst>
                  <a:outerShdw blurRad="38100" dist="38100" dir="2700000" algn="tl">
                    <a:srgbClr val="C0C0C0"/>
                  </a:outerShdw>
                </a:effectLst>
                <a:latin typeface="Times New Roman" panose="02020603050405020304" pitchFamily="18" charset="0"/>
              </a:rPr>
              <a:t>电子绕核运动    经典力学处理</a:t>
            </a:r>
          </a:p>
          <a:p>
            <a:pPr eaLnBrk="1" hangingPunct="1">
              <a:defRPr/>
            </a:pPr>
            <a:r>
              <a:rPr kumimoji="0" lang="zh-CN" altLang="en-US" sz="2000" b="1" dirty="0">
                <a:effectLst>
                  <a:outerShdw blurRad="38100" dist="38100" dir="2700000" algn="tl">
                    <a:srgbClr val="C0C0C0"/>
                  </a:outerShdw>
                </a:effectLst>
                <a:latin typeface="Times New Roman" panose="02020603050405020304" pitchFamily="18" charset="0"/>
              </a:rPr>
              <a:t>电子轨道半径    量子条件限制</a:t>
            </a:r>
          </a:p>
        </p:txBody>
      </p:sp>
      <p:sp>
        <p:nvSpPr>
          <p:cNvPr id="353299" name="AutoShape 19"/>
          <p:cNvSpPr>
            <a:spLocks/>
          </p:cNvSpPr>
          <p:nvPr/>
        </p:nvSpPr>
        <p:spPr bwMode="auto">
          <a:xfrm>
            <a:off x="3563938" y="4652963"/>
            <a:ext cx="204787" cy="614362"/>
          </a:xfrm>
          <a:prstGeom prst="leftBrace">
            <a:avLst>
              <a:gd name="adj1" fmla="val 25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53300" name="Text Box 20"/>
          <p:cNvSpPr txBox="1">
            <a:spLocks noChangeArrowheads="1"/>
          </p:cNvSpPr>
          <p:nvPr/>
        </p:nvSpPr>
        <p:spPr bwMode="auto">
          <a:xfrm>
            <a:off x="1381125" y="4227513"/>
            <a:ext cx="3762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解释氢光谱分立性、原子稳定性</a:t>
            </a:r>
          </a:p>
        </p:txBody>
      </p:sp>
      <p:sp>
        <p:nvSpPr>
          <p:cNvPr id="353301" name="Text Box 21"/>
          <p:cNvSpPr txBox="1">
            <a:spLocks noChangeArrowheads="1"/>
          </p:cNvSpPr>
          <p:nvPr/>
        </p:nvSpPr>
        <p:spPr bwMode="auto">
          <a:xfrm>
            <a:off x="900113" y="5589588"/>
            <a:ext cx="313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en-US" altLang="zh-CN" b="1">
                <a:solidFill>
                  <a:srgbClr val="008000"/>
                </a:solidFill>
                <a:effectLst>
                  <a:outerShdw blurRad="38100" dist="38100" dir="2700000" algn="tl">
                    <a:srgbClr val="C0C0C0"/>
                  </a:outerShdw>
                </a:effectLst>
                <a:latin typeface="Times New Roman" panose="02020603050405020304" pitchFamily="18" charset="0"/>
              </a:rPr>
              <a:t>2</a:t>
            </a:r>
            <a:r>
              <a:rPr kumimoji="0" lang="zh-CN" altLang="en-US" b="1">
                <a:solidFill>
                  <a:srgbClr val="008000"/>
                </a:solidFill>
                <a:effectLst>
                  <a:outerShdw blurRad="38100" dist="38100" dir="2700000" algn="tl">
                    <a:srgbClr val="C0C0C0"/>
                  </a:outerShdw>
                </a:effectLst>
                <a:latin typeface="Times New Roman" panose="02020603050405020304" pitchFamily="18" charset="0"/>
              </a:rPr>
              <a:t>．弗兰克－赫兹实验</a:t>
            </a:r>
          </a:p>
        </p:txBody>
      </p:sp>
      <p:sp>
        <p:nvSpPr>
          <p:cNvPr id="353302" name="Text Box 22"/>
          <p:cNvSpPr txBox="1">
            <a:spLocks noChangeArrowheads="1"/>
          </p:cNvSpPr>
          <p:nvPr/>
        </p:nvSpPr>
        <p:spPr bwMode="auto">
          <a:xfrm>
            <a:off x="4140200" y="5803900"/>
            <a:ext cx="45799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电子与原子碰撞能量转移分立性</a:t>
            </a:r>
          </a:p>
        </p:txBody>
      </p:sp>
      <p:sp>
        <p:nvSpPr>
          <p:cNvPr id="353303" name="Text Box 23"/>
          <p:cNvSpPr txBox="1">
            <a:spLocks noChangeArrowheads="1"/>
          </p:cNvSpPr>
          <p:nvPr/>
        </p:nvSpPr>
        <p:spPr bwMode="auto">
          <a:xfrm>
            <a:off x="4140200" y="5445125"/>
            <a:ext cx="4643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原子能量量子化的另一实验证据</a:t>
            </a:r>
          </a:p>
        </p:txBody>
      </p:sp>
    </p:spTree>
    <p:extLst>
      <p:ext uri="{BB962C8B-B14F-4D97-AF65-F5344CB8AC3E}">
        <p14:creationId xmlns:p14="http://schemas.microsoft.com/office/powerpoint/2010/main" val="2556264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9" name="Text Box 3"/>
          <p:cNvSpPr txBox="1">
            <a:spLocks noChangeArrowheads="1"/>
          </p:cNvSpPr>
          <p:nvPr/>
        </p:nvSpPr>
        <p:spPr bwMode="auto">
          <a:xfrm>
            <a:off x="42862" y="1294826"/>
            <a:ext cx="65627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dirty="0">
                <a:solidFill>
                  <a:schemeClr val="accent1"/>
                </a:solidFill>
                <a:latin typeface="+mn-ea"/>
                <a:ea typeface="+mn-ea"/>
              </a:rPr>
              <a:t>电子轨道运动的磁矩角动量空间取向量子化</a:t>
            </a:r>
            <a:r>
              <a:rPr lang="zh-CN" altLang="en-US" dirty="0">
                <a:latin typeface="+mn-ea"/>
                <a:ea typeface="+mn-ea"/>
              </a:rPr>
              <a:t> </a:t>
            </a:r>
          </a:p>
          <a:p>
            <a:pPr algn="l">
              <a:spcBef>
                <a:spcPct val="50000"/>
              </a:spcBef>
            </a:pPr>
            <a:r>
              <a:rPr lang="zh-CN" altLang="en-US" dirty="0" smtClean="0">
                <a:latin typeface="+mn-ea"/>
                <a:ea typeface="+mn-ea"/>
              </a:rPr>
              <a:t>    电子</a:t>
            </a:r>
            <a:r>
              <a:rPr lang="zh-CN" altLang="en-US" dirty="0">
                <a:latin typeface="+mn-ea"/>
                <a:ea typeface="+mn-ea"/>
              </a:rPr>
              <a:t>的轨道运动相当于一个闭合电路中的电流，按照经典电磁学，必定有一个磁矩</a:t>
            </a:r>
            <a:r>
              <a:rPr lang="en-US" altLang="zh-CN" i="1" dirty="0">
                <a:latin typeface="+mn-ea"/>
                <a:ea typeface="+mn-ea"/>
              </a:rPr>
              <a:t>μ</a:t>
            </a:r>
            <a:r>
              <a:rPr lang="zh-CN" altLang="en-US" dirty="0">
                <a:latin typeface="+mn-ea"/>
                <a:ea typeface="+mn-ea"/>
              </a:rPr>
              <a:t>等于</a:t>
            </a:r>
          </a:p>
        </p:txBody>
      </p:sp>
      <p:graphicFrame>
        <p:nvGraphicFramePr>
          <p:cNvPr id="208901" name="Object 5"/>
          <p:cNvGraphicFramePr>
            <a:graphicFrameLocks noChangeAspect="1"/>
          </p:cNvGraphicFramePr>
          <p:nvPr>
            <p:extLst>
              <p:ext uri="{D42A27DB-BD31-4B8C-83A1-F6EECF244321}">
                <p14:modId xmlns:p14="http://schemas.microsoft.com/office/powerpoint/2010/main" val="2235068144"/>
              </p:ext>
            </p:extLst>
          </p:nvPr>
        </p:nvGraphicFramePr>
        <p:xfrm>
          <a:off x="1016191" y="3240007"/>
          <a:ext cx="4535488" cy="2028825"/>
        </p:xfrm>
        <a:graphic>
          <a:graphicData uri="http://schemas.openxmlformats.org/presentationml/2006/ole">
            <mc:AlternateContent xmlns:mc="http://schemas.openxmlformats.org/markup-compatibility/2006">
              <mc:Choice xmlns:v="urn:schemas-microsoft-com:vml" Requires="v">
                <p:oleObj spid="_x0000_s209054" r:id="rId3" imgW="2679700" imgH="1206500" progId="">
                  <p:embed/>
                </p:oleObj>
              </mc:Choice>
              <mc:Fallback>
                <p:oleObj r:id="rId3" imgW="2679700" imgH="1206500" progId="">
                  <p:embed/>
                  <p:pic>
                    <p:nvPicPr>
                      <p:cNvPr id="0" name="Picture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191" y="3240007"/>
                        <a:ext cx="4535488" cy="2028825"/>
                      </a:xfrm>
                      <a:prstGeom prst="rect">
                        <a:avLst/>
                      </a:prstGeom>
                      <a:solidFill>
                        <a:srgbClr val="CC99FF"/>
                      </a:solidFill>
                    </p:spPr>
                  </p:pic>
                </p:oleObj>
              </mc:Fallback>
            </mc:AlternateContent>
          </a:graphicData>
        </a:graphic>
      </p:graphicFrame>
      <p:sp>
        <p:nvSpPr>
          <p:cNvPr id="208905" name="AutoShape 9"/>
          <p:cNvSpPr>
            <a:spLocks noChangeArrowheads="1"/>
          </p:cNvSpPr>
          <p:nvPr/>
        </p:nvSpPr>
        <p:spPr bwMode="auto">
          <a:xfrm>
            <a:off x="3491880" y="5598498"/>
            <a:ext cx="1223963" cy="431800"/>
          </a:xfrm>
          <a:prstGeom prst="wedgeRoundRectCallout">
            <a:avLst>
              <a:gd name="adj1" fmla="val 64917"/>
              <a:gd name="adj2" fmla="val -167278"/>
              <a:gd name="adj3" fmla="val 16667"/>
            </a:avLst>
          </a:prstGeom>
          <a:gradFill rotWithShape="1">
            <a:gsLst>
              <a:gs pos="0">
                <a:schemeClr val="accent1">
                  <a:gamma/>
                  <a:shade val="46275"/>
                  <a:invGamma/>
                </a:schemeClr>
              </a:gs>
              <a:gs pos="100000">
                <a:schemeClr val="accent1"/>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b="1">
                <a:latin typeface="+mn-ea"/>
                <a:ea typeface="+mn-ea"/>
              </a:rPr>
              <a:t>旋磁比</a:t>
            </a:r>
          </a:p>
        </p:txBody>
      </p:sp>
      <p:grpSp>
        <p:nvGrpSpPr>
          <p:cNvPr id="208907" name="Group 11"/>
          <p:cNvGrpSpPr>
            <a:grpSpLocks/>
          </p:cNvGrpSpPr>
          <p:nvPr/>
        </p:nvGrpSpPr>
        <p:grpSpPr bwMode="auto">
          <a:xfrm>
            <a:off x="6569077" y="3347911"/>
            <a:ext cx="1941513" cy="3403600"/>
            <a:chOff x="3145" y="1840"/>
            <a:chExt cx="1223" cy="2144"/>
          </a:xfrm>
        </p:grpSpPr>
        <p:sp>
          <p:nvSpPr>
            <p:cNvPr id="208908" name="Oval 12"/>
            <p:cNvSpPr>
              <a:spLocks noChangeArrowheads="1"/>
            </p:cNvSpPr>
            <p:nvPr/>
          </p:nvSpPr>
          <p:spPr bwMode="auto">
            <a:xfrm>
              <a:off x="3264" y="2880"/>
              <a:ext cx="1104" cy="52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208909" name="Line 13"/>
            <p:cNvSpPr>
              <a:spLocks noChangeShapeType="1"/>
            </p:cNvSpPr>
            <p:nvPr/>
          </p:nvSpPr>
          <p:spPr bwMode="auto">
            <a:xfrm flipV="1">
              <a:off x="3792" y="2400"/>
              <a:ext cx="0" cy="768"/>
            </a:xfrm>
            <a:prstGeom prst="line">
              <a:avLst/>
            </a:prstGeom>
            <a:noFill/>
            <a:ln w="38100">
              <a:solidFill>
                <a:srgbClr val="3399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208910" name="Line 14"/>
            <p:cNvSpPr>
              <a:spLocks noChangeShapeType="1"/>
            </p:cNvSpPr>
            <p:nvPr/>
          </p:nvSpPr>
          <p:spPr bwMode="auto">
            <a:xfrm flipV="1">
              <a:off x="3792" y="2928"/>
              <a:ext cx="384" cy="24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mc:AlternateContent xmlns:mc="http://schemas.openxmlformats.org/markup-compatibility/2006" xmlns:a14="http://schemas.microsoft.com/office/drawing/2010/main">
          <mc:Choice Requires="a14">
            <p:sp>
              <p:nvSpPr>
                <p:cNvPr id="208911" name="Text Box 15"/>
                <p:cNvSpPr txBox="1">
                  <a:spLocks noChangeArrowheads="1"/>
                </p:cNvSpPr>
                <p:nvPr/>
              </p:nvSpPr>
              <p:spPr bwMode="auto">
                <a:xfrm>
                  <a:off x="3926" y="2922"/>
                  <a:ext cx="352" cy="33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sz="2800" b="1" i="1" dirty="0" smtClean="0">
                            <a:latin typeface="Cambria Math" panose="02040503050406030204" pitchFamily="18" charset="0"/>
                            <a:ea typeface="+mn-ea"/>
                          </a:rPr>
                          <m:t>𝒓</m:t>
                        </m:r>
                      </m:oMath>
                    </m:oMathPara>
                  </a14:m>
                  <a:endParaRPr lang="en-US" altLang="zh-CN" sz="2800" b="1" i="1" dirty="0">
                    <a:latin typeface="+mn-ea"/>
                    <a:ea typeface="+mn-ea"/>
                  </a:endParaRPr>
                </a:p>
              </p:txBody>
            </p:sp>
          </mc:Choice>
          <mc:Fallback xmlns="">
            <p:sp>
              <p:nvSpPr>
                <p:cNvPr id="208911" name="Text Box 15"/>
                <p:cNvSpPr txBox="1">
                  <a:spLocks noRot="1" noChangeAspect="1" noMove="1" noResize="1" noEditPoints="1" noAdjustHandles="1" noChangeArrowheads="1" noChangeShapeType="1" noTextEdit="1"/>
                </p:cNvSpPr>
                <p:nvPr/>
              </p:nvSpPr>
              <p:spPr bwMode="auto">
                <a:xfrm>
                  <a:off x="3926" y="2922"/>
                  <a:ext cx="352" cy="330"/>
                </a:xfrm>
                <a:prstGeom prst="rect">
                  <a:avLst/>
                </a:prstGeom>
                <a:blipFill rotWithShape="0">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08912" name="Line 16"/>
            <p:cNvSpPr>
              <a:spLocks noChangeShapeType="1"/>
            </p:cNvSpPr>
            <p:nvPr/>
          </p:nvSpPr>
          <p:spPr bwMode="auto">
            <a:xfrm>
              <a:off x="3792" y="3408"/>
              <a:ext cx="0" cy="576"/>
            </a:xfrm>
            <a:prstGeom prst="line">
              <a:avLst/>
            </a:prstGeom>
            <a:noFill/>
            <a:ln w="38100">
              <a:solidFill>
                <a:srgbClr val="CC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208913" name="Line 17"/>
            <p:cNvSpPr>
              <a:spLocks noChangeShapeType="1"/>
            </p:cNvSpPr>
            <p:nvPr/>
          </p:nvSpPr>
          <p:spPr bwMode="auto">
            <a:xfrm>
              <a:off x="3792" y="3168"/>
              <a:ext cx="0" cy="240"/>
            </a:xfrm>
            <a:prstGeom prst="line">
              <a:avLst/>
            </a:prstGeom>
            <a:noFill/>
            <a:ln w="254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208914" name="Line 18"/>
            <p:cNvSpPr>
              <a:spLocks noChangeShapeType="1"/>
            </p:cNvSpPr>
            <p:nvPr/>
          </p:nvSpPr>
          <p:spPr bwMode="auto">
            <a:xfrm flipV="1">
              <a:off x="3324" y="2976"/>
              <a:ext cx="48"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208915" name="Line 19"/>
            <p:cNvSpPr>
              <a:spLocks noChangeShapeType="1"/>
            </p:cNvSpPr>
            <p:nvPr/>
          </p:nvSpPr>
          <p:spPr bwMode="auto">
            <a:xfrm>
              <a:off x="3312" y="3252"/>
              <a:ext cx="48"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mc:AlternateContent xmlns:mc="http://schemas.openxmlformats.org/markup-compatibility/2006" xmlns:a14="http://schemas.microsoft.com/office/drawing/2010/main">
          <mc:Choice Requires="a14">
            <p:sp>
              <p:nvSpPr>
                <p:cNvPr id="208916" name="Text Box 20"/>
                <p:cNvSpPr txBox="1">
                  <a:spLocks noChangeArrowheads="1"/>
                </p:cNvSpPr>
                <p:nvPr/>
              </p:nvSpPr>
              <p:spPr bwMode="auto">
                <a:xfrm>
                  <a:off x="3145" y="2751"/>
                  <a:ext cx="314" cy="33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sz="2800" b="1" i="1" dirty="0" smtClean="0">
                            <a:latin typeface="Cambria Math" panose="02040503050406030204" pitchFamily="18" charset="0"/>
                            <a:ea typeface="+mn-ea"/>
                          </a:rPr>
                          <m:t>𝒊</m:t>
                        </m:r>
                      </m:oMath>
                    </m:oMathPara>
                  </a14:m>
                  <a:endParaRPr lang="en-US" altLang="zh-CN" sz="2800" b="1" i="1" dirty="0">
                    <a:latin typeface="+mn-ea"/>
                    <a:ea typeface="+mn-ea"/>
                  </a:endParaRPr>
                </a:p>
              </p:txBody>
            </p:sp>
          </mc:Choice>
          <mc:Fallback xmlns="">
            <p:sp>
              <p:nvSpPr>
                <p:cNvPr id="208916" name="Text Box 20"/>
                <p:cNvSpPr txBox="1">
                  <a:spLocks noRot="1" noChangeAspect="1" noMove="1" noResize="1" noEditPoints="1" noAdjustHandles="1" noChangeArrowheads="1" noChangeShapeType="1" noTextEdit="1"/>
                </p:cNvSpPr>
                <p:nvPr/>
              </p:nvSpPr>
              <p:spPr bwMode="auto">
                <a:xfrm>
                  <a:off x="3145" y="2751"/>
                  <a:ext cx="314" cy="330"/>
                </a:xfrm>
                <a:prstGeom prst="rect">
                  <a:avLst/>
                </a:prstGeom>
                <a:blipFill rotWithShape="0">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8917" name="Text Box 21"/>
                <p:cNvSpPr txBox="1">
                  <a:spLocks noChangeArrowheads="1"/>
                </p:cNvSpPr>
                <p:nvPr/>
              </p:nvSpPr>
              <p:spPr bwMode="auto">
                <a:xfrm>
                  <a:off x="3168" y="3288"/>
                  <a:ext cx="346" cy="32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l"/>
                  <a14:m>
                    <m:oMathPara xmlns:m="http://schemas.openxmlformats.org/officeDocument/2006/math">
                      <m:oMathParaPr>
                        <m:jc m:val="centerGroup"/>
                      </m:oMathParaPr>
                      <m:oMath xmlns:m="http://schemas.openxmlformats.org/officeDocument/2006/math">
                        <m:r>
                          <a:rPr lang="en-US" altLang="zh-CN" sz="2800" b="1" i="1" dirty="0" smtClean="0">
                            <a:latin typeface="Cambria Math" panose="02040503050406030204" pitchFamily="18" charset="0"/>
                            <a:ea typeface="+mn-ea"/>
                          </a:rPr>
                          <m:t>−</m:t>
                        </m:r>
                        <m:r>
                          <a:rPr lang="en-US" altLang="zh-CN" sz="2800" b="1" i="1" dirty="0" smtClean="0">
                            <a:latin typeface="Cambria Math" panose="02040503050406030204" pitchFamily="18" charset="0"/>
                            <a:ea typeface="+mn-ea"/>
                          </a:rPr>
                          <m:t>𝒆</m:t>
                        </m:r>
                      </m:oMath>
                    </m:oMathPara>
                  </a14:m>
                  <a:endParaRPr lang="en-US" altLang="zh-CN" sz="2800" b="1" i="1" dirty="0">
                    <a:latin typeface="+mn-ea"/>
                    <a:ea typeface="+mn-ea"/>
                  </a:endParaRPr>
                </a:p>
              </p:txBody>
            </p:sp>
          </mc:Choice>
          <mc:Fallback xmlns="">
            <p:sp>
              <p:nvSpPr>
                <p:cNvPr id="208917" name="Text Box 21"/>
                <p:cNvSpPr txBox="1">
                  <a:spLocks noRot="1" noChangeAspect="1" noMove="1" noResize="1" noEditPoints="1" noAdjustHandles="1" noChangeArrowheads="1" noChangeShapeType="1" noTextEdit="1"/>
                </p:cNvSpPr>
                <p:nvPr/>
              </p:nvSpPr>
              <p:spPr bwMode="auto">
                <a:xfrm>
                  <a:off x="3168" y="3288"/>
                  <a:ext cx="346" cy="327"/>
                </a:xfrm>
                <a:prstGeom prst="rect">
                  <a:avLst/>
                </a:prstGeom>
                <a:blipFill rotWithShape="0">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08918" name="Line 22"/>
            <p:cNvSpPr>
              <a:spLocks noChangeShapeType="1"/>
            </p:cNvSpPr>
            <p:nvPr/>
          </p:nvSpPr>
          <p:spPr bwMode="auto">
            <a:xfrm flipV="1">
              <a:off x="3792" y="1920"/>
              <a:ext cx="0" cy="528"/>
            </a:xfrm>
            <a:prstGeom prst="line">
              <a:avLst/>
            </a:prstGeom>
            <a:noFill/>
            <a:ln w="2540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mc:AlternateContent xmlns:mc="http://schemas.openxmlformats.org/markup-compatibility/2006" xmlns:a14="http://schemas.microsoft.com/office/drawing/2010/main">
          <mc:Choice Requires="a14">
            <p:sp>
              <p:nvSpPr>
                <p:cNvPr id="208919" name="Text Box 23"/>
                <p:cNvSpPr txBox="1">
                  <a:spLocks noChangeArrowheads="1"/>
                </p:cNvSpPr>
                <p:nvPr/>
              </p:nvSpPr>
              <p:spPr bwMode="auto">
                <a:xfrm>
                  <a:off x="3840" y="1840"/>
                  <a:ext cx="338" cy="32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sz="2800" b="1" i="1" dirty="0" smtClean="0">
                            <a:latin typeface="Cambria Math" panose="02040503050406030204" pitchFamily="18" charset="0"/>
                            <a:ea typeface="+mn-ea"/>
                          </a:rPr>
                          <m:t>𝒏</m:t>
                        </m:r>
                      </m:oMath>
                    </m:oMathPara>
                  </a14:m>
                  <a:endParaRPr lang="en-US" altLang="zh-CN" sz="2800" b="1" i="1" baseline="30000" dirty="0">
                    <a:latin typeface="+mn-ea"/>
                    <a:ea typeface="+mn-ea"/>
                  </a:endParaRPr>
                </a:p>
              </p:txBody>
            </p:sp>
          </mc:Choice>
          <mc:Fallback xmlns="">
            <p:sp>
              <p:nvSpPr>
                <p:cNvPr id="208919" name="Text Box 23"/>
                <p:cNvSpPr txBox="1">
                  <a:spLocks noRot="1" noChangeAspect="1" noMove="1" noResize="1" noEditPoints="1" noAdjustHandles="1" noChangeArrowheads="1" noChangeShapeType="1" noTextEdit="1"/>
                </p:cNvSpPr>
                <p:nvPr/>
              </p:nvSpPr>
              <p:spPr bwMode="auto">
                <a:xfrm>
                  <a:off x="3840" y="1840"/>
                  <a:ext cx="338" cy="323"/>
                </a:xfrm>
                <a:prstGeom prst="rect">
                  <a:avLst/>
                </a:prstGeom>
                <a:blipFill rotWithShape="0">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8920" name="Text Box 24"/>
                <p:cNvSpPr txBox="1">
                  <a:spLocks noChangeArrowheads="1"/>
                </p:cNvSpPr>
                <p:nvPr/>
              </p:nvSpPr>
              <p:spPr bwMode="auto">
                <a:xfrm>
                  <a:off x="3809" y="2320"/>
                  <a:ext cx="359" cy="33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sz="2800" b="1" i="1" dirty="0" smtClean="0">
                            <a:latin typeface="Cambria Math" panose="02040503050406030204" pitchFamily="18" charset="0"/>
                            <a:ea typeface="+mn-ea"/>
                          </a:rPr>
                          <m:t>𝑳</m:t>
                        </m:r>
                      </m:oMath>
                    </m:oMathPara>
                  </a14:m>
                  <a:endParaRPr lang="en-US" altLang="zh-CN" sz="2800" b="1" i="1" dirty="0">
                    <a:latin typeface="+mn-ea"/>
                    <a:ea typeface="+mn-ea"/>
                  </a:endParaRPr>
                </a:p>
              </p:txBody>
            </p:sp>
          </mc:Choice>
          <mc:Fallback xmlns="">
            <p:sp>
              <p:nvSpPr>
                <p:cNvPr id="208920" name="Text Box 24"/>
                <p:cNvSpPr txBox="1">
                  <a:spLocks noRot="1" noChangeAspect="1" noMove="1" noResize="1" noEditPoints="1" noAdjustHandles="1" noChangeArrowheads="1" noChangeShapeType="1" noTextEdit="1"/>
                </p:cNvSpPr>
                <p:nvPr/>
              </p:nvSpPr>
              <p:spPr bwMode="auto">
                <a:xfrm>
                  <a:off x="3809" y="2320"/>
                  <a:ext cx="359" cy="330"/>
                </a:xfrm>
                <a:prstGeom prst="rect">
                  <a:avLst/>
                </a:prstGeom>
                <a:blipFill rotWithShape="0">
                  <a:blip r:embed="rId9"/>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08921" name="Object 25"/>
                <p:cNvGraphicFramePr>
                  <a:graphicFrameLocks noChangeAspect="1"/>
                </p:cNvGraphicFramePr>
                <p:nvPr>
                  <p:extLst>
                    <p:ext uri="{D42A27DB-BD31-4B8C-83A1-F6EECF244321}">
                      <p14:modId xmlns:p14="http://schemas.microsoft.com/office/powerpoint/2010/main" val="3239475827"/>
                    </p:ext>
                  </p:extLst>
                </p:nvPr>
              </p:nvGraphicFramePr>
              <p:xfrm>
                <a:off x="3858" y="3753"/>
                <a:ext cx="188" cy="225"/>
              </p:xfrm>
              <a:graphic>
                <a:graphicData uri="http://schemas.openxmlformats.org/presentationml/2006/ole">
                  <mc:AlternateContent>
                    <mc:Choice xmlns:v="urn:schemas-microsoft-com:vml" Requires="v">
                      <p:oleObj spid="_x0000_s209055" name="Equation" r:id="rId10" imgW="126835" imgH="152202" progId="Equation.DSMT4">
                        <p:embed/>
                      </p:oleObj>
                    </mc:Choice>
                    <mc:Fallback>
                      <p:oleObj name="Equation" r:id="rId10" imgW="126835" imgH="152202" progId="Equation.DSMT4">
                        <p:embed/>
                        <p:pic>
                          <p:nvPicPr>
                            <p:cNvPr id="0" name="Picture 65"/>
                            <p:cNvPicPr>
                              <a:picLocks noChangeAspect="1" noChangeArrowheads="1"/>
                            </p:cNvPicPr>
                            <p:nvPr/>
                          </p:nvPicPr>
                          <p:blipFill>
                            <a:blip r:embed="rId11">
                              <a:extLst>
                                <a:ext uri="{28A0092B-C50C-407E-A947-70E740481C1C}">
                                  <a14:useLocalDpi val="0"/>
                                </a:ext>
                              </a:extLst>
                            </a:blip>
                            <a:srcRect/>
                            <a:stretch>
                              <a:fillRect/>
                            </a:stretch>
                          </p:blipFill>
                          <p:spPr bwMode="auto">
                            <a:xfrm>
                              <a:off x="3858" y="3753"/>
                              <a:ext cx="188" cy="2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208921" name="Object 25"/>
                <p:cNvGraphicFramePr>
                  <a:graphicFrameLocks noChangeAspect="1"/>
                </p:cNvGraphicFramePr>
                <p:nvPr>
                  <p:extLst>
                    <p:ext uri="{D42A27DB-BD31-4B8C-83A1-F6EECF244321}">
                      <p14:modId xmlns:p14="http://schemas.microsoft.com/office/powerpoint/2010/main" val="3239475827"/>
                    </p:ext>
                  </p:extLst>
                </p:nvPr>
              </p:nvGraphicFramePr>
              <p:xfrm>
                <a:off x="3858" y="3753"/>
                <a:ext cx="188" cy="225"/>
              </p:xfrm>
              <a:graphic>
                <a:graphicData uri="http://schemas.openxmlformats.org/presentationml/2006/ole">
                  <mc:AlternateContent>
                    <mc:Choice xmlns:v="urn:schemas-microsoft-com:vml" Requires="v">
                      <p:oleObj spid="_x0000_s208975" name="Equation" r:id="rId12" imgW="126835" imgH="152202" progId="Equation.DSMT4">
                        <p:embed/>
                      </p:oleObj>
                    </mc:Choice>
                    <mc:Fallback>
                      <p:oleObj name="Equation" r:id="rId12" imgW="126835" imgH="152202" progId="Equation.DSMT4">
                        <p:embed/>
                        <p:pic>
                          <p:nvPicPr>
                            <p:cNvPr id="0" name="Picture 6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58" y="3753"/>
                              <a:ext cx="188" cy="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pic>
        <p:nvPicPr>
          <p:cNvPr id="2" name="图片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25007" y="1373344"/>
            <a:ext cx="2196338" cy="1903493"/>
          </a:xfrm>
          <a:prstGeom prst="rect">
            <a:avLst/>
          </a:prstGeom>
        </p:spPr>
      </p:pic>
      <p:sp>
        <p:nvSpPr>
          <p:cNvPr id="5" name="标题 4"/>
          <p:cNvSpPr>
            <a:spLocks noGrp="1"/>
          </p:cNvSpPr>
          <p:nvPr>
            <p:ph type="title"/>
          </p:nvPr>
        </p:nvSpPr>
        <p:spPr/>
        <p:txBody>
          <a:bodyPr>
            <a:normAutofit/>
          </a:bodyPr>
          <a:lstStyle/>
          <a:p>
            <a:r>
              <a:rPr lang="zh-CN" altLang="en-US" sz="2800" dirty="0">
                <a:solidFill>
                  <a:schemeClr val="hlink"/>
                </a:solidFill>
                <a:latin typeface="+mn-ea"/>
              </a:rPr>
              <a:t>原子中电子轨道运动的</a:t>
            </a:r>
            <a:r>
              <a:rPr lang="zh-CN" altLang="en-US" sz="2800" dirty="0" smtClean="0">
                <a:solidFill>
                  <a:schemeClr val="hlink"/>
                </a:solidFill>
                <a:latin typeface="+mn-ea"/>
              </a:rPr>
              <a:t>磁矩</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8901"/>
                                        </p:tgtEl>
                                        <p:attrNameLst>
                                          <p:attrName>style.visibility</p:attrName>
                                        </p:attrNameLst>
                                      </p:cBhvr>
                                      <p:to>
                                        <p:strVal val="visible"/>
                                      </p:to>
                                    </p:set>
                                    <p:animEffect transition="in" filter="blinds(horizontal)">
                                      <p:cBhvr>
                                        <p:cTn id="7" dur="500"/>
                                        <p:tgtEl>
                                          <p:spTgt spid="2089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8905"/>
                                        </p:tgtEl>
                                        <p:attrNameLst>
                                          <p:attrName>style.visibility</p:attrName>
                                        </p:attrNameLst>
                                      </p:cBhvr>
                                      <p:to>
                                        <p:strVal val="visible"/>
                                      </p:to>
                                    </p:set>
                                    <p:animEffect transition="in" filter="wipe(up)">
                                      <p:cBhvr>
                                        <p:cTn id="12" dur="500"/>
                                        <p:tgtEl>
                                          <p:spTgt spid="2089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ChangeArrowheads="1"/>
          </p:cNvSpPr>
          <p:nvPr/>
        </p:nvSpPr>
        <p:spPr bwMode="auto">
          <a:xfrm>
            <a:off x="827088" y="1295400"/>
            <a:ext cx="83169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en-US" altLang="zh-CN" sz="2800" b="1">
                <a:solidFill>
                  <a:srgbClr val="009999"/>
                </a:solidFill>
                <a:latin typeface="Times New Roman" panose="02020603050405020304" pitchFamily="18" charset="0"/>
                <a:ea typeface="楷体_GB2312" pitchFamily="49" charset="-122"/>
              </a:rPr>
              <a:t>E. </a:t>
            </a:r>
            <a:r>
              <a:rPr lang="zh-CN" altLang="en-US" sz="2800" b="1">
                <a:solidFill>
                  <a:srgbClr val="009999"/>
                </a:solidFill>
                <a:latin typeface="Times New Roman" panose="02020603050405020304" pitchFamily="18" charset="0"/>
                <a:ea typeface="楷体_GB2312" pitchFamily="49" charset="-122"/>
              </a:rPr>
              <a:t>格罗春图</a:t>
            </a:r>
            <a:r>
              <a:rPr lang="zh-CN" altLang="en-US" sz="2800">
                <a:latin typeface="Times New Roman" panose="02020603050405020304" pitchFamily="18" charset="0"/>
              </a:rPr>
              <a:t> </a:t>
            </a:r>
          </a:p>
        </p:txBody>
      </p:sp>
      <p:pic>
        <p:nvPicPr>
          <p:cNvPr id="86019" name="Picture 9" descr="1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341438"/>
            <a:ext cx="5903913" cy="512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306512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468313" y="1484313"/>
            <a:ext cx="8424862" cy="417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a:latin typeface="Times New Roman" panose="02020603050405020304" pitchFamily="18" charset="0"/>
                <a:ea typeface="楷体_GB2312" pitchFamily="49" charset="-122"/>
              </a:rPr>
              <a:t>       </a:t>
            </a:r>
            <a:r>
              <a:rPr lang="zh-CN" altLang="en-US" b="1">
                <a:latin typeface="Times New Roman" panose="02020603050405020304" pitchFamily="18" charset="0"/>
                <a:ea typeface="楷体_GB2312" pitchFamily="49" charset="-122"/>
              </a:rPr>
              <a:t>在一般的能级图上，画出满足选择规则的塞曼支能级间的跃迁不太方便。德国人格罗春（</a:t>
            </a:r>
            <a:r>
              <a:rPr lang="en-US" altLang="zh-CN" b="1">
                <a:latin typeface="Times New Roman" panose="02020603050405020304" pitchFamily="18" charset="0"/>
                <a:ea typeface="楷体_GB2312" pitchFamily="49" charset="-122"/>
              </a:rPr>
              <a:t>Grotrain</a:t>
            </a:r>
            <a:r>
              <a:rPr lang="zh-CN" altLang="en-US" b="1">
                <a:latin typeface="Times New Roman" panose="02020603050405020304" pitchFamily="18" charset="0"/>
                <a:ea typeface="楷体_GB2312" pitchFamily="49" charset="-122"/>
              </a:rPr>
              <a:t>）设计了一种办法，称之为</a:t>
            </a:r>
            <a:r>
              <a:rPr lang="zh-CN" altLang="en-US" b="1">
                <a:solidFill>
                  <a:schemeClr val="hlink"/>
                </a:solidFill>
                <a:latin typeface="Times New Roman" panose="02020603050405020304" pitchFamily="18" charset="0"/>
                <a:ea typeface="楷体_GB2312" pitchFamily="49" charset="-122"/>
              </a:rPr>
              <a:t>格罗春图</a:t>
            </a:r>
            <a:r>
              <a:rPr lang="zh-CN" altLang="en-US" b="1">
                <a:latin typeface="Times New Roman" panose="02020603050405020304" pitchFamily="18" charset="0"/>
                <a:ea typeface="楷体_GB2312" pitchFamily="49" charset="-122"/>
              </a:rPr>
              <a:t>。</a:t>
            </a:r>
          </a:p>
          <a:p>
            <a:pPr algn="just" eaLnBrk="1" hangingPunct="1"/>
            <a:r>
              <a:rPr lang="zh-CN" altLang="en-US" b="1">
                <a:latin typeface="Times New Roman" panose="02020603050405020304" pitchFamily="18" charset="0"/>
                <a:ea typeface="楷体_GB2312" pitchFamily="49" charset="-122"/>
              </a:rPr>
              <a:t>        以总角动量</a:t>
            </a:r>
            <a:r>
              <a:rPr lang="en-US" altLang="zh-CN" b="1" i="1">
                <a:latin typeface="Times New Roman" panose="02020603050405020304" pitchFamily="18" charset="0"/>
                <a:ea typeface="楷体_GB2312" pitchFamily="49" charset="-122"/>
              </a:rPr>
              <a:t>J</a:t>
            </a:r>
            <a:r>
              <a:rPr lang="en-US" altLang="zh-CN" b="1">
                <a:latin typeface="Times New Roman" panose="02020603050405020304" pitchFamily="18" charset="0"/>
                <a:ea typeface="楷体_GB2312" pitchFamily="49" charset="-122"/>
              </a:rPr>
              <a:t>=5/2</a:t>
            </a:r>
            <a:r>
              <a:rPr lang="zh-CN" altLang="en-US" b="1">
                <a:latin typeface="Times New Roman" panose="02020603050405020304" pitchFamily="18" charset="0"/>
                <a:ea typeface="楷体_GB2312" pitchFamily="49" charset="-122"/>
              </a:rPr>
              <a:t>的</a:t>
            </a:r>
            <a:r>
              <a:rPr lang="en-US" altLang="zh-CN" b="1">
                <a:latin typeface="Times New Roman" panose="02020603050405020304" pitchFamily="18" charset="0"/>
                <a:ea typeface="楷体_GB2312" pitchFamily="49" charset="-122"/>
              </a:rPr>
              <a:t>E</a:t>
            </a:r>
            <a:r>
              <a:rPr lang="en-US" altLang="zh-CN" b="1" baseline="-30000">
                <a:latin typeface="Times New Roman" panose="02020603050405020304" pitchFamily="18" charset="0"/>
                <a:ea typeface="楷体_GB2312" pitchFamily="49" charset="-122"/>
              </a:rPr>
              <a:t>2</a:t>
            </a:r>
            <a:r>
              <a:rPr lang="zh-CN" altLang="en-US" b="1">
                <a:latin typeface="Times New Roman" panose="02020603050405020304" pitchFamily="18" charset="0"/>
                <a:ea typeface="楷体_GB2312" pitchFamily="49" charset="-122"/>
              </a:rPr>
              <a:t>能级到</a:t>
            </a:r>
            <a:r>
              <a:rPr lang="en-US" altLang="zh-CN" b="1" i="1">
                <a:latin typeface="Times New Roman" panose="02020603050405020304" pitchFamily="18" charset="0"/>
                <a:ea typeface="楷体_GB2312" pitchFamily="49" charset="-122"/>
              </a:rPr>
              <a:t>J</a:t>
            </a:r>
            <a:r>
              <a:rPr lang="en-US" altLang="zh-CN" b="1">
                <a:latin typeface="Times New Roman" panose="02020603050405020304" pitchFamily="18" charset="0"/>
                <a:ea typeface="楷体_GB2312" pitchFamily="49" charset="-122"/>
              </a:rPr>
              <a:t>=3/2</a:t>
            </a:r>
            <a:r>
              <a:rPr lang="zh-CN" altLang="en-US" b="1">
                <a:latin typeface="Times New Roman" panose="02020603050405020304" pitchFamily="18" charset="0"/>
                <a:ea typeface="楷体_GB2312" pitchFamily="49" charset="-122"/>
              </a:rPr>
              <a:t>的</a:t>
            </a:r>
            <a:r>
              <a:rPr lang="en-US" altLang="zh-CN" b="1">
                <a:latin typeface="Times New Roman" panose="02020603050405020304" pitchFamily="18" charset="0"/>
                <a:ea typeface="楷体_GB2312" pitchFamily="49" charset="-122"/>
              </a:rPr>
              <a:t>E</a:t>
            </a:r>
            <a:r>
              <a:rPr lang="en-US" altLang="zh-CN" b="1" baseline="-30000">
                <a:latin typeface="Times New Roman" panose="02020603050405020304" pitchFamily="18" charset="0"/>
                <a:ea typeface="楷体_GB2312" pitchFamily="49" charset="-122"/>
              </a:rPr>
              <a:t>1</a:t>
            </a:r>
            <a:r>
              <a:rPr lang="zh-CN" altLang="en-US" b="1">
                <a:latin typeface="Times New Roman" panose="02020603050405020304" pitchFamily="18" charset="0"/>
                <a:ea typeface="楷体_GB2312" pitchFamily="49" charset="-122"/>
              </a:rPr>
              <a:t>能级之间的跃迁为例。对应于</a:t>
            </a:r>
            <a:r>
              <a:rPr lang="en-US" altLang="zh-CN" b="1" i="1">
                <a:latin typeface="Times New Roman" panose="02020603050405020304" pitchFamily="18" charset="0"/>
                <a:ea typeface="楷体_GB2312" pitchFamily="49" charset="-122"/>
              </a:rPr>
              <a:t>J</a:t>
            </a:r>
            <a:r>
              <a:rPr lang="en-US" altLang="zh-CN" b="1">
                <a:latin typeface="Times New Roman" panose="02020603050405020304" pitchFamily="18" charset="0"/>
                <a:ea typeface="楷体_GB2312" pitchFamily="49" charset="-122"/>
              </a:rPr>
              <a:t>=5/2</a:t>
            </a:r>
            <a:r>
              <a:rPr lang="zh-CN" altLang="en-US" b="1">
                <a:latin typeface="Times New Roman" panose="02020603050405020304" pitchFamily="18" charset="0"/>
                <a:ea typeface="楷体_GB2312" pitchFamily="49" charset="-122"/>
              </a:rPr>
              <a:t>，共有</a:t>
            </a:r>
            <a:r>
              <a:rPr lang="en-US" altLang="zh-CN" b="1">
                <a:latin typeface="Times New Roman" panose="02020603050405020304" pitchFamily="18" charset="0"/>
                <a:ea typeface="楷体_GB2312" pitchFamily="49" charset="-122"/>
              </a:rPr>
              <a:t>2</a:t>
            </a:r>
            <a:r>
              <a:rPr lang="en-US" altLang="zh-CN" b="1" i="1">
                <a:latin typeface="Times New Roman" panose="02020603050405020304" pitchFamily="18" charset="0"/>
                <a:ea typeface="楷体_GB2312" pitchFamily="49" charset="-122"/>
              </a:rPr>
              <a:t>J</a:t>
            </a:r>
            <a:r>
              <a:rPr lang="en-US" altLang="zh-CN" b="1">
                <a:latin typeface="Times New Roman" panose="02020603050405020304" pitchFamily="18" charset="0"/>
                <a:ea typeface="楷体_GB2312" pitchFamily="49" charset="-122"/>
              </a:rPr>
              <a:t>+1=6</a:t>
            </a:r>
            <a:r>
              <a:rPr lang="zh-CN" altLang="en-US" b="1">
                <a:latin typeface="Times New Roman" panose="02020603050405020304" pitchFamily="18" charset="0"/>
                <a:ea typeface="楷体_GB2312" pitchFamily="49" charset="-122"/>
              </a:rPr>
              <a:t>个</a:t>
            </a:r>
            <a:r>
              <a:rPr lang="en-US" altLang="zh-CN" b="1" i="1">
                <a:latin typeface="Times New Roman" panose="02020603050405020304" pitchFamily="18" charset="0"/>
                <a:ea typeface="楷体_GB2312" pitchFamily="49" charset="-122"/>
              </a:rPr>
              <a:t>M</a:t>
            </a:r>
            <a:r>
              <a:rPr lang="en-US" altLang="zh-CN" b="1" i="1" baseline="-30000">
                <a:latin typeface="Times New Roman" panose="02020603050405020304" pitchFamily="18" charset="0"/>
                <a:ea typeface="楷体_GB2312" pitchFamily="49" charset="-122"/>
              </a:rPr>
              <a:t>J</a:t>
            </a:r>
            <a:r>
              <a:rPr lang="zh-CN" altLang="en-US" b="1">
                <a:latin typeface="Times New Roman" panose="02020603050405020304" pitchFamily="18" charset="0"/>
                <a:ea typeface="楷体_GB2312" pitchFamily="49" charset="-122"/>
              </a:rPr>
              <a:t>值（即</a:t>
            </a:r>
            <a:r>
              <a:rPr lang="en-US" altLang="zh-CN" b="1">
                <a:latin typeface="Times New Roman" panose="02020603050405020304" pitchFamily="18" charset="0"/>
                <a:ea typeface="楷体_GB2312" pitchFamily="49" charset="-122"/>
              </a:rPr>
              <a:t>6</a:t>
            </a:r>
            <a:r>
              <a:rPr lang="zh-CN" altLang="en-US" b="1">
                <a:latin typeface="Times New Roman" panose="02020603050405020304" pitchFamily="18" charset="0"/>
                <a:ea typeface="楷体_GB2312" pitchFamily="49" charset="-122"/>
              </a:rPr>
              <a:t>个支能级）；我们把它们等间隔地标记在上能级水平线上，见上图</a:t>
            </a:r>
            <a:r>
              <a:rPr lang="en-US" altLang="zh-CN" b="1">
                <a:latin typeface="Times New Roman" panose="02020603050405020304" pitchFamily="18" charset="0"/>
                <a:ea typeface="楷体_GB2312" pitchFamily="49" charset="-122"/>
              </a:rPr>
              <a:t>a</a:t>
            </a:r>
            <a:r>
              <a:rPr lang="zh-CN" altLang="en-US" b="1">
                <a:latin typeface="Times New Roman" panose="02020603050405020304" pitchFamily="18" charset="0"/>
                <a:ea typeface="楷体_GB2312" pitchFamily="49" charset="-122"/>
              </a:rPr>
              <a:t>。同样，对应于</a:t>
            </a:r>
            <a:r>
              <a:rPr lang="en-US" altLang="zh-CN" b="1" i="1">
                <a:latin typeface="Times New Roman" panose="02020603050405020304" pitchFamily="18" charset="0"/>
                <a:ea typeface="楷体_GB2312" pitchFamily="49" charset="-122"/>
              </a:rPr>
              <a:t>J</a:t>
            </a:r>
            <a:r>
              <a:rPr lang="en-US" altLang="zh-CN" b="1">
                <a:latin typeface="Times New Roman" panose="02020603050405020304" pitchFamily="18" charset="0"/>
                <a:ea typeface="楷体_GB2312" pitchFamily="49" charset="-122"/>
              </a:rPr>
              <a:t>=3/2</a:t>
            </a:r>
            <a:r>
              <a:rPr lang="zh-CN" altLang="en-US" b="1">
                <a:latin typeface="Times New Roman" panose="02020603050405020304" pitchFamily="18" charset="0"/>
                <a:ea typeface="楷体_GB2312" pitchFamily="49" charset="-122"/>
              </a:rPr>
              <a:t>，共有</a:t>
            </a:r>
            <a:r>
              <a:rPr lang="en-US" altLang="zh-CN" b="1">
                <a:latin typeface="Times New Roman" panose="02020603050405020304" pitchFamily="18" charset="0"/>
                <a:ea typeface="楷体_GB2312" pitchFamily="49" charset="-122"/>
              </a:rPr>
              <a:t>4</a:t>
            </a:r>
            <a:r>
              <a:rPr lang="zh-CN" altLang="en-US" b="1">
                <a:latin typeface="Times New Roman" panose="02020603050405020304" pitchFamily="18" charset="0"/>
                <a:ea typeface="楷体_GB2312" pitchFamily="49" charset="-122"/>
              </a:rPr>
              <a:t>个</a:t>
            </a:r>
            <a:r>
              <a:rPr lang="en-US" altLang="zh-CN" b="1" i="1">
                <a:latin typeface="Times New Roman" panose="02020603050405020304" pitchFamily="18" charset="0"/>
                <a:ea typeface="楷体_GB2312" pitchFamily="49" charset="-122"/>
              </a:rPr>
              <a:t>M</a:t>
            </a:r>
            <a:r>
              <a:rPr lang="en-US" altLang="zh-CN" b="1" i="1" baseline="-30000">
                <a:latin typeface="Times New Roman" panose="02020603050405020304" pitchFamily="18" charset="0"/>
                <a:ea typeface="楷体_GB2312" pitchFamily="49" charset="-122"/>
              </a:rPr>
              <a:t>J</a:t>
            </a:r>
            <a:r>
              <a:rPr lang="zh-CN" altLang="en-US" b="1">
                <a:latin typeface="Times New Roman" panose="02020603050405020304" pitchFamily="18" charset="0"/>
                <a:ea typeface="楷体_GB2312" pitchFamily="49" charset="-122"/>
              </a:rPr>
              <a:t>值，等间距地标记在下能级的水平线上。两条水平线上的相同</a:t>
            </a:r>
            <a:r>
              <a:rPr lang="en-US" altLang="zh-CN" b="1" i="1">
                <a:latin typeface="Times New Roman" panose="02020603050405020304" pitchFamily="18" charset="0"/>
                <a:ea typeface="楷体_GB2312" pitchFamily="49" charset="-122"/>
              </a:rPr>
              <a:t>M</a:t>
            </a:r>
            <a:r>
              <a:rPr lang="en-US" altLang="zh-CN" b="1" i="1" baseline="-30000">
                <a:latin typeface="Times New Roman" panose="02020603050405020304" pitchFamily="18" charset="0"/>
                <a:ea typeface="楷体_GB2312" pitchFamily="49" charset="-122"/>
              </a:rPr>
              <a:t>J</a:t>
            </a:r>
            <a:r>
              <a:rPr lang="zh-CN" altLang="en-US" b="1">
                <a:latin typeface="Times New Roman" panose="02020603050405020304" pitchFamily="18" charset="0"/>
                <a:ea typeface="楷体_GB2312" pitchFamily="49" charset="-122"/>
              </a:rPr>
              <a:t>值一一对应，以垂直线相联，表示的跃迁（偏振）。类似地，左下倾斜线表示的跃迁（</a:t>
            </a:r>
            <a:r>
              <a:rPr lang="en-US" altLang="zh-CN" b="1">
                <a:latin typeface="Times New Roman" panose="02020603050405020304" pitchFamily="18" charset="0"/>
                <a:ea typeface="楷体_GB2312" pitchFamily="49" charset="-122"/>
              </a:rPr>
              <a:t>σ</a:t>
            </a:r>
            <a:r>
              <a:rPr lang="en-US" altLang="zh-CN" b="1" baseline="30000">
                <a:latin typeface="Times New Roman" panose="02020603050405020304" pitchFamily="18" charset="0"/>
                <a:ea typeface="楷体_GB2312" pitchFamily="49" charset="-122"/>
              </a:rPr>
              <a:t>+</a:t>
            </a:r>
            <a:r>
              <a:rPr lang="zh-CN" altLang="en-US" b="1">
                <a:latin typeface="Times New Roman" panose="02020603050405020304" pitchFamily="18" charset="0"/>
                <a:ea typeface="楷体_GB2312" pitchFamily="49" charset="-122"/>
              </a:rPr>
              <a:t>偏振）</a:t>
            </a:r>
            <a:r>
              <a:rPr lang="en-US" altLang="zh-CN" b="1">
                <a:latin typeface="Times New Roman" panose="02020603050405020304" pitchFamily="18" charset="0"/>
                <a:ea typeface="楷体_GB2312" pitchFamily="49" charset="-122"/>
              </a:rPr>
              <a:t>,</a:t>
            </a:r>
            <a:r>
              <a:rPr lang="zh-CN" altLang="en-US" b="1">
                <a:latin typeface="Times New Roman" panose="02020603050405020304" pitchFamily="18" charset="0"/>
                <a:ea typeface="楷体_GB2312" pitchFamily="49" charset="-122"/>
              </a:rPr>
              <a:t>右下倾斜线表示的跃迁（</a:t>
            </a:r>
            <a:r>
              <a:rPr lang="en-US" altLang="zh-CN" b="1">
                <a:latin typeface="Times New Roman" panose="02020603050405020304" pitchFamily="18" charset="0"/>
                <a:ea typeface="楷体_GB2312" pitchFamily="49" charset="-122"/>
              </a:rPr>
              <a:t>σ</a:t>
            </a:r>
            <a:r>
              <a:rPr lang="en-US" altLang="zh-CN" b="1" baseline="30000">
                <a:latin typeface="Times New Roman" panose="02020603050405020304" pitchFamily="18" charset="0"/>
                <a:ea typeface="楷体_GB2312" pitchFamily="49" charset="-122"/>
              </a:rPr>
              <a:t>—</a:t>
            </a:r>
            <a:r>
              <a:rPr lang="zh-CN" altLang="en-US" b="1">
                <a:latin typeface="Times New Roman" panose="02020603050405020304" pitchFamily="18" charset="0"/>
                <a:ea typeface="楷体_GB2312" pitchFamily="49" charset="-122"/>
              </a:rPr>
              <a:t>偏振），凡是与这三条线（上图）不平行的跃迁，都是禁戒的。</a:t>
            </a:r>
          </a:p>
        </p:txBody>
      </p:sp>
    </p:spTree>
    <p:extLst>
      <p:ext uri="{BB962C8B-B14F-4D97-AF65-F5344CB8AC3E}">
        <p14:creationId xmlns:p14="http://schemas.microsoft.com/office/powerpoint/2010/main" val="421877118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395288" y="1341438"/>
            <a:ext cx="8497887" cy="270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0"/>
              </a:spcBef>
              <a:buClrTx/>
              <a:buFontTx/>
              <a:buNone/>
            </a:pPr>
            <a:r>
              <a:rPr lang="zh-CN" altLang="en-US" sz="2800">
                <a:solidFill>
                  <a:schemeClr val="tx1"/>
                </a:solidFill>
                <a:latin typeface="Times New Roman" panose="02020603050405020304" pitchFamily="18" charset="0"/>
                <a:ea typeface="楷体_GB2312" pitchFamily="49" charset="-122"/>
              </a:rPr>
              <a:t>   </a:t>
            </a:r>
            <a:r>
              <a:rPr lang="zh-CN" altLang="en-US" b="1">
                <a:solidFill>
                  <a:schemeClr val="tx1"/>
                </a:solidFill>
                <a:latin typeface="Times New Roman" panose="02020603050405020304" pitchFamily="18" charset="0"/>
                <a:ea typeface="楷体_GB2312" pitchFamily="49" charset="-122"/>
              </a:rPr>
              <a:t>在格罗春图上，我们还可把</a:t>
            </a:r>
            <a:r>
              <a:rPr lang="en-US" altLang="zh-CN" b="1" i="1">
                <a:solidFill>
                  <a:schemeClr val="tx1"/>
                </a:solidFill>
                <a:latin typeface="Times New Roman" panose="02020603050405020304" pitchFamily="18" charset="0"/>
                <a:ea typeface="楷体_GB2312" pitchFamily="49" charset="-122"/>
              </a:rPr>
              <a:t>M</a:t>
            </a:r>
            <a:r>
              <a:rPr lang="en-US" altLang="zh-CN" b="1" i="1" baseline="-30000">
                <a:solidFill>
                  <a:schemeClr val="tx1"/>
                </a:solidFill>
                <a:latin typeface="Times New Roman" panose="02020603050405020304" pitchFamily="18" charset="0"/>
                <a:ea typeface="楷体_GB2312" pitchFamily="49" charset="-122"/>
              </a:rPr>
              <a:t>J</a:t>
            </a:r>
            <a:r>
              <a:rPr lang="en-US" altLang="zh-CN" b="1" i="1">
                <a:solidFill>
                  <a:schemeClr val="tx1"/>
                </a:solidFill>
                <a:latin typeface="Times New Roman" panose="02020603050405020304" pitchFamily="18" charset="0"/>
                <a:ea typeface="楷体_GB2312" pitchFamily="49" charset="-122"/>
              </a:rPr>
              <a:t>g</a:t>
            </a:r>
            <a:r>
              <a:rPr lang="en-US" altLang="zh-CN" b="1" i="1" baseline="-30000">
                <a:solidFill>
                  <a:schemeClr val="tx1"/>
                </a:solidFill>
                <a:latin typeface="Times New Roman" panose="02020603050405020304" pitchFamily="18" charset="0"/>
                <a:ea typeface="楷体_GB2312" pitchFamily="49" charset="-122"/>
              </a:rPr>
              <a:t>J</a:t>
            </a:r>
            <a:r>
              <a:rPr lang="zh-CN" altLang="en-US" b="1">
                <a:solidFill>
                  <a:schemeClr val="tx1"/>
                </a:solidFill>
                <a:latin typeface="Times New Roman" panose="02020603050405020304" pitchFamily="18" charset="0"/>
                <a:ea typeface="楷体_GB2312" pitchFamily="49" charset="-122"/>
              </a:rPr>
              <a:t>的数值与</a:t>
            </a:r>
            <a:r>
              <a:rPr lang="en-US" altLang="zh-CN" b="1" i="1">
                <a:solidFill>
                  <a:schemeClr val="tx1"/>
                </a:solidFill>
                <a:latin typeface="Times New Roman" panose="02020603050405020304" pitchFamily="18" charset="0"/>
                <a:ea typeface="楷体_GB2312" pitchFamily="49" charset="-122"/>
              </a:rPr>
              <a:t>M</a:t>
            </a:r>
            <a:r>
              <a:rPr lang="en-US" altLang="zh-CN" b="1" i="1" baseline="-30000">
                <a:solidFill>
                  <a:schemeClr val="tx1"/>
                </a:solidFill>
                <a:latin typeface="Times New Roman" panose="02020603050405020304" pitchFamily="18" charset="0"/>
                <a:ea typeface="楷体_GB2312" pitchFamily="49" charset="-122"/>
              </a:rPr>
              <a:t>J</a:t>
            </a:r>
            <a:r>
              <a:rPr lang="zh-CN" altLang="en-US" b="1">
                <a:solidFill>
                  <a:schemeClr val="tx1"/>
                </a:solidFill>
                <a:latin typeface="Times New Roman" panose="02020603050405020304" pitchFamily="18" charset="0"/>
                <a:ea typeface="楷体_GB2312" pitchFamily="49" charset="-122"/>
              </a:rPr>
              <a:t>值一一对应地标上，按在三种连线逐一求出</a:t>
            </a:r>
            <a:r>
              <a:rPr lang="en-US" altLang="zh-CN" b="1" i="1">
                <a:solidFill>
                  <a:schemeClr val="tx1"/>
                </a:solidFill>
                <a:latin typeface="Times New Roman" panose="02020603050405020304" pitchFamily="18" charset="0"/>
                <a:ea typeface="楷体_GB2312" pitchFamily="49" charset="-122"/>
              </a:rPr>
              <a:t>M</a:t>
            </a:r>
            <a:r>
              <a:rPr lang="en-US" altLang="zh-CN" b="1" i="1" baseline="-25000">
                <a:solidFill>
                  <a:schemeClr val="tx1"/>
                </a:solidFill>
                <a:latin typeface="Times New Roman" panose="02020603050405020304" pitchFamily="18" charset="0"/>
                <a:ea typeface="楷体_GB2312" pitchFamily="49" charset="-122"/>
              </a:rPr>
              <a:t>J2</a:t>
            </a:r>
            <a:r>
              <a:rPr lang="en-US" altLang="zh-CN" b="1" i="1">
                <a:solidFill>
                  <a:schemeClr val="tx1"/>
                </a:solidFill>
                <a:latin typeface="Times New Roman" panose="02020603050405020304" pitchFamily="18" charset="0"/>
                <a:ea typeface="楷体_GB2312" pitchFamily="49" charset="-122"/>
              </a:rPr>
              <a:t>g</a:t>
            </a:r>
            <a:r>
              <a:rPr lang="en-US" altLang="zh-CN" b="1" i="1" baseline="-25000">
                <a:solidFill>
                  <a:schemeClr val="tx1"/>
                </a:solidFill>
                <a:latin typeface="Times New Roman" panose="02020603050405020304" pitchFamily="18" charset="0"/>
                <a:ea typeface="楷体_GB2312" pitchFamily="49" charset="-122"/>
              </a:rPr>
              <a:t>J2</a:t>
            </a:r>
            <a:r>
              <a:rPr lang="en-US" altLang="zh-CN" b="1" i="1">
                <a:solidFill>
                  <a:schemeClr val="tx1"/>
                </a:solidFill>
                <a:latin typeface="Times New Roman" panose="02020603050405020304" pitchFamily="18" charset="0"/>
                <a:ea typeface="楷体_GB2312" pitchFamily="49" charset="-122"/>
              </a:rPr>
              <a:t>- M</a:t>
            </a:r>
            <a:r>
              <a:rPr lang="en-US" altLang="zh-CN" b="1" i="1" baseline="-25000">
                <a:solidFill>
                  <a:schemeClr val="tx1"/>
                </a:solidFill>
                <a:latin typeface="Times New Roman" panose="02020603050405020304" pitchFamily="18" charset="0"/>
                <a:ea typeface="楷体_GB2312" pitchFamily="49" charset="-122"/>
              </a:rPr>
              <a:t>J1</a:t>
            </a:r>
            <a:r>
              <a:rPr lang="en-US" altLang="zh-CN" b="1" i="1">
                <a:solidFill>
                  <a:schemeClr val="tx1"/>
                </a:solidFill>
                <a:latin typeface="Times New Roman" panose="02020603050405020304" pitchFamily="18" charset="0"/>
                <a:ea typeface="楷体_GB2312" pitchFamily="49" charset="-122"/>
              </a:rPr>
              <a:t>g</a:t>
            </a:r>
            <a:r>
              <a:rPr lang="en-US" altLang="zh-CN" b="1" i="1" baseline="-25000">
                <a:solidFill>
                  <a:schemeClr val="tx1"/>
                </a:solidFill>
                <a:latin typeface="Times New Roman" panose="02020603050405020304" pitchFamily="18" charset="0"/>
                <a:ea typeface="楷体_GB2312" pitchFamily="49" charset="-122"/>
              </a:rPr>
              <a:t>J1</a:t>
            </a:r>
            <a:r>
              <a:rPr lang="zh-CN" altLang="en-US" b="1">
                <a:solidFill>
                  <a:schemeClr val="tx1"/>
                </a:solidFill>
                <a:latin typeface="Times New Roman" panose="02020603050405020304" pitchFamily="18" charset="0"/>
                <a:ea typeface="楷体_GB2312" pitchFamily="49" charset="-122"/>
              </a:rPr>
              <a:t>，然后方便地算出塞曼谱线。</a:t>
            </a:r>
          </a:p>
          <a:p>
            <a:pPr algn="just">
              <a:spcBef>
                <a:spcPct val="0"/>
              </a:spcBef>
              <a:buClrTx/>
              <a:buFontTx/>
              <a:buNone/>
            </a:pPr>
            <a:r>
              <a:rPr lang="zh-CN" altLang="en-US" b="1">
                <a:solidFill>
                  <a:schemeClr val="tx1"/>
                </a:solidFill>
                <a:latin typeface="Times New Roman" panose="02020603050405020304" pitchFamily="18" charset="0"/>
                <a:ea typeface="楷体_GB2312" pitchFamily="49" charset="-122"/>
              </a:rPr>
              <a:t>    塞曼效应反映原子所处的状态。从塞曼效应的实验数据可以推断有关能级的分裂情况；从能级裂开层数可以知道</a:t>
            </a:r>
            <a:r>
              <a:rPr lang="en-US" altLang="zh-CN" b="1" i="1">
                <a:solidFill>
                  <a:schemeClr val="tx1"/>
                </a:solidFill>
                <a:latin typeface="Times New Roman" panose="02020603050405020304" pitchFamily="18" charset="0"/>
                <a:ea typeface="楷体_GB2312" pitchFamily="49" charset="-122"/>
              </a:rPr>
              <a:t>J</a:t>
            </a:r>
            <a:r>
              <a:rPr lang="zh-CN" altLang="en-US" b="1">
                <a:solidFill>
                  <a:schemeClr val="tx1"/>
                </a:solidFill>
                <a:latin typeface="Times New Roman" panose="02020603050405020304" pitchFamily="18" charset="0"/>
                <a:ea typeface="楷体_GB2312" pitchFamily="49" charset="-122"/>
              </a:rPr>
              <a:t>值，而能级的间隔等于</a:t>
            </a:r>
            <a:r>
              <a:rPr lang="en-US" altLang="zh-CN" b="1" i="1">
                <a:solidFill>
                  <a:schemeClr val="tx1"/>
                </a:solidFill>
                <a:latin typeface="Times New Roman" panose="02020603050405020304" pitchFamily="18" charset="0"/>
                <a:ea typeface="楷体_GB2312" pitchFamily="49" charset="-122"/>
              </a:rPr>
              <a:t>gμ</a:t>
            </a:r>
            <a:r>
              <a:rPr lang="en-US" altLang="zh-CN" b="1" i="1" baseline="-30000">
                <a:solidFill>
                  <a:schemeClr val="tx1"/>
                </a:solidFill>
                <a:latin typeface="Times New Roman" panose="02020603050405020304" pitchFamily="18" charset="0"/>
                <a:ea typeface="楷体_GB2312" pitchFamily="49" charset="-122"/>
              </a:rPr>
              <a:t>B</a:t>
            </a:r>
            <a:r>
              <a:rPr lang="en-US" altLang="zh-CN" b="1" i="1">
                <a:solidFill>
                  <a:schemeClr val="tx1"/>
                </a:solidFill>
                <a:latin typeface="Times New Roman" panose="02020603050405020304" pitchFamily="18" charset="0"/>
                <a:ea typeface="楷体_GB2312" pitchFamily="49" charset="-122"/>
              </a:rPr>
              <a:t>B</a:t>
            </a:r>
            <a:r>
              <a:rPr lang="zh-CN" altLang="en-US" b="1">
                <a:solidFill>
                  <a:schemeClr val="tx1"/>
                </a:solidFill>
                <a:latin typeface="Times New Roman" panose="02020603050405020304" pitchFamily="18" charset="0"/>
                <a:ea typeface="楷体_GB2312" pitchFamily="49" charset="-122"/>
              </a:rPr>
              <a:t>，因而可以知道</a:t>
            </a:r>
            <a:r>
              <a:rPr lang="en-US" altLang="zh-CN" b="1" i="1">
                <a:solidFill>
                  <a:schemeClr val="tx1"/>
                </a:solidFill>
                <a:latin typeface="Times New Roman" panose="02020603050405020304" pitchFamily="18" charset="0"/>
                <a:ea typeface="楷体_GB2312" pitchFamily="49" charset="-122"/>
              </a:rPr>
              <a:t>g</a:t>
            </a:r>
            <a:r>
              <a:rPr lang="zh-CN" altLang="en-US" b="1">
                <a:solidFill>
                  <a:schemeClr val="tx1"/>
                </a:solidFill>
                <a:latin typeface="Times New Roman" panose="02020603050405020304" pitchFamily="18" charset="0"/>
                <a:ea typeface="楷体_GB2312" pitchFamily="49" charset="-122"/>
              </a:rPr>
              <a:t>值。这样就获得了原子态的重要资料。塞曼效应是研究原子结构的重要途径之一。</a:t>
            </a:r>
          </a:p>
        </p:txBody>
      </p:sp>
    </p:spTree>
    <p:extLst>
      <p:ext uri="{BB962C8B-B14F-4D97-AF65-F5344CB8AC3E}">
        <p14:creationId xmlns:p14="http://schemas.microsoft.com/office/powerpoint/2010/main" val="120132317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4"/>
          <p:cNvSpPr>
            <a:spLocks noChangeArrowheads="1"/>
          </p:cNvSpPr>
          <p:nvPr/>
        </p:nvSpPr>
        <p:spPr bwMode="auto">
          <a:xfrm>
            <a:off x="827088" y="1295400"/>
            <a:ext cx="83169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en-US" altLang="zh-CN" sz="2800" b="1">
                <a:solidFill>
                  <a:srgbClr val="009999"/>
                </a:solidFill>
                <a:latin typeface="Times New Roman" panose="02020603050405020304" pitchFamily="18" charset="0"/>
                <a:ea typeface="楷体_GB2312" pitchFamily="49" charset="-122"/>
              </a:rPr>
              <a:t>F. Paschen-Back</a:t>
            </a:r>
            <a:r>
              <a:rPr lang="zh-CN" altLang="en-US" sz="2800" b="1">
                <a:solidFill>
                  <a:srgbClr val="009999"/>
                </a:solidFill>
                <a:latin typeface="Times New Roman" panose="02020603050405020304" pitchFamily="18" charset="0"/>
                <a:ea typeface="楷体_GB2312" pitchFamily="49" charset="-122"/>
              </a:rPr>
              <a:t>效应（强磁场）</a:t>
            </a:r>
            <a:r>
              <a:rPr lang="en-US" altLang="zh-CN" sz="2800">
                <a:latin typeface="Times New Roman" panose="02020603050405020304" pitchFamily="18" charset="0"/>
              </a:rPr>
              <a:t> </a:t>
            </a:r>
          </a:p>
        </p:txBody>
      </p:sp>
      <p:sp>
        <p:nvSpPr>
          <p:cNvPr id="3" name="内容占位符 2"/>
          <p:cNvSpPr>
            <a:spLocks noGrp="1"/>
          </p:cNvSpPr>
          <p:nvPr>
            <p:ph sz="half" idx="2"/>
          </p:nvPr>
        </p:nvSpPr>
        <p:spPr/>
        <p:txBody>
          <a:bodyPr/>
          <a:lstStyle/>
          <a:p>
            <a:endParaRPr lang="zh-CN" altLang="en-US"/>
          </a:p>
        </p:txBody>
      </p:sp>
      <p:pic>
        <p:nvPicPr>
          <p:cNvPr id="5" name="图片 4"/>
          <p:cNvPicPr>
            <a:picLocks noChangeAspect="1"/>
          </p:cNvPicPr>
          <p:nvPr/>
        </p:nvPicPr>
        <p:blipFill rotWithShape="1">
          <a:blip r:embed="rId4">
            <a:clrChange>
              <a:clrFrom>
                <a:srgbClr val="FFFFFF"/>
              </a:clrFrom>
              <a:clrTo>
                <a:srgbClr val="FFFFFF">
                  <a:alpha val="0"/>
                </a:srgbClr>
              </a:clrTo>
            </a:clrChange>
          </a:blip>
          <a:srcRect l="4802" r="5902"/>
          <a:stretch/>
        </p:blipFill>
        <p:spPr>
          <a:xfrm>
            <a:off x="3798641" y="3717032"/>
            <a:ext cx="5328591" cy="2374017"/>
          </a:xfrm>
          <a:prstGeom prst="rect">
            <a:avLst/>
          </a:prstGeom>
        </p:spPr>
      </p:pic>
    </p:spTree>
    <p:controls>
      <mc:AlternateContent xmlns:mc="http://schemas.openxmlformats.org/markup-compatibility/2006">
        <mc:Choice xmlns:v="urn:schemas-microsoft-com:vml" Requires="v">
          <p:control spid="337941" name="ShockwaveFlash1" r:id="rId2" imgW="3419640" imgH="4941720"/>
        </mc:Choice>
        <mc:Fallback>
          <p:control name="ShockwaveFlash1" r:id="rId2" imgW="3419640" imgH="4941720">
            <p:pic>
              <p:nvPicPr>
                <p:cNvPr id="2" name="ShockwaveFlash1"/>
                <p:cNvPicPr preferRelativeResize="0">
                  <a:picLocks noGrp="1" noChangeArrowheads="1" noChangeShapeType="1"/>
                </p:cNvPicPr>
                <p:nvPr/>
              </p:nvPicPr>
              <p:blipFill>
                <a:blip r:embed="rId5"/>
                <a:srcRect/>
                <a:stretch>
                  <a:fillRect/>
                </a:stretch>
              </p:blipFill>
              <p:spPr bwMode="auto">
                <a:xfrm>
                  <a:off x="0" y="1905000"/>
                  <a:ext cx="3416300" cy="49403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22923589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6" name="Text Box 6"/>
          <p:cNvSpPr txBox="1">
            <a:spLocks noChangeArrowheads="1"/>
          </p:cNvSpPr>
          <p:nvPr/>
        </p:nvSpPr>
        <p:spPr bwMode="auto">
          <a:xfrm>
            <a:off x="2268538" y="207963"/>
            <a:ext cx="5162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2800" b="1">
                <a:solidFill>
                  <a:schemeClr val="hlink"/>
                </a:solidFill>
                <a:effectLst>
                  <a:outerShdw blurRad="38100" dist="38100" dir="2700000" algn="tl">
                    <a:srgbClr val="C0C0C0"/>
                  </a:outerShdw>
                </a:effectLst>
                <a:latin typeface="楷体_GB2312" pitchFamily="49" charset="-122"/>
                <a:ea typeface="楷体_GB2312" pitchFamily="49" charset="-122"/>
              </a:rPr>
              <a:t>强磁场时，</a:t>
            </a:r>
            <a:r>
              <a:rPr kumimoji="0" lang="en-US" altLang="zh-CN" sz="2800" b="1">
                <a:solidFill>
                  <a:schemeClr val="hlink"/>
                </a:solidFill>
                <a:effectLst>
                  <a:outerShdw blurRad="38100" dist="38100" dir="2700000" algn="tl">
                    <a:srgbClr val="C0C0C0"/>
                  </a:outerShdw>
                </a:effectLst>
                <a:latin typeface="楷体_GB2312" pitchFamily="49" charset="-122"/>
                <a:ea typeface="楷体_GB2312" pitchFamily="49" charset="-122"/>
              </a:rPr>
              <a:t>Na</a:t>
            </a:r>
            <a:r>
              <a:rPr kumimoji="0" lang="zh-CN" altLang="en-US" sz="2800" b="1">
                <a:solidFill>
                  <a:schemeClr val="hlink"/>
                </a:solidFill>
                <a:effectLst>
                  <a:outerShdw blurRad="38100" dist="38100" dir="2700000" algn="tl">
                    <a:srgbClr val="C0C0C0"/>
                  </a:outerShdw>
                </a:effectLst>
                <a:latin typeface="楷体_GB2312" pitchFamily="49" charset="-122"/>
                <a:ea typeface="楷体_GB2312" pitchFamily="49" charset="-122"/>
              </a:rPr>
              <a:t>原子能级发生分裂</a:t>
            </a:r>
          </a:p>
        </p:txBody>
      </p:sp>
      <p:pic>
        <p:nvPicPr>
          <p:cNvPr id="4" name="图片 3"/>
          <p:cNvPicPr>
            <a:picLocks noChangeAspect="1"/>
          </p:cNvPicPr>
          <p:nvPr/>
        </p:nvPicPr>
        <p:blipFill>
          <a:blip r:embed="rId2"/>
          <a:stretch>
            <a:fillRect/>
          </a:stretch>
        </p:blipFill>
        <p:spPr>
          <a:xfrm>
            <a:off x="997385" y="980728"/>
            <a:ext cx="7704856" cy="5356807"/>
          </a:xfrm>
          <a:prstGeom prst="rect">
            <a:avLst/>
          </a:prstGeom>
        </p:spPr>
      </p:pic>
    </p:spTree>
    <p:extLst>
      <p:ext uri="{BB962C8B-B14F-4D97-AF65-F5344CB8AC3E}">
        <p14:creationId xmlns:p14="http://schemas.microsoft.com/office/powerpoint/2010/main" val="6865352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48766" y="1340768"/>
                <a:ext cx="8229600" cy="4525962"/>
              </a:xfrm>
            </p:spPr>
            <p:txBody>
              <a:bodyPr/>
              <a:lstStyle/>
              <a:p>
                <a:pPr>
                  <a:spcAft>
                    <a:spcPts val="1200"/>
                  </a:spcAft>
                </a:pPr>
                <a:r>
                  <a:rPr lang="zh-CN" altLang="en-US" sz="2400" dirty="0" smtClean="0"/>
                  <a:t>电磁学：磁矩与力矩 </a:t>
                </a:r>
                <a14:m>
                  <m:oMath xmlns:m="http://schemas.openxmlformats.org/officeDocument/2006/math">
                    <m:r>
                      <a:rPr lang="en-US" altLang="zh-CN" sz="2400" b="1" i="1" smtClean="0">
                        <a:latin typeface="Cambria Math" panose="02040503050406030204" pitchFamily="18" charset="0"/>
                      </a:rPr>
                      <m:t>𝝉</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zh-CN" altLang="en-US" sz="2400" dirty="0" smtClean="0"/>
                  <a:t>力矩：角动量变化 </a:t>
                </a:r>
                <a14:m>
                  <m:oMath xmlns:m="http://schemas.openxmlformats.org/officeDocument/2006/math">
                    <m:f>
                      <m:fPr>
                        <m:ctrlPr>
                          <a:rPr lang="en-US" altLang="zh-CN" sz="2400" b="0" i="1" smtClean="0">
                            <a:latin typeface="Cambria Math" panose="02040503050406030204" pitchFamily="18" charset="0"/>
                          </a:rPr>
                        </m:ctrlPr>
                      </m:fPr>
                      <m:num>
                        <m:r>
                          <m:rPr>
                            <m:sty m:val="p"/>
                          </m:rPr>
                          <a:rPr lang="en-US" altLang="zh-CN" sz="2400" b="0" i="0" smtClean="0">
                            <a:latin typeface="Cambria Math" panose="02040503050406030204" pitchFamily="18" charset="0"/>
                          </a:rPr>
                          <m:t>d</m:t>
                        </m:r>
                        <m:r>
                          <a:rPr lang="en-US" altLang="zh-CN" sz="2400" b="1" i="1" smtClean="0">
                            <a:latin typeface="Cambria Math" panose="02040503050406030204" pitchFamily="18" charset="0"/>
                          </a:rPr>
                          <m:t>𝑳</m:t>
                        </m:r>
                      </m:num>
                      <m:den>
                        <m:r>
                          <m:rPr>
                            <m:sty m:val="p"/>
                          </m:rPr>
                          <a:rPr lang="en-US" altLang="zh-CN" sz="2400" b="0" i="0" smtClean="0">
                            <a:latin typeface="Cambria Math" panose="02040503050406030204" pitchFamily="18" charset="0"/>
                          </a:rPr>
                          <m:t>d</m:t>
                        </m:r>
                        <m:r>
                          <a:rPr lang="en-US" altLang="zh-CN" sz="2400" b="0" i="1" smtClean="0">
                            <a:latin typeface="Cambria Math" panose="02040503050406030204" pitchFamily="18" charset="0"/>
                          </a:rPr>
                          <m:t>𝑡</m:t>
                        </m:r>
                      </m:den>
                    </m:f>
                    <m:r>
                      <a:rPr lang="en-US" altLang="zh-CN" sz="2400" b="0" i="0" smtClean="0">
                        <a:latin typeface="Cambria Math" panose="02040503050406030204" pitchFamily="18" charset="0"/>
                      </a:rPr>
                      <m:t>=</m:t>
                    </m:r>
                    <m:r>
                      <a:rPr lang="en-US" altLang="zh-CN" sz="2400" b="1" i="1" smtClean="0">
                        <a:latin typeface="Cambria Math" panose="02040503050406030204" pitchFamily="18" charset="0"/>
                      </a:rPr>
                      <m:t>𝝉</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zh-CN" altLang="en-US" sz="2400" dirty="0" smtClean="0"/>
                  <a:t>磁矩、角动量关系</a:t>
                </a:r>
                <a14:m>
                  <m:oMath xmlns:m="http://schemas.openxmlformats.org/officeDocument/2006/math">
                    <m:f>
                      <m:fPr>
                        <m:ctrlPr>
                          <a:rPr lang="en-US" altLang="zh-CN" sz="2400" b="1" i="1" smtClean="0">
                            <a:latin typeface="Cambria Math" panose="02040503050406030204" pitchFamily="18" charset="0"/>
                          </a:rPr>
                        </m:ctrlPr>
                      </m:fPr>
                      <m:num>
                        <m:r>
                          <m:rPr>
                            <m:sty m:val="p"/>
                          </m:rPr>
                          <a:rPr lang="en-US" altLang="zh-CN" sz="2400" b="0" i="0" smtClean="0">
                            <a:latin typeface="Cambria Math" panose="02040503050406030204" pitchFamily="18" charset="0"/>
                          </a:rPr>
                          <m:t>d</m:t>
                        </m:r>
                        <m:r>
                          <a:rPr lang="en-US" altLang="zh-CN" sz="2400" b="1" i="1" smtClean="0">
                            <a:latin typeface="Cambria Math" panose="02040503050406030204" pitchFamily="18" charset="0"/>
                          </a:rPr>
                          <m:t>𝝉</m:t>
                        </m:r>
                      </m:num>
                      <m:den>
                        <m:r>
                          <m:rPr>
                            <m:sty m:val="p"/>
                          </m:rPr>
                          <a:rPr lang="en-US" altLang="zh-CN" sz="2400" b="0" i="0" smtClean="0">
                            <a:latin typeface="Cambria Math" panose="02040503050406030204" pitchFamily="18" charset="0"/>
                          </a:rPr>
                          <m:t>d</m:t>
                        </m:r>
                        <m:r>
                          <a:rPr lang="en-US" altLang="zh-CN" sz="2400" b="0" i="1" smtClean="0">
                            <a:latin typeface="Cambria Math" panose="02040503050406030204" pitchFamily="18" charset="0"/>
                          </a:rPr>
                          <m:t>𝑡</m:t>
                        </m:r>
                      </m:den>
                    </m:f>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𝛾</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zh-CN" altLang="en-US" sz="2400" dirty="0" smtClean="0"/>
                  <a:t>角动量，</a:t>
                </a:r>
                <a:r>
                  <a:rPr lang="en-US" altLang="zh-CN" sz="2400" dirty="0" err="1" smtClean="0"/>
                  <a:t>Larmor</a:t>
                </a:r>
                <a:r>
                  <a:rPr lang="zh-CN" altLang="en-US" sz="2400" dirty="0" smtClean="0"/>
                  <a:t>进动</a:t>
                </a:r>
                <a:endParaRPr lang="en-US" altLang="zh-CN" sz="2400" dirty="0" smtClean="0"/>
              </a:p>
              <a:p>
                <a:pPr marL="82153" indent="0">
                  <a:spcAft>
                    <a:spcPts val="1200"/>
                  </a:spcAft>
                  <a:buNone/>
                </a:pPr>
                <a14:m>
                  <m:oMathPara xmlns:m="http://schemas.openxmlformats.org/officeDocument/2006/math">
                    <m:oMathParaPr>
                      <m:jc m:val="centerGroup"/>
                    </m:oMathParaPr>
                    <m:oMath xmlns:m="http://schemas.openxmlformats.org/officeDocument/2006/math">
                      <m:f>
                        <m:fPr>
                          <m:ctrlPr>
                            <a:rPr lang="en-US" altLang="zh-CN" sz="2400" b="1" i="1">
                              <a:latin typeface="Cambria Math" panose="02040503050406030204" pitchFamily="18" charset="0"/>
                            </a:rPr>
                          </m:ctrlPr>
                        </m:fPr>
                        <m:num>
                          <m:r>
                            <m:rPr>
                              <m:sty m:val="p"/>
                            </m:rPr>
                            <a:rPr lang="en-US" altLang="zh-CN" sz="2400">
                              <a:latin typeface="Cambria Math" panose="02040503050406030204" pitchFamily="18" charset="0"/>
                            </a:rPr>
                            <m:t>d</m:t>
                          </m:r>
                          <m:r>
                            <a:rPr lang="en-US" altLang="zh-CN" sz="2400" b="1" i="1">
                              <a:latin typeface="Cambria Math" panose="02040503050406030204" pitchFamily="18" charset="0"/>
                            </a:rPr>
                            <m:t>𝝉</m:t>
                          </m:r>
                        </m:num>
                        <m:den>
                          <m:r>
                            <m:rPr>
                              <m:sty m:val="p"/>
                            </m:rPr>
                            <a:rPr lang="en-US" altLang="zh-CN" sz="2400">
                              <a:latin typeface="Cambria Math" panose="02040503050406030204" pitchFamily="18" charset="0"/>
                            </a:rPr>
                            <m:t>d</m:t>
                          </m:r>
                          <m:r>
                            <a:rPr lang="en-US" altLang="zh-CN" sz="2400" i="1">
                              <a:latin typeface="Cambria Math" panose="02040503050406030204" pitchFamily="18" charset="0"/>
                            </a:rPr>
                            <m:t>𝑡</m:t>
                          </m:r>
                        </m:den>
                      </m:f>
                      <m:r>
                        <a:rPr lang="en-US" altLang="zh-CN" sz="2400" b="1" i="1">
                          <a:latin typeface="Cambria Math" panose="02040503050406030204" pitchFamily="18" charset="0"/>
                        </a:rPr>
                        <m:t>=−</m:t>
                      </m:r>
                      <m:r>
                        <a:rPr lang="en-US" altLang="zh-CN" sz="2400" i="1">
                          <a:latin typeface="Cambria Math" panose="02040503050406030204" pitchFamily="18" charset="0"/>
                        </a:rPr>
                        <m:t>𝛾</m:t>
                      </m:r>
                      <m:r>
                        <a:rPr lang="en-US" altLang="zh-CN" sz="2400" b="1" i="1" smtClean="0">
                          <a:latin typeface="Cambria Math" panose="02040503050406030204" pitchFamily="18" charset="0"/>
                        </a:rPr>
                        <m:t>𝝎</m:t>
                      </m:r>
                      <m:r>
                        <a:rPr lang="en-US" altLang="zh-CN" sz="2400" b="1" i="1">
                          <a:latin typeface="Cambria Math" panose="02040503050406030204" pitchFamily="18" charset="0"/>
                        </a:rPr>
                        <m:t>×</m:t>
                      </m:r>
                      <m:r>
                        <a:rPr lang="en-US" altLang="zh-CN" sz="2400" b="1" i="1" smtClean="0">
                          <a:latin typeface="Cambria Math" panose="02040503050406030204" pitchFamily="18" charset="0"/>
                        </a:rPr>
                        <m:t>𝝁</m:t>
                      </m:r>
                    </m:oMath>
                  </m:oMathPara>
                </a14:m>
                <a:endParaRPr lang="en-US" altLang="zh-CN" sz="2400" b="1" dirty="0" smtClean="0"/>
              </a:p>
              <a:p>
                <a:pPr>
                  <a:spcAft>
                    <a:spcPts val="1200"/>
                  </a:spcAft>
                </a:pPr>
                <a14:m>
                  <m:oMath xmlns:m="http://schemas.openxmlformats.org/officeDocument/2006/math">
                    <m:r>
                      <a:rPr lang="en-US" altLang="zh-CN" sz="2400" b="1" i="1" smtClean="0">
                        <a:latin typeface="Cambria Math" panose="02040503050406030204" pitchFamily="18" charset="0"/>
                      </a:rPr>
                      <m:t>𝝎</m:t>
                    </m:r>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𝛾</m:t>
                    </m:r>
                    <m:r>
                      <a:rPr lang="en-US" altLang="zh-CN" sz="2400" b="1" i="1" smtClean="0">
                        <a:latin typeface="Cambria Math" panose="02040503050406030204" pitchFamily="18" charset="0"/>
                      </a:rPr>
                      <m:t>𝑩</m:t>
                    </m:r>
                  </m:oMath>
                </a14:m>
                <a:endParaRPr lang="en-US" altLang="zh-CN" sz="2400" b="1" dirty="0"/>
              </a:p>
              <a:p>
                <a:pPr>
                  <a:spcAft>
                    <a:spcPts val="1200"/>
                  </a:spcAft>
                </a:pPr>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48766" y="1340768"/>
                <a:ext cx="8229600" cy="4525962"/>
              </a:xfrm>
              <a:blipFill rotWithShape="0">
                <a:blip r:embed="rId2"/>
                <a:stretch>
                  <a:fillRect t="-2022"/>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smtClean="0"/>
              <a:t>磁矩</a:t>
            </a:r>
            <a:r>
              <a:rPr lang="en-US" altLang="zh-CN" sz="2800" dirty="0" smtClean="0"/>
              <a:t>&amp;</a:t>
            </a:r>
            <a:r>
              <a:rPr lang="zh-CN" altLang="en-US" sz="2800" dirty="0" smtClean="0"/>
              <a:t>磁场</a:t>
            </a:r>
            <a:endParaRPr lang="zh-CN" altLang="en-US" sz="2800" dirty="0"/>
          </a:p>
        </p:txBody>
      </p:sp>
    </p:spTree>
    <p:extLst>
      <p:ext uri="{BB962C8B-B14F-4D97-AF65-F5344CB8AC3E}">
        <p14:creationId xmlns:p14="http://schemas.microsoft.com/office/powerpoint/2010/main" val="14128163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D:\T7\009.jpg"/>
          <p:cNvPicPr>
            <a:picLocks noChangeAspect="1" noChangeArrowheads="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981200" y="228600"/>
            <a:ext cx="4876800" cy="3656013"/>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D:\T7\010.jpg"/>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339752" y="3645024"/>
            <a:ext cx="3733800" cy="279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248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9923" name="Object 3"/>
          <p:cNvGraphicFramePr>
            <a:graphicFrameLocks noChangeAspect="1"/>
          </p:cNvGraphicFramePr>
          <p:nvPr>
            <p:extLst>
              <p:ext uri="{D42A27DB-BD31-4B8C-83A1-F6EECF244321}">
                <p14:modId xmlns:p14="http://schemas.microsoft.com/office/powerpoint/2010/main" val="1952672635"/>
              </p:ext>
            </p:extLst>
          </p:nvPr>
        </p:nvGraphicFramePr>
        <p:xfrm>
          <a:off x="1476375" y="2349500"/>
          <a:ext cx="6192838" cy="2947988"/>
        </p:xfrm>
        <a:graphic>
          <a:graphicData uri="http://schemas.openxmlformats.org/presentationml/2006/ole">
            <mc:AlternateContent xmlns:mc="http://schemas.openxmlformats.org/markup-compatibility/2006">
              <mc:Choice xmlns:v="urn:schemas-microsoft-com:vml" Requires="v">
                <p:oleObj spid="_x0000_s209993" name="Equation" r:id="rId3" imgW="4483100" imgH="2133600" progId="Equation.3">
                  <p:embed/>
                </p:oleObj>
              </mc:Choice>
              <mc:Fallback>
                <p:oleObj name="Equation" r:id="rId3" imgW="4483100" imgH="2133600" progId="Equation.3">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2349500"/>
                        <a:ext cx="6192838" cy="2947988"/>
                      </a:xfrm>
                      <a:prstGeom prst="rect">
                        <a:avLst/>
                      </a:prstGeom>
                      <a:solidFill>
                        <a:srgbClr val="FFCC99"/>
                      </a:solidFill>
                    </p:spPr>
                  </p:pic>
                </p:oleObj>
              </mc:Fallback>
            </mc:AlternateContent>
          </a:graphicData>
        </a:graphic>
      </p:graphicFrame>
      <p:sp>
        <p:nvSpPr>
          <p:cNvPr id="209925" name="Rectangle 5"/>
          <p:cNvSpPr>
            <a:spLocks noChangeArrowheads="1"/>
          </p:cNvSpPr>
          <p:nvPr/>
        </p:nvSpPr>
        <p:spPr bwMode="auto">
          <a:xfrm>
            <a:off x="755650" y="1341438"/>
            <a:ext cx="7848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indent="457200" algn="l"/>
            <a:r>
              <a:rPr lang="zh-CN" altLang="en-US" dirty="0" smtClean="0">
                <a:latin typeface="+mn-ea"/>
                <a:ea typeface="+mn-ea"/>
              </a:rPr>
              <a:t>核外电子</a:t>
            </a:r>
            <a:r>
              <a:rPr lang="zh-CN" altLang="en-US" dirty="0">
                <a:latin typeface="+mn-ea"/>
                <a:ea typeface="+mn-ea"/>
              </a:rPr>
              <a:t>轨道运动产生的磁矩与轨道角动量方向相反，其数值关系为 </a:t>
            </a:r>
          </a:p>
        </p:txBody>
      </p:sp>
      <p:sp>
        <p:nvSpPr>
          <p:cNvPr id="209926" name="AutoShape 6"/>
          <p:cNvSpPr>
            <a:spLocks noChangeArrowheads="1"/>
          </p:cNvSpPr>
          <p:nvPr/>
        </p:nvSpPr>
        <p:spPr bwMode="auto">
          <a:xfrm flipH="1">
            <a:off x="251520" y="6021388"/>
            <a:ext cx="1584325" cy="431800"/>
          </a:xfrm>
          <a:prstGeom prst="wedgeRoundRectCallout">
            <a:avLst>
              <a:gd name="adj1" fmla="val -74750"/>
              <a:gd name="adj2" fmla="val -381250"/>
              <a:gd name="adj3" fmla="val 16667"/>
            </a:avLst>
          </a:prstGeom>
          <a:gradFill rotWithShape="1">
            <a:gsLst>
              <a:gs pos="0">
                <a:schemeClr val="accent1">
                  <a:gamma/>
                  <a:shade val="46275"/>
                  <a:invGamma/>
                </a:schemeClr>
              </a:gs>
              <a:gs pos="100000">
                <a:schemeClr val="accent1"/>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b="1" dirty="0">
                <a:latin typeface="+mn-ea"/>
                <a:ea typeface="+mn-ea"/>
              </a:rPr>
              <a:t>玻尔磁子</a:t>
            </a:r>
          </a:p>
        </p:txBody>
      </p:sp>
      <p:sp>
        <p:nvSpPr>
          <p:cNvPr id="2" name="标题 1"/>
          <p:cNvSpPr>
            <a:spLocks noGrp="1"/>
          </p:cNvSpPr>
          <p:nvPr>
            <p:ph type="title"/>
          </p:nvPr>
        </p:nvSpPr>
        <p:spPr/>
        <p:txBody>
          <a:bodyPr>
            <a:normAutofit/>
          </a:bodyPr>
          <a:lstStyle/>
          <a:p>
            <a:r>
              <a:rPr lang="zh-CN" altLang="en-US" sz="2800" dirty="0"/>
              <a:t>量子化磁矩</a:t>
            </a:r>
          </a:p>
        </p:txBody>
      </p:sp>
      <p:pic>
        <p:nvPicPr>
          <p:cNvPr id="6" name="Picture 5" descr="D:\T7\014.jpg"/>
          <p:cNvPicPr>
            <a:picLocks noChangeAspect="1" noChangeArrowheads="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t="29036" b="38564"/>
          <a:stretch/>
        </p:blipFill>
        <p:spPr bwMode="auto">
          <a:xfrm>
            <a:off x="2383916" y="5474553"/>
            <a:ext cx="6172200" cy="11521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9926"/>
                                        </p:tgtEl>
                                        <p:attrNameLst>
                                          <p:attrName>style.visibility</p:attrName>
                                        </p:attrNameLst>
                                      </p:cBhvr>
                                      <p:to>
                                        <p:strVal val="visible"/>
                                      </p:to>
                                    </p:set>
                                    <p:animEffect transition="in" filter="wipe(up)">
                                      <p:cBhvr>
                                        <p:cTn id="7" dur="500"/>
                                        <p:tgtEl>
                                          <p:spTgt spid="209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8" name="Picture 4" descr="1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764704"/>
            <a:ext cx="5775325" cy="4373562"/>
          </a:xfrm>
          <a:prstGeom prst="rect">
            <a:avLst/>
          </a:prstGeom>
          <a:noFill/>
          <a:extLst>
            <a:ext uri="{909E8E84-426E-40DD-AFC4-6F175D3DCCD1}">
              <a14:hiddenFill xmlns:a14="http://schemas.microsoft.com/office/drawing/2010/main">
                <a:solidFill>
                  <a:srgbClr val="FFFFFF"/>
                </a:solidFill>
              </a14:hiddenFill>
            </a:ext>
          </a:extLst>
        </p:spPr>
      </p:pic>
      <p:sp>
        <p:nvSpPr>
          <p:cNvPr id="210949" name="Rectangle 5"/>
          <p:cNvSpPr>
            <a:spLocks noChangeArrowheads="1"/>
          </p:cNvSpPr>
          <p:nvPr/>
        </p:nvSpPr>
        <p:spPr bwMode="auto">
          <a:xfrm>
            <a:off x="1259632" y="5300191"/>
            <a:ext cx="6121400" cy="822325"/>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b="1">
                <a:latin typeface="Times New Roman" panose="02020603050405020304" pitchFamily="18" charset="0"/>
                <a:ea typeface="楷体_GB2312" pitchFamily="49" charset="-122"/>
              </a:rPr>
              <a:t>角动量矢量模型示意图，形象表示了角动量在空间的取向是不连续的，而是量子化的。</a:t>
            </a:r>
          </a:p>
        </p:txBody>
      </p:sp>
    </p:spTree>
  </p:cSld>
  <p:clrMapOvr>
    <a:masterClrMapping/>
  </p:clrMapOvr>
  <p:transition spd="med">
    <p:wedg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ChangeArrowheads="1"/>
          </p:cNvSpPr>
          <p:nvPr/>
        </p:nvSpPr>
        <p:spPr bwMode="auto">
          <a:xfrm>
            <a:off x="395536" y="391355"/>
            <a:ext cx="57022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3600" b="1" dirty="0" smtClean="0">
                <a:solidFill>
                  <a:schemeClr val="hlink"/>
                </a:solidFill>
                <a:latin typeface="+mn-ea"/>
                <a:ea typeface="+mn-ea"/>
              </a:rPr>
              <a:t>S</a:t>
            </a:r>
            <a:r>
              <a:rPr lang="en-US" altLang="en-US" sz="3600" b="1" dirty="0" smtClean="0">
                <a:solidFill>
                  <a:schemeClr val="hlink"/>
                </a:solidFill>
                <a:latin typeface="+mn-ea"/>
                <a:ea typeface="+mn-ea"/>
              </a:rPr>
              <a:t>—</a:t>
            </a:r>
            <a:r>
              <a:rPr lang="en-US" altLang="zh-CN" sz="3600" b="1" dirty="0" smtClean="0">
                <a:solidFill>
                  <a:schemeClr val="hlink"/>
                </a:solidFill>
                <a:latin typeface="+mn-ea"/>
                <a:ea typeface="+mn-ea"/>
              </a:rPr>
              <a:t>G</a:t>
            </a:r>
            <a:r>
              <a:rPr lang="zh-CN" altLang="en-US" sz="3600" b="1" dirty="0">
                <a:solidFill>
                  <a:schemeClr val="hlink"/>
                </a:solidFill>
                <a:latin typeface="+mn-ea"/>
                <a:ea typeface="+mn-ea"/>
              </a:rPr>
              <a:t>实验与原子空间量子化</a:t>
            </a:r>
          </a:p>
        </p:txBody>
      </p:sp>
      <p:sp>
        <p:nvSpPr>
          <p:cNvPr id="214019" name="Rectangle 3"/>
          <p:cNvSpPr>
            <a:spLocks noChangeArrowheads="1"/>
          </p:cNvSpPr>
          <p:nvPr/>
        </p:nvSpPr>
        <p:spPr bwMode="auto">
          <a:xfrm>
            <a:off x="611188" y="1371170"/>
            <a:ext cx="5905028"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smtClean="0">
                <a:latin typeface="Times New Roman" panose="02020603050405020304" pitchFamily="18" charset="0"/>
                <a:ea typeface="+mn-ea"/>
                <a:cs typeface="Times New Roman" panose="02020603050405020304" pitchFamily="18" charset="0"/>
              </a:rPr>
              <a:t>    </a:t>
            </a:r>
            <a:r>
              <a:rPr lang="zh-CN" altLang="en-US" dirty="0">
                <a:latin typeface="Times New Roman" panose="02020603050405020304" pitchFamily="18" charset="0"/>
                <a:ea typeface="+mn-ea"/>
                <a:cs typeface="Times New Roman" panose="02020603050405020304" pitchFamily="18" charset="0"/>
              </a:rPr>
              <a:t>施</a:t>
            </a:r>
            <a:r>
              <a:rPr lang="zh-CN" altLang="en-US" dirty="0" smtClean="0">
                <a:latin typeface="Times New Roman" panose="02020603050405020304" pitchFamily="18" charset="0"/>
                <a:ea typeface="+mn-ea"/>
                <a:cs typeface="Times New Roman" panose="02020603050405020304" pitchFamily="18" charset="0"/>
              </a:rPr>
              <a:t>特恩</a:t>
            </a:r>
            <a:r>
              <a:rPr lang="zh-CN" altLang="en-US" dirty="0">
                <a:latin typeface="Times New Roman" panose="02020603050405020304" pitchFamily="18" charset="0"/>
                <a:ea typeface="+mn-ea"/>
                <a:cs typeface="Times New Roman" panose="02020603050405020304" pitchFamily="18" charset="0"/>
              </a:rPr>
              <a:t>（</a:t>
            </a:r>
            <a:r>
              <a:rPr lang="en-US" altLang="zh-CN" dirty="0" err="1">
                <a:latin typeface="Times New Roman" panose="02020603050405020304" pitchFamily="18" charset="0"/>
                <a:ea typeface="+mn-ea"/>
                <a:cs typeface="Times New Roman" panose="02020603050405020304" pitchFamily="18" charset="0"/>
              </a:rPr>
              <a:t>O.Stern</a:t>
            </a:r>
            <a:r>
              <a:rPr lang="en-US" altLang="zh-CN" dirty="0">
                <a:latin typeface="Times New Roman" panose="02020603050405020304" pitchFamily="18" charset="0"/>
                <a:ea typeface="+mn-ea"/>
                <a:cs typeface="Times New Roman" panose="02020603050405020304" pitchFamily="18" charset="0"/>
              </a:rPr>
              <a:t> 1888~1969</a:t>
            </a:r>
            <a:r>
              <a:rPr lang="zh-CN" altLang="en-US" dirty="0">
                <a:latin typeface="Times New Roman" panose="02020603050405020304" pitchFamily="18" charset="0"/>
                <a:ea typeface="+mn-ea"/>
                <a:cs typeface="Times New Roman" panose="02020603050405020304" pitchFamily="18" charset="0"/>
              </a:rPr>
              <a:t>）和盖拉赫（</a:t>
            </a:r>
            <a:r>
              <a:rPr lang="en-US" altLang="zh-CN" dirty="0" err="1">
                <a:latin typeface="Times New Roman" panose="02020603050405020304" pitchFamily="18" charset="0"/>
                <a:ea typeface="+mn-ea"/>
                <a:cs typeface="Times New Roman" panose="02020603050405020304" pitchFamily="18" charset="0"/>
              </a:rPr>
              <a:t>W.Gerlach</a:t>
            </a:r>
            <a:r>
              <a:rPr lang="en-US" altLang="zh-CN" dirty="0">
                <a:latin typeface="Times New Roman" panose="02020603050405020304" pitchFamily="18" charset="0"/>
                <a:ea typeface="+mn-ea"/>
                <a:cs typeface="Times New Roman" panose="02020603050405020304" pitchFamily="18" charset="0"/>
              </a:rPr>
              <a:t> 1889~1979</a:t>
            </a:r>
            <a:r>
              <a:rPr lang="zh-CN" altLang="en-US" dirty="0">
                <a:latin typeface="Times New Roman" panose="02020603050405020304" pitchFamily="18" charset="0"/>
                <a:ea typeface="+mn-ea"/>
                <a:cs typeface="Times New Roman" panose="02020603050405020304" pitchFamily="18" charset="0"/>
              </a:rPr>
              <a:t>）在</a:t>
            </a:r>
            <a:r>
              <a:rPr lang="en-US" altLang="zh-CN" dirty="0">
                <a:latin typeface="Times New Roman" panose="02020603050405020304" pitchFamily="18" charset="0"/>
                <a:ea typeface="+mn-ea"/>
                <a:cs typeface="Times New Roman" panose="02020603050405020304" pitchFamily="18" charset="0"/>
              </a:rPr>
              <a:t>1921</a:t>
            </a:r>
            <a:r>
              <a:rPr lang="zh-CN" altLang="en-US" dirty="0">
                <a:latin typeface="Times New Roman" panose="02020603050405020304" pitchFamily="18" charset="0"/>
                <a:ea typeface="+mn-ea"/>
                <a:cs typeface="Times New Roman" panose="02020603050405020304" pitchFamily="18" charset="0"/>
              </a:rPr>
              <a:t>年进行的实验是对原子在外磁场中取向量子化的首次直接观察，是原子物理学中最重要的实验之一。</a:t>
            </a:r>
          </a:p>
          <a:p>
            <a:pPr algn="just"/>
            <a:r>
              <a:rPr lang="zh-CN" altLang="en-US" dirty="0">
                <a:latin typeface="Times New Roman" panose="02020603050405020304" pitchFamily="18" charset="0"/>
                <a:ea typeface="+mn-ea"/>
                <a:cs typeface="Times New Roman" panose="02020603050405020304" pitchFamily="18" charset="0"/>
              </a:rPr>
              <a:t>       原子（氢或银）在容器内被加热成蒸气，热平衡时原子的速度</a:t>
            </a:r>
            <a:r>
              <a:rPr lang="en-US" altLang="zh-CN" i="1" dirty="0">
                <a:latin typeface="Times New Roman" panose="02020603050405020304" pitchFamily="18" charset="0"/>
                <a:ea typeface="+mn-ea"/>
                <a:cs typeface="Times New Roman" panose="02020603050405020304" pitchFamily="18" charset="0"/>
              </a:rPr>
              <a:t>v</a:t>
            </a:r>
            <a:r>
              <a:rPr lang="zh-CN" altLang="en-US" dirty="0">
                <a:latin typeface="Times New Roman" panose="02020603050405020304" pitchFamily="18" charset="0"/>
                <a:ea typeface="+mn-ea"/>
                <a:cs typeface="Times New Roman" panose="02020603050405020304" pitchFamily="18" charset="0"/>
              </a:rPr>
              <a:t>满足</a:t>
            </a:r>
            <a:r>
              <a:rPr lang="zh-CN" altLang="en-US" dirty="0" smtClean="0">
                <a:latin typeface="Times New Roman" panose="02020603050405020304" pitchFamily="18" charset="0"/>
                <a:ea typeface="+mn-ea"/>
                <a:cs typeface="Times New Roman" panose="02020603050405020304" pitchFamily="18" charset="0"/>
              </a:rPr>
              <a:t>关系式</a:t>
            </a:r>
            <a:r>
              <a:rPr lang="zh-CN" altLang="en-US" dirty="0">
                <a:latin typeface="Times New Roman" panose="02020603050405020304" pitchFamily="18" charset="0"/>
                <a:ea typeface="+mn-ea"/>
                <a:cs typeface="Times New Roman" panose="02020603050405020304" pitchFamily="18" charset="0"/>
              </a:rPr>
              <a:t>：</a:t>
            </a:r>
          </a:p>
        </p:txBody>
      </p:sp>
      <p:graphicFrame>
        <p:nvGraphicFramePr>
          <p:cNvPr id="214021" name="Object 5"/>
          <p:cNvGraphicFramePr>
            <a:graphicFrameLocks noChangeAspect="1"/>
          </p:cNvGraphicFramePr>
          <p:nvPr>
            <p:extLst>
              <p:ext uri="{D42A27DB-BD31-4B8C-83A1-F6EECF244321}">
                <p14:modId xmlns:p14="http://schemas.microsoft.com/office/powerpoint/2010/main" val="1120224203"/>
              </p:ext>
            </p:extLst>
          </p:nvPr>
        </p:nvGraphicFramePr>
        <p:xfrm>
          <a:off x="2843213" y="4076700"/>
          <a:ext cx="2160587" cy="915988"/>
        </p:xfrm>
        <a:graphic>
          <a:graphicData uri="http://schemas.openxmlformats.org/presentationml/2006/ole">
            <mc:AlternateContent xmlns:mc="http://schemas.openxmlformats.org/markup-compatibility/2006">
              <mc:Choice xmlns:v="urn:schemas-microsoft-com:vml" Requires="v">
                <p:oleObj spid="_x0000_s214163" name="公式" r:id="rId3" imgW="1205977" imgH="583947" progId="Equation.3">
                  <p:embed/>
                </p:oleObj>
              </mc:Choice>
              <mc:Fallback>
                <p:oleObj name="公式" r:id="rId3" imgW="1205977" imgH="583947" progId="Equation.3">
                  <p:embed/>
                  <p:pic>
                    <p:nvPicPr>
                      <p:cNvPr id="0"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4076700"/>
                        <a:ext cx="2160587" cy="915988"/>
                      </a:xfrm>
                      <a:prstGeom prst="rect">
                        <a:avLst/>
                      </a:prstGeom>
                      <a:solidFill>
                        <a:srgbClr val="CC99FF"/>
                      </a:solidFill>
                    </p:spPr>
                  </p:pic>
                </p:oleObj>
              </mc:Fallback>
            </mc:AlternateContent>
          </a:graphicData>
        </a:graphic>
      </p:graphicFrame>
      <p:sp>
        <p:nvSpPr>
          <p:cNvPr id="214022" name="Rectangle 6"/>
          <p:cNvSpPr>
            <a:spLocks noChangeArrowheads="1"/>
          </p:cNvSpPr>
          <p:nvPr/>
        </p:nvSpPr>
        <p:spPr bwMode="auto">
          <a:xfrm>
            <a:off x="611188" y="5013325"/>
            <a:ext cx="842530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CN" dirty="0">
                <a:latin typeface="+mn-ea"/>
                <a:ea typeface="+mn-ea"/>
              </a:rPr>
              <a:t>k</a:t>
            </a:r>
            <a:r>
              <a:rPr lang="zh-CN" altLang="en-US" dirty="0">
                <a:latin typeface="+mn-ea"/>
                <a:ea typeface="+mn-ea"/>
              </a:rPr>
              <a:t>是玻耳兹曼常数。当温度</a:t>
            </a:r>
            <a:r>
              <a:rPr lang="en-US" altLang="zh-CN" dirty="0">
                <a:latin typeface="+mn-ea"/>
                <a:ea typeface="+mn-ea"/>
              </a:rPr>
              <a:t>T=10</a:t>
            </a:r>
            <a:r>
              <a:rPr lang="en-US" altLang="zh-CN" baseline="30000" dirty="0">
                <a:latin typeface="+mn-ea"/>
                <a:ea typeface="+mn-ea"/>
              </a:rPr>
              <a:t>5</a:t>
            </a:r>
            <a:r>
              <a:rPr lang="en-US" altLang="zh-CN" dirty="0">
                <a:latin typeface="+mn-ea"/>
                <a:ea typeface="+mn-ea"/>
              </a:rPr>
              <a:t>K</a:t>
            </a:r>
            <a:r>
              <a:rPr lang="zh-CN" altLang="en-US" dirty="0">
                <a:latin typeface="+mn-ea"/>
                <a:ea typeface="+mn-ea"/>
              </a:rPr>
              <a:t>时，原子的能量才达到</a:t>
            </a:r>
            <a:r>
              <a:rPr lang="en-US" altLang="zh-CN" dirty="0">
                <a:latin typeface="+mn-ea"/>
                <a:ea typeface="+mn-ea"/>
              </a:rPr>
              <a:t>8.6eV</a:t>
            </a:r>
            <a:r>
              <a:rPr lang="zh-CN" altLang="en-US" dirty="0">
                <a:latin typeface="+mn-ea"/>
                <a:ea typeface="+mn-ea"/>
              </a:rPr>
              <a:t>，低于氢的第一激发能（</a:t>
            </a:r>
            <a:r>
              <a:rPr lang="en-US" altLang="zh-CN" dirty="0">
                <a:latin typeface="+mn-ea"/>
                <a:ea typeface="+mn-ea"/>
              </a:rPr>
              <a:t>10.2eV</a:t>
            </a:r>
            <a:r>
              <a:rPr lang="zh-CN" altLang="en-US" dirty="0">
                <a:latin typeface="+mn-ea"/>
                <a:ea typeface="+mn-ea"/>
              </a:rPr>
              <a:t>）。在一般实验条件下，容器内的温度远低于</a:t>
            </a:r>
            <a:r>
              <a:rPr lang="en-US" altLang="zh-CN" dirty="0">
                <a:latin typeface="+mn-ea"/>
                <a:ea typeface="+mn-ea"/>
              </a:rPr>
              <a:t>10</a:t>
            </a:r>
            <a:r>
              <a:rPr lang="en-US" altLang="zh-CN" baseline="30000" dirty="0">
                <a:latin typeface="+mn-ea"/>
                <a:ea typeface="+mn-ea"/>
              </a:rPr>
              <a:t>5</a:t>
            </a:r>
            <a:r>
              <a:rPr lang="en-US" altLang="zh-CN" dirty="0">
                <a:latin typeface="+mn-ea"/>
                <a:ea typeface="+mn-ea"/>
              </a:rPr>
              <a:t>K</a:t>
            </a:r>
            <a:r>
              <a:rPr lang="zh-CN" altLang="en-US" dirty="0">
                <a:latin typeface="+mn-ea"/>
                <a:ea typeface="+mn-ea"/>
              </a:rPr>
              <a:t>，那时的氢（或银）原子都处于基态。 </a:t>
            </a:r>
          </a:p>
        </p:txBody>
      </p:sp>
      <p:graphicFrame>
        <p:nvGraphicFramePr>
          <p:cNvPr id="214023" name="Object 7"/>
          <p:cNvGraphicFramePr>
            <a:graphicFrameLocks noGrp="1" noChangeAspect="1"/>
          </p:cNvGraphicFramePr>
          <p:nvPr>
            <p:ph idx="4294967295"/>
            <p:extLst>
              <p:ext uri="{D42A27DB-BD31-4B8C-83A1-F6EECF244321}">
                <p14:modId xmlns:p14="http://schemas.microsoft.com/office/powerpoint/2010/main" val="1119025970"/>
              </p:ext>
            </p:extLst>
          </p:nvPr>
        </p:nvGraphicFramePr>
        <p:xfrm>
          <a:off x="6718300" y="1557338"/>
          <a:ext cx="2425700" cy="2641600"/>
        </p:xfrm>
        <a:graphic>
          <a:graphicData uri="http://schemas.openxmlformats.org/presentationml/2006/ole">
            <mc:AlternateContent xmlns:mc="http://schemas.openxmlformats.org/markup-compatibility/2006">
              <mc:Choice xmlns:v="urn:schemas-microsoft-com:vml" Requires="v">
                <p:oleObj spid="_x0000_s214164" name="Picture2" r:id="rId5" imgW="2426208" imgH="2641092" progId="Word.Picture.8">
                  <p:embed/>
                </p:oleObj>
              </mc:Choice>
              <mc:Fallback>
                <p:oleObj name="Picture2" r:id="rId5" imgW="2426208" imgH="2641092" progId="Word.Picture.8">
                  <p:embed/>
                  <p:pic>
                    <p:nvPicPr>
                      <p:cNvPr id="0" name="Picture 52"/>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8300" y="1557338"/>
                        <a:ext cx="2425700" cy="264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4028" name="Rectangle 12"/>
          <p:cNvSpPr>
            <a:spLocks noChangeArrowheads="1"/>
          </p:cNvSpPr>
          <p:nvPr/>
        </p:nvSpPr>
        <p:spPr bwMode="auto">
          <a:xfrm>
            <a:off x="6911217" y="4300538"/>
            <a:ext cx="1273105" cy="461665"/>
          </a:xfrm>
          <a:prstGeom prst="rect">
            <a:avLst/>
          </a:prstGeom>
          <a:noFill/>
          <a:ln>
            <a:noFill/>
          </a:ln>
          <a:effectLst/>
          <a:extLst>
            <a:ext uri="{909E8E84-426E-40DD-AFC4-6F175D3DCCD1}">
              <a14:hiddenFill xmlns:a14="http://schemas.microsoft.com/office/drawing/2010/main">
                <a:gradFill rotWithShape="1">
                  <a:gsLst>
                    <a:gs pos="0">
                      <a:schemeClr val="accent1">
                        <a:gamma/>
                        <a:shade val="46275"/>
                        <a:invGamma/>
                      </a:schemeClr>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009999"/>
                </a:solidFill>
                <a:latin typeface="+mn-ea"/>
                <a:ea typeface="+mn-ea"/>
              </a:rPr>
              <a:t>O.Stern</a:t>
            </a:r>
            <a:endParaRPr lang="zh-CN" altLang="en-US" b="1">
              <a:solidFill>
                <a:srgbClr val="009999"/>
              </a:solidFill>
              <a:latin typeface="+mn-ea"/>
              <a:ea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9" name="Rectangle 5"/>
          <p:cNvSpPr>
            <a:spLocks noGrp="1" noChangeArrowheads="1"/>
          </p:cNvSpPr>
          <p:nvPr>
            <p:ph type="title"/>
          </p:nvPr>
        </p:nvSpPr>
        <p:spPr/>
        <p:txBody>
          <a:bodyPr/>
          <a:lstStyle/>
          <a:p>
            <a:endParaRPr lang="zh-CN" altLang="en-US"/>
          </a:p>
        </p:txBody>
      </p:sp>
    </p:spTree>
    <p:controls>
      <mc:AlternateContent xmlns:mc="http://schemas.openxmlformats.org/markup-compatibility/2006">
        <mc:Choice xmlns:v="urn:schemas-microsoft-com:vml" Requires="v">
          <p:control spid="298056" name="ShockwaveFlash1" r:id="rId2" imgW="8496360" imgH="5008680"/>
        </mc:Choice>
        <mc:Fallback>
          <p:control name="ShockwaveFlash1" r:id="rId2" imgW="8496360" imgH="5008680">
            <p:pic>
              <p:nvPicPr>
                <p:cNvPr id="2" name="ShockwaveFlash1"/>
                <p:cNvPicPr preferRelativeResize="0">
                  <a:picLocks noGrp="1" noChangeArrowheads="1" noChangeShapeType="1"/>
                </p:cNvPicPr>
                <p:nvPr/>
              </p:nvPicPr>
              <p:blipFill>
                <a:blip r:embed="rId4"/>
                <a:srcRect/>
                <a:stretch>
                  <a:fillRect/>
                </a:stretch>
              </p:blipFill>
              <p:spPr bwMode="auto">
                <a:xfrm>
                  <a:off x="317500" y="812800"/>
                  <a:ext cx="8496300" cy="50038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6067" name="Object 3"/>
          <p:cNvGraphicFramePr>
            <a:graphicFrameLocks noChangeAspect="1"/>
          </p:cNvGraphicFramePr>
          <p:nvPr>
            <p:extLst>
              <p:ext uri="{D42A27DB-BD31-4B8C-83A1-F6EECF244321}">
                <p14:modId xmlns:p14="http://schemas.microsoft.com/office/powerpoint/2010/main" val="1031747436"/>
              </p:ext>
            </p:extLst>
          </p:nvPr>
        </p:nvGraphicFramePr>
        <p:xfrm>
          <a:off x="1476375" y="1557933"/>
          <a:ext cx="1955800" cy="1833562"/>
        </p:xfrm>
        <a:graphic>
          <a:graphicData uri="http://schemas.openxmlformats.org/presentationml/2006/ole">
            <mc:AlternateContent xmlns:mc="http://schemas.openxmlformats.org/markup-compatibility/2006">
              <mc:Choice xmlns:v="urn:schemas-microsoft-com:vml" Requires="v">
                <p:oleObj spid="_x0000_s216383" name="公式" r:id="rId3" imgW="1333500" imgH="1244600" progId="Equation.3">
                  <p:embed/>
                </p:oleObj>
              </mc:Choice>
              <mc:Fallback>
                <p:oleObj name="公式" r:id="rId3" imgW="1333500" imgH="1244600" progId="Equation.3">
                  <p:embed/>
                  <p:pic>
                    <p:nvPicPr>
                      <p:cNvPr id="0" name="Picture 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557933"/>
                        <a:ext cx="1955800" cy="1833562"/>
                      </a:xfrm>
                      <a:prstGeom prst="rect">
                        <a:avLst/>
                      </a:prstGeom>
                      <a:solidFill>
                        <a:srgbClr val="99CCFF"/>
                      </a:solidFill>
                    </p:spPr>
                  </p:pic>
                </p:oleObj>
              </mc:Fallback>
            </mc:AlternateContent>
          </a:graphicData>
        </a:graphic>
      </p:graphicFrame>
      <p:graphicFrame>
        <p:nvGraphicFramePr>
          <p:cNvPr id="216071" name="Object 7"/>
          <p:cNvGraphicFramePr>
            <a:graphicFrameLocks noChangeAspect="1"/>
          </p:cNvGraphicFramePr>
          <p:nvPr>
            <p:extLst>
              <p:ext uri="{D42A27DB-BD31-4B8C-83A1-F6EECF244321}">
                <p14:modId xmlns:p14="http://schemas.microsoft.com/office/powerpoint/2010/main" val="2624895846"/>
              </p:ext>
            </p:extLst>
          </p:nvPr>
        </p:nvGraphicFramePr>
        <p:xfrm>
          <a:off x="4427538" y="1702395"/>
          <a:ext cx="3200400" cy="1612900"/>
        </p:xfrm>
        <a:graphic>
          <a:graphicData uri="http://schemas.openxmlformats.org/presentationml/2006/ole">
            <mc:AlternateContent xmlns:mc="http://schemas.openxmlformats.org/markup-compatibility/2006">
              <mc:Choice xmlns:v="urn:schemas-microsoft-com:vml" Requires="v">
                <p:oleObj spid="_x0000_s216384" r:id="rId5" imgW="1854200" imgH="939800" progId="">
                  <p:embed/>
                </p:oleObj>
              </mc:Choice>
              <mc:Fallback>
                <p:oleObj r:id="rId5" imgW="1854200" imgH="939800" progId="">
                  <p:embed/>
                  <p:pic>
                    <p:nvPicPr>
                      <p:cNvPr id="0" name="Picture 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538" y="1702395"/>
                        <a:ext cx="3200400" cy="1612900"/>
                      </a:xfrm>
                      <a:prstGeom prst="rect">
                        <a:avLst/>
                      </a:prstGeom>
                      <a:solidFill>
                        <a:srgbClr val="FFCC99"/>
                      </a:solidFill>
                    </p:spPr>
                  </p:pic>
                </p:oleObj>
              </mc:Fallback>
            </mc:AlternateContent>
          </a:graphicData>
        </a:graphic>
      </p:graphicFrame>
      <p:graphicFrame>
        <p:nvGraphicFramePr>
          <p:cNvPr id="216073" name="Object 9"/>
          <p:cNvGraphicFramePr>
            <a:graphicFrameLocks noChangeAspect="1"/>
          </p:cNvGraphicFramePr>
          <p:nvPr>
            <p:extLst>
              <p:ext uri="{D42A27DB-BD31-4B8C-83A1-F6EECF244321}">
                <p14:modId xmlns:p14="http://schemas.microsoft.com/office/powerpoint/2010/main" val="2625694343"/>
              </p:ext>
            </p:extLst>
          </p:nvPr>
        </p:nvGraphicFramePr>
        <p:xfrm>
          <a:off x="1511300" y="3801070"/>
          <a:ext cx="5722938" cy="1103313"/>
        </p:xfrm>
        <a:graphic>
          <a:graphicData uri="http://schemas.openxmlformats.org/presentationml/2006/ole">
            <mc:AlternateContent xmlns:mc="http://schemas.openxmlformats.org/markup-compatibility/2006">
              <mc:Choice xmlns:v="urn:schemas-microsoft-com:vml" Requires="v">
                <p:oleObj spid="_x0000_s216385" name="公式" r:id="rId7" imgW="3378200" imgH="647700" progId="Equation.3">
                  <p:embed/>
                </p:oleObj>
              </mc:Choice>
              <mc:Fallback>
                <p:oleObj name="公式" r:id="rId7" imgW="3378200" imgH="647700" progId="Equation.3">
                  <p:embed/>
                  <p:pic>
                    <p:nvPicPr>
                      <p:cNvPr id="0" name="Picture 9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1300" y="3801070"/>
                        <a:ext cx="5722938" cy="1103313"/>
                      </a:xfrm>
                      <a:prstGeom prst="rect">
                        <a:avLst/>
                      </a:prstGeom>
                      <a:solidFill>
                        <a:srgbClr val="FFFF99"/>
                      </a:solidFill>
                    </p:spPr>
                  </p:pic>
                </p:oleObj>
              </mc:Fallback>
            </mc:AlternateContent>
          </a:graphicData>
        </a:graphic>
      </p:graphicFrame>
      <p:graphicFrame>
        <p:nvGraphicFramePr>
          <p:cNvPr id="216075" name="Object 11"/>
          <p:cNvGraphicFramePr>
            <a:graphicFrameLocks noChangeAspect="1"/>
          </p:cNvGraphicFramePr>
          <p:nvPr>
            <p:extLst>
              <p:ext uri="{D42A27DB-BD31-4B8C-83A1-F6EECF244321}">
                <p14:modId xmlns:p14="http://schemas.microsoft.com/office/powerpoint/2010/main" val="3396876864"/>
              </p:ext>
            </p:extLst>
          </p:nvPr>
        </p:nvGraphicFramePr>
        <p:xfrm>
          <a:off x="1509713" y="5312370"/>
          <a:ext cx="6051550" cy="996950"/>
        </p:xfrm>
        <a:graphic>
          <a:graphicData uri="http://schemas.openxmlformats.org/presentationml/2006/ole">
            <mc:AlternateContent xmlns:mc="http://schemas.openxmlformats.org/markup-compatibility/2006">
              <mc:Choice xmlns:v="urn:schemas-microsoft-com:vml" Requires="v">
                <p:oleObj spid="_x0000_s216386" name="公式" r:id="rId9" imgW="3873500" imgH="635000" progId="Equation.3">
                  <p:embed/>
                </p:oleObj>
              </mc:Choice>
              <mc:Fallback>
                <p:oleObj name="公式" r:id="rId9" imgW="3873500" imgH="635000" progId="Equation.3">
                  <p:embed/>
                  <p:pic>
                    <p:nvPicPr>
                      <p:cNvPr id="0" name="Picture 9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9713" y="5312370"/>
                        <a:ext cx="6051550" cy="996950"/>
                      </a:xfrm>
                      <a:prstGeom prst="rect">
                        <a:avLst/>
                      </a:prstGeom>
                      <a:solidFill>
                        <a:srgbClr val="CCFFFF"/>
                      </a:solidFill>
                    </p:spPr>
                  </p:pic>
                </p:oleObj>
              </mc:Fallback>
            </mc:AlternateContent>
          </a:graphicData>
        </a:graphic>
      </p:graphicFrame>
      <p:graphicFrame>
        <p:nvGraphicFramePr>
          <p:cNvPr id="6" name="Object 7"/>
          <p:cNvGraphicFramePr>
            <a:graphicFrameLocks noChangeAspect="1"/>
          </p:cNvGraphicFramePr>
          <p:nvPr>
            <p:extLst>
              <p:ext uri="{D42A27DB-BD31-4B8C-83A1-F6EECF244321}">
                <p14:modId xmlns:p14="http://schemas.microsoft.com/office/powerpoint/2010/main" val="1978101108"/>
              </p:ext>
            </p:extLst>
          </p:nvPr>
        </p:nvGraphicFramePr>
        <p:xfrm>
          <a:off x="1512888" y="221580"/>
          <a:ext cx="6048375" cy="1119188"/>
        </p:xfrm>
        <a:graphic>
          <a:graphicData uri="http://schemas.openxmlformats.org/presentationml/2006/ole">
            <mc:AlternateContent xmlns:mc="http://schemas.openxmlformats.org/markup-compatibility/2006">
              <mc:Choice xmlns:v="urn:schemas-microsoft-com:vml" Requires="v">
                <p:oleObj spid="_x0000_s216387" r:id="rId11" imgW="3441700" imgH="635000" progId="Equation.3">
                  <p:embed/>
                </p:oleObj>
              </mc:Choice>
              <mc:Fallback>
                <p:oleObj r:id="rId11" imgW="3441700" imgH="635000" progId="Equation.3">
                  <p:embed/>
                  <p:pic>
                    <p:nvPicPr>
                      <p:cNvPr id="0" name="Picture 9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2888" y="221580"/>
                        <a:ext cx="6048375" cy="1119188"/>
                      </a:xfrm>
                      <a:prstGeom prst="rect">
                        <a:avLst/>
                      </a:prstGeom>
                      <a:solidFill>
                        <a:srgbClr val="CCFFFF"/>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6071"/>
                                        </p:tgtEl>
                                        <p:attrNameLst>
                                          <p:attrName>style.visibility</p:attrName>
                                        </p:attrNameLst>
                                      </p:cBhvr>
                                      <p:to>
                                        <p:strVal val="visible"/>
                                      </p:to>
                                    </p:set>
                                    <p:animEffect transition="in" filter="wipe(left)">
                                      <p:cBhvr>
                                        <p:cTn id="7" dur="500"/>
                                        <p:tgtEl>
                                          <p:spTgt spid="2160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216073"/>
                                        </p:tgtEl>
                                        <p:attrNameLst>
                                          <p:attrName>style.visibility</p:attrName>
                                        </p:attrNameLst>
                                      </p:cBhvr>
                                      <p:to>
                                        <p:strVal val="visible"/>
                                      </p:to>
                                    </p:set>
                                    <p:anim calcmode="lin" valueType="num">
                                      <p:cBhvr>
                                        <p:cTn id="12" dur="500" fill="hold"/>
                                        <p:tgtEl>
                                          <p:spTgt spid="216073"/>
                                        </p:tgtEl>
                                        <p:attrNameLst>
                                          <p:attrName>ppt_w</p:attrName>
                                        </p:attrNameLst>
                                      </p:cBhvr>
                                      <p:tavLst>
                                        <p:tav tm="0">
                                          <p:val>
                                            <p:fltVal val="0"/>
                                          </p:val>
                                        </p:tav>
                                        <p:tav tm="100000">
                                          <p:val>
                                            <p:strVal val="#ppt_w"/>
                                          </p:val>
                                        </p:tav>
                                      </p:tavLst>
                                    </p:anim>
                                    <p:anim calcmode="lin" valueType="num">
                                      <p:cBhvr>
                                        <p:cTn id="13" dur="500" fill="hold"/>
                                        <p:tgtEl>
                                          <p:spTgt spid="216073"/>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32" fill="hold" nodeType="clickEffect">
                                  <p:stCondLst>
                                    <p:cond delay="0"/>
                                  </p:stCondLst>
                                  <p:childTnLst>
                                    <p:set>
                                      <p:cBhvr>
                                        <p:cTn id="17" dur="1" fill="hold">
                                          <p:stCondLst>
                                            <p:cond delay="0"/>
                                          </p:stCondLst>
                                        </p:cTn>
                                        <p:tgtEl>
                                          <p:spTgt spid="216075"/>
                                        </p:tgtEl>
                                        <p:attrNameLst>
                                          <p:attrName>style.visibility</p:attrName>
                                        </p:attrNameLst>
                                      </p:cBhvr>
                                      <p:to>
                                        <p:strVal val="visible"/>
                                      </p:to>
                                    </p:set>
                                    <p:animEffect transition="in" filter="diamond(out)">
                                      <p:cBhvr>
                                        <p:cTn id="18" dur="1000"/>
                                        <p:tgtEl>
                                          <p:spTgt spid="21607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2" name="Picture 4" descr="10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196752"/>
            <a:ext cx="9144000" cy="51466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7091" name="Object 3"/>
          <p:cNvGraphicFramePr>
            <a:graphicFrameLocks noChangeAspect="1"/>
          </p:cNvGraphicFramePr>
          <p:nvPr>
            <p:extLst>
              <p:ext uri="{D42A27DB-BD31-4B8C-83A1-F6EECF244321}">
                <p14:modId xmlns:p14="http://schemas.microsoft.com/office/powerpoint/2010/main" val="403001681"/>
              </p:ext>
            </p:extLst>
          </p:nvPr>
        </p:nvGraphicFramePr>
        <p:xfrm>
          <a:off x="250825" y="5444902"/>
          <a:ext cx="2089150" cy="552450"/>
        </p:xfrm>
        <a:graphic>
          <a:graphicData uri="http://schemas.openxmlformats.org/presentationml/2006/ole">
            <mc:AlternateContent xmlns:mc="http://schemas.openxmlformats.org/markup-compatibility/2006">
              <mc:Choice xmlns:v="urn:schemas-microsoft-com:vml" Requires="v">
                <p:oleObj spid="_x0000_s217158" r:id="rId4" imgW="825142" imgH="215806" progId="">
                  <p:embed/>
                </p:oleObj>
              </mc:Choice>
              <mc:Fallback>
                <p:oleObj r:id="rId4" imgW="825142" imgH="215806" progId="">
                  <p:embed/>
                  <p:pic>
                    <p:nvPicPr>
                      <p:cNvPr id="0"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5444902"/>
                        <a:ext cx="2089150" cy="552450"/>
                      </a:xfrm>
                      <a:prstGeom prst="rect">
                        <a:avLst/>
                      </a:prstGeom>
                      <a:solidFill>
                        <a:srgbClr val="FFCC99"/>
                      </a:solidFill>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83929" y="731999"/>
            <a:ext cx="8176141" cy="5394001"/>
          </a:xfrm>
          <a:prstGeom prst="rect">
            <a:avLst/>
          </a:prstGeom>
        </p:spPr>
      </p:pic>
    </p:spTree>
    <p:extLst>
      <p:ext uri="{BB962C8B-B14F-4D97-AF65-F5344CB8AC3E}">
        <p14:creationId xmlns:p14="http://schemas.microsoft.com/office/powerpoint/2010/main" val="3772750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p:cNvSpPr>
            <a:spLocks noGrp="1"/>
          </p:cNvSpPr>
          <p:nvPr>
            <p:ph idx="1"/>
          </p:nvPr>
        </p:nvSpPr>
        <p:spPr/>
        <p:txBody>
          <a:bodyPr>
            <a:normAutofit/>
          </a:bodyPr>
          <a:lstStyle/>
          <a:p>
            <a:pPr>
              <a:lnSpc>
                <a:spcPct val="150000"/>
              </a:lnSpc>
            </a:pPr>
            <a:r>
              <a:rPr kumimoji="1" lang="zh-CN" altLang="en-US" sz="2400" dirty="0" smtClean="0">
                <a:latin typeface="+mn-ea"/>
              </a:rPr>
              <a:t>玻尔模型：经典粒子，经典力学规律</a:t>
            </a:r>
            <a:endParaRPr kumimoji="1" lang="en-US" altLang="zh-CN" sz="2400" dirty="0" smtClean="0">
              <a:latin typeface="+mn-ea"/>
            </a:endParaRPr>
          </a:p>
          <a:p>
            <a:pPr>
              <a:lnSpc>
                <a:spcPct val="150000"/>
              </a:lnSpc>
            </a:pPr>
            <a:r>
              <a:rPr kumimoji="1" lang="zh-CN" altLang="en-US" sz="2400" dirty="0" smtClean="0">
                <a:latin typeface="+mn-ea"/>
              </a:rPr>
              <a:t>核</a:t>
            </a:r>
            <a:r>
              <a:rPr kumimoji="1" lang="zh-CN" altLang="en-US" sz="2400" dirty="0">
                <a:latin typeface="+mn-ea"/>
              </a:rPr>
              <a:t>与电子之间的库仑相互作用</a:t>
            </a:r>
            <a:r>
              <a:rPr kumimoji="1" lang="en-US" altLang="zh-CN" sz="2400" dirty="0">
                <a:latin typeface="+mn-ea"/>
              </a:rPr>
              <a:t>&amp;</a:t>
            </a:r>
            <a:r>
              <a:rPr kumimoji="1" lang="zh-CN" altLang="en-US" sz="2400" dirty="0">
                <a:latin typeface="+mn-ea"/>
              </a:rPr>
              <a:t>电子</a:t>
            </a:r>
            <a:r>
              <a:rPr kumimoji="1" lang="zh-CN" altLang="en-US" sz="2400" dirty="0" smtClean="0">
                <a:latin typeface="+mn-ea"/>
              </a:rPr>
              <a:t>电磁辐射</a:t>
            </a:r>
            <a:endParaRPr kumimoji="1" lang="en-US" altLang="zh-CN" sz="2400" dirty="0" smtClean="0">
              <a:latin typeface="+mn-ea"/>
            </a:endParaRPr>
          </a:p>
          <a:p>
            <a:pPr>
              <a:lnSpc>
                <a:spcPct val="150000"/>
              </a:lnSpc>
            </a:pPr>
            <a:r>
              <a:rPr kumimoji="1" lang="zh-CN" altLang="en-US" sz="2400" dirty="0">
                <a:latin typeface="+mn-ea"/>
              </a:rPr>
              <a:t>定态之间跃迁过程中发射和吸收辐射的原因和过程不</a:t>
            </a:r>
            <a:r>
              <a:rPr kumimoji="1" lang="zh-CN" altLang="en-US" sz="2400" dirty="0" smtClean="0">
                <a:latin typeface="+mn-ea"/>
              </a:rPr>
              <a:t>清楚</a:t>
            </a:r>
            <a:r>
              <a:rPr kumimoji="1" lang="en-US" altLang="zh-CN" sz="2400" dirty="0" smtClean="0">
                <a:latin typeface="+mn-ea"/>
              </a:rPr>
              <a:t>.</a:t>
            </a:r>
            <a:r>
              <a:rPr lang="zh-CN" altLang="en-US" sz="2400" dirty="0">
                <a:solidFill>
                  <a:srgbClr val="0000FF"/>
                </a:solidFill>
                <a:latin typeface="+mn-ea"/>
              </a:rPr>
              <a:t>卢瑟福：逻辑上的</a:t>
            </a:r>
            <a:r>
              <a:rPr lang="zh-CN" altLang="en-US" sz="2400" dirty="0" smtClean="0">
                <a:solidFill>
                  <a:srgbClr val="0000FF"/>
                </a:solidFill>
                <a:latin typeface="+mn-ea"/>
              </a:rPr>
              <a:t>恶性循环</a:t>
            </a:r>
            <a:r>
              <a:rPr lang="en-US" altLang="zh-CN" sz="2400" dirty="0" smtClean="0">
                <a:solidFill>
                  <a:srgbClr val="0000FF"/>
                </a:solidFill>
                <a:latin typeface="+mn-ea"/>
              </a:rPr>
              <a:t>,</a:t>
            </a:r>
            <a:r>
              <a:rPr lang="zh-CN" altLang="en-US" sz="2400" dirty="0" smtClean="0">
                <a:solidFill>
                  <a:srgbClr val="0000FF"/>
                </a:solidFill>
                <a:latin typeface="+mn-ea"/>
              </a:rPr>
              <a:t>薛定</a:t>
            </a:r>
            <a:r>
              <a:rPr lang="zh-CN" altLang="en-US" sz="2400" dirty="0">
                <a:solidFill>
                  <a:srgbClr val="0000FF"/>
                </a:solidFill>
                <a:latin typeface="+mn-ea"/>
              </a:rPr>
              <a:t>谔：“遭透的跃迁</a:t>
            </a:r>
            <a:r>
              <a:rPr lang="zh-CN" altLang="en-US" sz="2400" dirty="0" smtClean="0">
                <a:solidFill>
                  <a:srgbClr val="0000FF"/>
                </a:solidFill>
                <a:latin typeface="+mn-ea"/>
              </a:rPr>
              <a:t>”</a:t>
            </a:r>
            <a:endParaRPr lang="en-US" altLang="zh-CN" sz="2400" dirty="0" smtClean="0">
              <a:solidFill>
                <a:srgbClr val="0000FF"/>
              </a:solidFill>
              <a:latin typeface="+mn-ea"/>
            </a:endParaRPr>
          </a:p>
          <a:p>
            <a:pPr>
              <a:lnSpc>
                <a:spcPct val="150000"/>
              </a:lnSpc>
            </a:pPr>
            <a:r>
              <a:rPr lang="zh-CN" altLang="en-US" sz="2400" dirty="0" smtClean="0">
                <a:solidFill>
                  <a:schemeClr val="tx1"/>
                </a:solidFill>
                <a:latin typeface="+mn-ea"/>
              </a:rPr>
              <a:t>“谱线的精细结构”</a:t>
            </a:r>
            <a:endParaRPr kumimoji="1" lang="en-US" altLang="zh-CN" sz="2400" dirty="0">
              <a:latin typeface="+mn-ea"/>
            </a:endParaRPr>
          </a:p>
          <a:p>
            <a:pPr>
              <a:lnSpc>
                <a:spcPct val="150000"/>
              </a:lnSpc>
            </a:pPr>
            <a:endParaRPr lang="zh-CN" altLang="en-US" sz="2400" dirty="0"/>
          </a:p>
        </p:txBody>
      </p:sp>
      <p:sp>
        <p:nvSpPr>
          <p:cNvPr id="9" name="标题 8"/>
          <p:cNvSpPr>
            <a:spLocks noGrp="1"/>
          </p:cNvSpPr>
          <p:nvPr>
            <p:ph type="title"/>
          </p:nvPr>
        </p:nvSpPr>
        <p:spPr/>
        <p:txBody>
          <a:bodyPr>
            <a:normAutofit/>
          </a:bodyPr>
          <a:lstStyle/>
          <a:p>
            <a:r>
              <a:rPr kumimoji="1" lang="zh-CN" altLang="en-US" sz="2800" dirty="0">
                <a:solidFill>
                  <a:schemeClr val="tx1"/>
                </a:solidFill>
                <a:latin typeface="Times New Roman" panose="02020603050405020304" pitchFamily="18" charset="0"/>
                <a:ea typeface="黑体" panose="02010609060101010101" pitchFamily="49" charset="-122"/>
              </a:rPr>
              <a:t>玻尔理论的</a:t>
            </a:r>
            <a:r>
              <a:rPr kumimoji="1" lang="zh-CN" altLang="en-US" sz="2800" dirty="0" smtClean="0">
                <a:solidFill>
                  <a:schemeClr val="tx1"/>
                </a:solidFill>
                <a:latin typeface="Times New Roman" panose="02020603050405020304" pitchFamily="18" charset="0"/>
                <a:ea typeface="黑体" panose="02010609060101010101" pitchFamily="49" charset="-122"/>
              </a:rPr>
              <a:t>困难</a:t>
            </a:r>
            <a:endParaRPr lang="zh-CN" altLang="en-US" sz="2800" dirty="0">
              <a:solidFill>
                <a:schemeClr val="tx1"/>
              </a:solidFill>
            </a:endParaRPr>
          </a:p>
        </p:txBody>
      </p:sp>
    </p:spTree>
    <p:extLst>
      <p:ext uri="{BB962C8B-B14F-4D97-AF65-F5344CB8AC3E}">
        <p14:creationId xmlns:p14="http://schemas.microsoft.com/office/powerpoint/2010/main" val="139829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8114" name="Rectangle 2"/>
              <p:cNvSpPr>
                <a:spLocks noChangeArrowheads="1"/>
              </p:cNvSpPr>
              <p:nvPr/>
            </p:nvSpPr>
            <p:spPr bwMode="auto">
              <a:xfrm>
                <a:off x="467544" y="836712"/>
                <a:ext cx="8351837" cy="52625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indent="304800" algn="l">
                  <a:defRPr kumimoji="1" sz="2400">
                    <a:solidFill>
                      <a:schemeClr val="tx1"/>
                    </a:solidFill>
                    <a:latin typeface="Arial" panose="020B0604020202020204" pitchFamily="34" charset="0"/>
                    <a:ea typeface="宋体" panose="02010600030101010101" pitchFamily="2" charset="-122"/>
                  </a:defRPr>
                </a:lvl1pPr>
                <a:lvl2pPr algn="l">
                  <a:defRPr kumimoji="1" sz="2400">
                    <a:solidFill>
                      <a:schemeClr val="tx1"/>
                    </a:solidFill>
                    <a:latin typeface="Arial" panose="020B0604020202020204" pitchFamily="34" charset="0"/>
                    <a:ea typeface="宋体" panose="02010600030101010101" pitchFamily="2" charset="-122"/>
                  </a:defRPr>
                </a:lvl2pPr>
                <a:lvl3pPr algn="l">
                  <a:defRPr kumimoji="1" sz="2400">
                    <a:solidFill>
                      <a:schemeClr val="tx1"/>
                    </a:solidFill>
                    <a:latin typeface="Arial" panose="020B0604020202020204" pitchFamily="34" charset="0"/>
                    <a:ea typeface="宋体" panose="02010600030101010101" pitchFamily="2" charset="-122"/>
                  </a:defRPr>
                </a:lvl3pPr>
                <a:lvl4pPr algn="l">
                  <a:defRPr kumimoji="1" sz="2400">
                    <a:solidFill>
                      <a:schemeClr val="tx1"/>
                    </a:solidFill>
                    <a:latin typeface="Arial" panose="020B0604020202020204" pitchFamily="34" charset="0"/>
                    <a:ea typeface="宋体" panose="02010600030101010101" pitchFamily="2" charset="-122"/>
                  </a:defRPr>
                </a:lvl4pPr>
                <a:lvl5pPr algn="l">
                  <a:defRPr kumimoji="1"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just"/>
                <a:r>
                  <a:rPr lang="zh-CN" altLang="en-US" dirty="0" smtClean="0">
                    <a:latin typeface="Arial Unicode MS" panose="020B0604020202020204" pitchFamily="34" charset="-122"/>
                    <a:ea typeface="楷体_GB2312" pitchFamily="49" charset="-122"/>
                  </a:rPr>
                  <a:t>    </a:t>
                </a:r>
                <a:r>
                  <a:rPr lang="zh-CN" altLang="en-US" b="1" dirty="0" smtClean="0">
                    <a:solidFill>
                      <a:schemeClr val="hlink"/>
                    </a:solidFill>
                    <a:latin typeface="Times New Roman" panose="02020603050405020304" pitchFamily="18" charset="0"/>
                    <a:ea typeface="楷体_GB2312" pitchFamily="49" charset="-122"/>
                  </a:rPr>
                  <a:t>施特恩</a:t>
                </a:r>
                <a:r>
                  <a:rPr lang="en-US" altLang="zh-CN" b="1" dirty="0" smtClean="0">
                    <a:solidFill>
                      <a:schemeClr val="hlink"/>
                    </a:solidFill>
                    <a:latin typeface="Times New Roman" panose="02020603050405020304" pitchFamily="18" charset="0"/>
                    <a:ea typeface="楷体_GB2312" pitchFamily="49" charset="-122"/>
                  </a:rPr>
                  <a:t>-</a:t>
                </a:r>
                <a:r>
                  <a:rPr lang="zh-CN" altLang="en-US" b="1" dirty="0">
                    <a:solidFill>
                      <a:schemeClr val="hlink"/>
                    </a:solidFill>
                    <a:latin typeface="Times New Roman" panose="02020603050405020304" pitchFamily="18" charset="0"/>
                    <a:ea typeface="楷体_GB2312" pitchFamily="49" charset="-122"/>
                  </a:rPr>
                  <a:t>盖拉赫实验</a:t>
                </a:r>
                <a:r>
                  <a:rPr lang="zh-CN" altLang="en-US" b="1" dirty="0">
                    <a:solidFill>
                      <a:schemeClr val="hlink"/>
                    </a:solidFill>
                    <a:latin typeface="Tahoma" panose="020B0604030504040204" pitchFamily="34" charset="0"/>
                    <a:ea typeface="楷体_GB2312" pitchFamily="49" charset="-122"/>
                  </a:rPr>
                  <a:t>直接证明了</a:t>
                </a:r>
                <a:r>
                  <a:rPr lang="zh-CN" altLang="en-US" b="1" dirty="0">
                    <a:solidFill>
                      <a:schemeClr val="hlink"/>
                    </a:solidFill>
                    <a:latin typeface="Times New Roman" panose="02020603050405020304" pitchFamily="18" charset="0"/>
                    <a:ea typeface="楷体_GB2312" pitchFamily="49" charset="-122"/>
                  </a:rPr>
                  <a:t>空间量子化，第一次量度原子的基态性质，开辟了原子束及分子束实验的新领域。</a:t>
                </a:r>
                <a:endParaRPr lang="zh-CN" altLang="en-US" b="1" dirty="0">
                  <a:solidFill>
                    <a:schemeClr val="hlink"/>
                  </a:solidFill>
                  <a:latin typeface="Times New Roman" panose="02020603050405020304" pitchFamily="18" charset="0"/>
                  <a:ea typeface="楷体_GB2312" pitchFamily="49" charset="-122"/>
                  <a:cs typeface="Times New Roman" panose="02020603050405020304" pitchFamily="18" charset="0"/>
                </a:endParaRPr>
              </a:p>
              <a:p>
                <a:pPr algn="just" eaLnBrk="0" hangingPunct="0"/>
                <a:r>
                  <a:rPr lang="zh-CN" altLang="en-US" b="1" dirty="0">
                    <a:latin typeface="Times New Roman" panose="02020603050405020304" pitchFamily="18" charset="0"/>
                    <a:ea typeface="楷体_GB2312" pitchFamily="49" charset="-122"/>
                  </a:rPr>
                  <a:t>    尽管实验证实了原子在磁场中的空间量子化，但由这个实验给出的氢（或银）原子在磁场中只有两个取向的事实，却是</a:t>
                </a:r>
                <a:r>
                  <a:rPr lang="zh-CN" altLang="en-US" b="1" dirty="0">
                    <a:solidFill>
                      <a:schemeClr val="folHlink"/>
                    </a:solidFill>
                    <a:latin typeface="Times New Roman" panose="02020603050405020304" pitchFamily="18" charset="0"/>
                    <a:ea typeface="楷体_GB2312" pitchFamily="49" charset="-122"/>
                  </a:rPr>
                  <a:t>空间量子化的理论所不能解释的</a:t>
                </a:r>
                <a:r>
                  <a:rPr lang="zh-CN" altLang="en-US" b="1" dirty="0">
                    <a:latin typeface="Times New Roman" panose="02020603050405020304" pitchFamily="18" charset="0"/>
                    <a:ea typeface="楷体_GB2312" pitchFamily="49" charset="-122"/>
                  </a:rPr>
                  <a:t>。按空间量子化理论，当</a:t>
                </a:r>
                <a14:m>
                  <m:oMath xmlns:m="http://schemas.openxmlformats.org/officeDocument/2006/math">
                    <m:r>
                      <a:rPr lang="en-US" altLang="zh-CN" i="1" dirty="0">
                        <a:latin typeface="Cambria Math" panose="02040503050406030204" pitchFamily="18" charset="0"/>
                        <a:ea typeface="楷体_GB2312" pitchFamily="49" charset="-122"/>
                      </a:rPr>
                      <m:t>𝑙</m:t>
                    </m:r>
                  </m:oMath>
                </a14:m>
                <a:r>
                  <a:rPr lang="zh-CN" altLang="en-US" b="1" dirty="0">
                    <a:latin typeface="Times New Roman" panose="02020603050405020304" pitchFamily="18" charset="0"/>
                    <a:ea typeface="楷体_GB2312" pitchFamily="49" charset="-122"/>
                  </a:rPr>
                  <a:t>一定时，</a:t>
                </a:r>
                <a14:m>
                  <m:oMath xmlns:m="http://schemas.openxmlformats.org/officeDocument/2006/math">
                    <m:sSub>
                      <m:sSubPr>
                        <m:ctrlPr>
                          <a:rPr lang="en-US" altLang="zh-CN" i="1" dirty="0">
                            <a:latin typeface="Cambria Math" panose="02040503050406030204" pitchFamily="18" charset="0"/>
                            <a:ea typeface="楷体_GB2312" pitchFamily="49" charset="-122"/>
                          </a:rPr>
                        </m:ctrlPr>
                      </m:sSubPr>
                      <m:e>
                        <m:r>
                          <a:rPr lang="en-US" altLang="zh-CN" i="1" dirty="0">
                            <a:latin typeface="Cambria Math" panose="02040503050406030204" pitchFamily="18" charset="0"/>
                            <a:ea typeface="楷体_GB2312" pitchFamily="49" charset="-122"/>
                          </a:rPr>
                          <m:t>𝑚</m:t>
                        </m:r>
                      </m:e>
                      <m:sub>
                        <m:r>
                          <a:rPr lang="en-US" altLang="zh-CN" i="1" dirty="0">
                            <a:latin typeface="Cambria Math" panose="02040503050406030204" pitchFamily="18" charset="0"/>
                            <a:ea typeface="楷体_GB2312" pitchFamily="49" charset="-122"/>
                          </a:rPr>
                          <m:t>𝑙</m:t>
                        </m:r>
                      </m:sub>
                    </m:sSub>
                  </m:oMath>
                </a14:m>
                <a:r>
                  <a:rPr lang="zh-CN" altLang="en-US" b="1" dirty="0">
                    <a:latin typeface="Times New Roman" panose="02020603050405020304" pitchFamily="18" charset="0"/>
                    <a:ea typeface="楷体_GB2312" pitchFamily="49" charset="-122"/>
                  </a:rPr>
                  <a:t>有</a:t>
                </a:r>
                <a14:m>
                  <m:oMath xmlns:m="http://schemas.openxmlformats.org/officeDocument/2006/math">
                    <m:r>
                      <a:rPr lang="en-US" altLang="zh-CN" i="1" dirty="0">
                        <a:latin typeface="Cambria Math" panose="02040503050406030204" pitchFamily="18" charset="0"/>
                        <a:ea typeface="楷体_GB2312" pitchFamily="49" charset="-122"/>
                      </a:rPr>
                      <m:t>(2</m:t>
                    </m:r>
                    <m:r>
                      <a:rPr lang="en-US" altLang="zh-CN" i="1" dirty="0">
                        <a:latin typeface="Cambria Math" panose="02040503050406030204" pitchFamily="18" charset="0"/>
                        <a:ea typeface="楷体_GB2312" pitchFamily="49" charset="-122"/>
                      </a:rPr>
                      <m:t>𝑙</m:t>
                    </m:r>
                    <m:r>
                      <a:rPr lang="en-US" altLang="zh-CN" i="1" dirty="0">
                        <a:latin typeface="Cambria Math" panose="02040503050406030204" pitchFamily="18" charset="0"/>
                        <a:ea typeface="楷体_GB2312" pitchFamily="49" charset="-122"/>
                      </a:rPr>
                      <m:t>+1)</m:t>
                    </m:r>
                  </m:oMath>
                </a14:m>
                <a:r>
                  <a:rPr lang="zh-CN" altLang="en-US" b="1" dirty="0">
                    <a:latin typeface="Times New Roman" panose="02020603050405020304" pitchFamily="18" charset="0"/>
                    <a:ea typeface="楷体_GB2312" pitchFamily="49" charset="-122"/>
                  </a:rPr>
                  <a:t>个取向，由于是</a:t>
                </a:r>
                <a14:m>
                  <m:oMath xmlns:m="http://schemas.openxmlformats.org/officeDocument/2006/math">
                    <m:r>
                      <a:rPr lang="en-US" altLang="zh-CN" i="1" dirty="0">
                        <a:latin typeface="Cambria Math" panose="02040503050406030204" pitchFamily="18" charset="0"/>
                        <a:ea typeface="楷体_GB2312" pitchFamily="49" charset="-122"/>
                      </a:rPr>
                      <m:t>𝑙</m:t>
                    </m:r>
                  </m:oMath>
                </a14:m>
                <a:r>
                  <a:rPr lang="zh-CN" altLang="en-US" b="1" dirty="0" smtClean="0">
                    <a:latin typeface="Times New Roman" panose="02020603050405020304" pitchFamily="18" charset="0"/>
                    <a:ea typeface="楷体_GB2312" pitchFamily="49" charset="-122"/>
                  </a:rPr>
                  <a:t>整数，</a:t>
                </a:r>
                <a:r>
                  <a:rPr lang="en-US" altLang="zh-CN" dirty="0">
                    <a:ea typeface="楷体_GB2312" pitchFamily="49" charset="-122"/>
                  </a:rPr>
                  <a:t> </a:t>
                </a:r>
                <a14:m>
                  <m:oMath xmlns:m="http://schemas.openxmlformats.org/officeDocument/2006/math">
                    <m:r>
                      <a:rPr lang="en-US" altLang="zh-CN" i="1" dirty="0">
                        <a:latin typeface="Cambria Math" panose="02040503050406030204" pitchFamily="18" charset="0"/>
                        <a:ea typeface="楷体_GB2312" pitchFamily="49" charset="-122"/>
                      </a:rPr>
                      <m:t>(2</m:t>
                    </m:r>
                    <m:r>
                      <a:rPr lang="en-US" altLang="zh-CN" b="0" i="1" dirty="0" smtClean="0">
                        <a:latin typeface="Cambria Math" panose="02040503050406030204" pitchFamily="18" charset="0"/>
                        <a:ea typeface="楷体_GB2312" pitchFamily="49" charset="-122"/>
                      </a:rPr>
                      <m:t>𝑙</m:t>
                    </m:r>
                    <m:r>
                      <a:rPr lang="en-US" altLang="zh-CN" i="1" dirty="0">
                        <a:latin typeface="Cambria Math" panose="02040503050406030204" pitchFamily="18" charset="0"/>
                        <a:ea typeface="楷体_GB2312" pitchFamily="49" charset="-122"/>
                      </a:rPr>
                      <m:t>+1)</m:t>
                    </m:r>
                  </m:oMath>
                </a14:m>
                <a:r>
                  <a:rPr lang="zh-CN" altLang="en-US" b="1" dirty="0" smtClean="0">
                    <a:latin typeface="Times New Roman" panose="02020603050405020304" pitchFamily="18" charset="0"/>
                    <a:ea typeface="楷体_GB2312" pitchFamily="49" charset="-122"/>
                  </a:rPr>
                  <a:t>就</a:t>
                </a:r>
                <a:r>
                  <a:rPr lang="zh-CN" altLang="en-US" b="1" dirty="0">
                    <a:latin typeface="Times New Roman" panose="02020603050405020304" pitchFamily="18" charset="0"/>
                    <a:ea typeface="楷体_GB2312" pitchFamily="49" charset="-122"/>
                  </a:rPr>
                  <a:t>一定是奇数。在实验中，确实观察到了奇数取向的例子，如对于基态氧原子，得到了五个取向；对于锌、镉、汞、锡等原子，只观察到一个取向。但是，对于氢原子、锂、钠、钾、铜、银、金等原子都观察到两个取向。这说明对原子的描述是不完全的，仅给出了</a:t>
                </a:r>
                <a:r>
                  <a:rPr lang="zh-CN" altLang="en-US" b="1" dirty="0">
                    <a:solidFill>
                      <a:schemeClr val="accent1"/>
                    </a:solidFill>
                    <a:latin typeface="Times New Roman" panose="02020603050405020304" pitchFamily="18" charset="0"/>
                    <a:ea typeface="楷体_GB2312" pitchFamily="49" charset="-122"/>
                  </a:rPr>
                  <a:t>定性解释</a:t>
                </a:r>
                <a:r>
                  <a:rPr lang="zh-CN" altLang="en-US" b="1" dirty="0">
                    <a:latin typeface="Times New Roman" panose="02020603050405020304" pitchFamily="18" charset="0"/>
                    <a:ea typeface="楷体_GB2312" pitchFamily="49" charset="-122"/>
                  </a:rPr>
                  <a:t>。</a:t>
                </a:r>
              </a:p>
              <a:p>
                <a:pPr algn="just" eaLnBrk="0" hangingPunct="0"/>
                <a:r>
                  <a:rPr lang="zh-CN" altLang="en-US" b="1" dirty="0">
                    <a:latin typeface="Times New Roman" panose="02020603050405020304" pitchFamily="18" charset="0"/>
                    <a:ea typeface="楷体_GB2312" pitchFamily="49" charset="-122"/>
                  </a:rPr>
                  <a:t>    顺便说明一下，相片的两条黑斑是略有宽度的，不是很细的线条。这是由于原子从炉子中蒸发出来，具有一个速度的分布，式中的</a:t>
                </a:r>
                <a:r>
                  <a:rPr lang="en-US" altLang="zh-CN" b="1" i="1" dirty="0">
                    <a:latin typeface="Times New Roman" panose="02020603050405020304" pitchFamily="18" charset="0"/>
                    <a:ea typeface="楷体_GB2312" pitchFamily="49" charset="-122"/>
                  </a:rPr>
                  <a:t>v</a:t>
                </a:r>
                <a:r>
                  <a:rPr lang="zh-CN" altLang="en-US" b="1" dirty="0">
                    <a:latin typeface="Times New Roman" panose="02020603050405020304" pitchFamily="18" charset="0"/>
                    <a:ea typeface="楷体_GB2312" pitchFamily="49" charset="-122"/>
                  </a:rPr>
                  <a:t>不是单值，所以</a:t>
                </a:r>
                <a:r>
                  <a:rPr lang="en-US" altLang="zh-CN" b="1" dirty="0">
                    <a:latin typeface="Times New Roman" panose="02020603050405020304" pitchFamily="18" charset="0"/>
                    <a:ea typeface="楷体_GB2312" pitchFamily="49" charset="-122"/>
                  </a:rPr>
                  <a:t>Z</a:t>
                </a:r>
                <a:r>
                  <a:rPr lang="en-US" altLang="zh-CN" b="1" baseline="-30000" dirty="0">
                    <a:latin typeface="Times New Roman" panose="02020603050405020304" pitchFamily="18" charset="0"/>
                    <a:ea typeface="楷体_GB2312" pitchFamily="49" charset="-122"/>
                  </a:rPr>
                  <a:t>2</a:t>
                </a:r>
                <a:r>
                  <a:rPr lang="zh-CN" altLang="en-US" b="1" dirty="0">
                    <a:latin typeface="Times New Roman" panose="02020603050405020304" pitchFamily="18" charset="0"/>
                    <a:ea typeface="楷体_GB2312" pitchFamily="49" charset="-122"/>
                  </a:rPr>
                  <a:t>有小范围的连续变化。</a:t>
                </a:r>
              </a:p>
            </p:txBody>
          </p:sp>
        </mc:Choice>
        <mc:Fallback xmlns="">
          <p:sp>
            <p:nvSpPr>
              <p:cNvPr id="218114" name="Rectangle 2"/>
              <p:cNvSpPr>
                <a:spLocks noRot="1" noChangeAspect="1" noMove="1" noResize="1" noEditPoints="1" noAdjustHandles="1" noChangeArrowheads="1" noChangeShapeType="1" noTextEdit="1"/>
              </p:cNvSpPr>
              <p:nvPr/>
            </p:nvSpPr>
            <p:spPr bwMode="auto">
              <a:xfrm>
                <a:off x="467544" y="836712"/>
                <a:ext cx="8351837" cy="5262563"/>
              </a:xfrm>
              <a:prstGeom prst="rect">
                <a:avLst/>
              </a:prstGeom>
              <a:blipFill rotWithShape="0">
                <a:blip r:embed="rId2"/>
                <a:stretch>
                  <a:fillRect l="-1168" t="-1273" r="-1095" b="-173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3938954" cy="994122"/>
          </a:xfrm>
        </p:spPr>
        <p:txBody>
          <a:bodyPr>
            <a:normAutofit/>
          </a:bodyPr>
          <a:lstStyle/>
          <a:p>
            <a:r>
              <a:rPr lang="en-US" altLang="zh-CN" dirty="0" smtClean="0"/>
              <a:t>Stern–</a:t>
            </a:r>
            <a:r>
              <a:rPr lang="en-US" altLang="zh-CN" dirty="0" err="1" smtClean="0"/>
              <a:t>Gerlach</a:t>
            </a:r>
            <a:r>
              <a:rPr lang="zh-CN" altLang="en-US" dirty="0" smtClean="0"/>
              <a:t>实验  </a:t>
            </a:r>
            <a:endParaRPr lang="zh-CN" altLang="en-US" dirty="0"/>
          </a:p>
        </p:txBody>
      </p:sp>
      <mc:AlternateContent xmlns:mc="http://schemas.openxmlformats.org/markup-compatibility/2006" xmlns:a14="http://schemas.microsoft.com/office/drawing/2010/main">
        <mc:Choice Requires="a14">
          <p:sp>
            <p:nvSpPr>
              <p:cNvPr id="5" name="文本框 4"/>
              <p:cNvSpPr txBox="1"/>
              <p:nvPr/>
            </p:nvSpPr>
            <p:spPr>
              <a:xfrm>
                <a:off x="4396154" y="462191"/>
                <a:ext cx="3011402"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𝑍</m:t>
                          </m:r>
                        </m:e>
                        <m:sub>
                          <m:r>
                            <a:rPr lang="en-US" altLang="zh-CN" sz="2400" b="0" i="1" smtClean="0">
                              <a:latin typeface="Cambria Math" panose="02040503050406030204" pitchFamily="18" charset="0"/>
                            </a:rPr>
                            <m:t>2</m:t>
                          </m:r>
                        </m:sub>
                      </m:sSub>
                      <m:r>
                        <a:rPr lang="en-US" altLang="zh-CN" sz="2400" i="1" smtClean="0">
                          <a:latin typeface="Cambria Math" panose="02040503050406030204" pitchFamily="18" charset="0"/>
                        </a:rPr>
                        <m:t>=</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solidFill>
                                <a:srgbClr val="7030A0"/>
                              </a:solidFill>
                              <a:latin typeface="Cambria Math" panose="02040503050406030204" pitchFamily="18" charset="0"/>
                            </a:rPr>
                            <m:t>𝑚</m:t>
                          </m:r>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𝑑𝐷</m:t>
                          </m:r>
                        </m:num>
                        <m:den>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𝑘𝑇</m:t>
                          </m:r>
                        </m:den>
                      </m:f>
                    </m:oMath>
                  </m:oMathPara>
                </a14:m>
                <a:endParaRPr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4396154" y="462191"/>
                <a:ext cx="3011402" cy="794576"/>
              </a:xfrm>
              <a:prstGeom prst="rect">
                <a:avLst/>
              </a:prstGeom>
              <a:blipFill rotWithShape="0">
                <a:blip r:embed="rId4"/>
                <a:stretch>
                  <a:fillRect/>
                </a:stretch>
              </a:blipFill>
            </p:spPr>
            <p:txBody>
              <a:bodyPr/>
              <a:lstStyle/>
              <a:p>
                <a:r>
                  <a:rPr lang="zh-CN" altLang="en-US">
                    <a:noFill/>
                  </a:rPr>
                  <a:t> </a:t>
                </a:r>
              </a:p>
            </p:txBody>
          </p:sp>
        </mc:Fallback>
      </mc:AlternateContent>
      <p:sp>
        <p:nvSpPr>
          <p:cNvPr id="2" name="矩形 1"/>
          <p:cNvSpPr/>
          <p:nvPr/>
        </p:nvSpPr>
        <p:spPr>
          <a:xfrm>
            <a:off x="457200" y="5301208"/>
            <a:ext cx="8003232" cy="830997"/>
          </a:xfrm>
          <a:prstGeom prst="rect">
            <a:avLst/>
          </a:prstGeom>
        </p:spPr>
        <p:txBody>
          <a:bodyPr wrap="square">
            <a:spAutoFit/>
          </a:bodyPr>
          <a:lstStyle/>
          <a:p>
            <a:pPr algn="just"/>
            <a:r>
              <a:rPr lang="zh-CN" altLang="en-US" b="1" dirty="0">
                <a:solidFill>
                  <a:schemeClr val="hlink"/>
                </a:solidFill>
                <a:latin typeface="Times New Roman" panose="02020603050405020304" pitchFamily="18" charset="0"/>
                <a:ea typeface="楷体_GB2312" pitchFamily="49" charset="-122"/>
              </a:rPr>
              <a:t>施特恩</a:t>
            </a:r>
            <a:r>
              <a:rPr lang="en-US" altLang="zh-CN" b="1" dirty="0">
                <a:solidFill>
                  <a:schemeClr val="hlink"/>
                </a:solidFill>
                <a:latin typeface="Times New Roman" panose="02020603050405020304" pitchFamily="18" charset="0"/>
                <a:ea typeface="楷体_GB2312" pitchFamily="49" charset="-122"/>
              </a:rPr>
              <a:t>-</a:t>
            </a:r>
            <a:r>
              <a:rPr lang="zh-CN" altLang="en-US" b="1" dirty="0">
                <a:solidFill>
                  <a:schemeClr val="hlink"/>
                </a:solidFill>
                <a:latin typeface="Times New Roman" panose="02020603050405020304" pitchFamily="18" charset="0"/>
                <a:ea typeface="楷体_GB2312" pitchFamily="49" charset="-122"/>
              </a:rPr>
              <a:t>盖拉赫实验</a:t>
            </a:r>
            <a:r>
              <a:rPr lang="zh-CN" altLang="en-US" b="1" dirty="0">
                <a:solidFill>
                  <a:schemeClr val="hlink"/>
                </a:solidFill>
                <a:ea typeface="楷体_GB2312" pitchFamily="49" charset="-122"/>
              </a:rPr>
              <a:t>直接证明了</a:t>
            </a:r>
            <a:r>
              <a:rPr lang="zh-CN" altLang="en-US" b="1" dirty="0">
                <a:solidFill>
                  <a:schemeClr val="hlink"/>
                </a:solidFill>
                <a:latin typeface="Times New Roman" panose="02020603050405020304" pitchFamily="18" charset="0"/>
                <a:ea typeface="楷体_GB2312" pitchFamily="49" charset="-122"/>
              </a:rPr>
              <a:t>空间量子化，第一次量度原子的基态性质，开辟了原子束及分子束实验的新领域。</a:t>
            </a:r>
            <a:endParaRPr lang="zh-CN" altLang="en-US" b="1" dirty="0">
              <a:solidFill>
                <a:schemeClr val="hlink"/>
              </a:solidFill>
              <a:latin typeface="Times New Roman" panose="02020603050405020304" pitchFamily="18" charset="0"/>
              <a:ea typeface="楷体_GB2312" pitchFamily="49" charset="-122"/>
              <a:cs typeface="Times New Roman" panose="02020603050405020304" pitchFamily="18" charset="0"/>
            </a:endParaRPr>
          </a:p>
        </p:txBody>
      </p:sp>
    </p:spTree>
    <p:controls>
      <mc:AlternateContent xmlns:mc="http://schemas.openxmlformats.org/markup-compatibility/2006">
        <mc:Choice xmlns:v="urn:schemas-microsoft-com:vml" Requires="v">
          <p:control spid="300076" name="ShockwaveFlash1" r:id="rId2" imgW="6249960" imgH="3741840"/>
        </mc:Choice>
        <mc:Fallback>
          <p:control name="ShockwaveFlash1" r:id="rId2" imgW="6249960" imgH="3741840">
            <p:pic>
              <p:nvPicPr>
                <p:cNvPr id="4" name="ShockwaveFlash1"/>
                <p:cNvPicPr preferRelativeResize="0">
                  <a:picLocks noGrp="1" noChangeArrowheads="1" noChangeShapeType="1"/>
                </p:cNvPicPr>
                <p:nvPr/>
              </p:nvPicPr>
              <p:blipFill>
                <a:blip r:embed="rId5"/>
                <a:srcRect/>
                <a:stretch>
                  <a:fillRect/>
                </a:stretch>
              </p:blipFill>
              <p:spPr bwMode="auto">
                <a:xfrm>
                  <a:off x="899592" y="1268760"/>
                  <a:ext cx="6250567" cy="374133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1618780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我们从</a:t>
            </a:r>
            <a:r>
              <a:rPr lang="en-US" altLang="zh-CN" dirty="0" smtClean="0"/>
              <a:t>Stern–</a:t>
            </a:r>
            <a:r>
              <a:rPr lang="en-US" altLang="zh-CN" dirty="0" err="1" smtClean="0"/>
              <a:t>Gerlach</a:t>
            </a:r>
            <a:r>
              <a:rPr lang="zh-CN" altLang="en-US" dirty="0" smtClean="0"/>
              <a:t>实验中发现了什么</a:t>
            </a:r>
            <a:endParaRPr lang="zh-CN" altLang="en-US" dirty="0"/>
          </a:p>
        </p:txBody>
      </p:sp>
      <p:sp>
        <p:nvSpPr>
          <p:cNvPr id="5" name="内容占位符 4"/>
          <p:cNvSpPr>
            <a:spLocks noGrp="1"/>
          </p:cNvSpPr>
          <p:nvPr>
            <p:ph idx="1"/>
          </p:nvPr>
        </p:nvSpPr>
        <p:spPr>
          <a:xfrm>
            <a:off x="380082" y="1514776"/>
            <a:ext cx="3167349" cy="897918"/>
          </a:xfrm>
        </p:spPr>
        <p:txBody>
          <a:bodyPr/>
          <a:lstStyle/>
          <a:p>
            <a:pPr marL="61615" indent="0">
              <a:buNone/>
            </a:pPr>
            <a:r>
              <a:rPr lang="zh-CN" altLang="en-US" sz="2400" dirty="0" smtClean="0">
                <a:solidFill>
                  <a:srgbClr val="0070C0"/>
                </a:solidFill>
                <a:latin typeface="微软雅黑" panose="020B0503020204020204" pitchFamily="34" charset="-122"/>
                <a:ea typeface="微软雅黑" panose="020B0503020204020204" pitchFamily="34" charset="-122"/>
              </a:rPr>
              <a:t>可以预料到的结果</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轨道角动量</a:t>
            </a:r>
            <a:r>
              <a:rPr lang="zh-CN" altLang="en-US" sz="2400" dirty="0" smtClean="0">
                <a:latin typeface="微软雅黑" panose="020B0503020204020204" pitchFamily="34" charset="-122"/>
                <a:ea typeface="微软雅黑" panose="020B0503020204020204" pitchFamily="34" charset="-122"/>
              </a:rPr>
              <a:t>量子化</a:t>
            </a:r>
            <a:endParaRPr lang="en-US" altLang="zh-CN" sz="2400" dirty="0" smtClean="0">
              <a:latin typeface="微软雅黑" panose="020B0503020204020204" pitchFamily="34" charset="-122"/>
              <a:ea typeface="微软雅黑" panose="020B0503020204020204" pitchFamily="34" charset="-122"/>
            </a:endParaRPr>
          </a:p>
        </p:txBody>
      </p:sp>
      <p:pic>
        <p:nvPicPr>
          <p:cNvPr id="4" name="内容占位符 3"/>
          <p:cNvPicPr>
            <a:picLocks noChangeAspect="1"/>
          </p:cNvPicPr>
          <p:nvPr/>
        </p:nvPicPr>
        <p:blipFill>
          <a:blip r:embed="rId3"/>
          <a:stretch>
            <a:fillRect/>
          </a:stretch>
        </p:blipFill>
        <p:spPr bwMode="auto">
          <a:xfrm>
            <a:off x="704512" y="2566311"/>
            <a:ext cx="1212422" cy="1716789"/>
          </a:xfrm>
          <a:prstGeom prst="ellipse">
            <a:avLst/>
          </a:prstGeom>
          <a:no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矩形 5"/>
          <p:cNvSpPr/>
          <p:nvPr/>
        </p:nvSpPr>
        <p:spPr>
          <a:xfrm>
            <a:off x="2191336" y="3013084"/>
            <a:ext cx="6798427" cy="461665"/>
          </a:xfrm>
          <a:prstGeom prst="rect">
            <a:avLst/>
          </a:prstGeom>
        </p:spPr>
        <p:txBody>
          <a:bodyPr wrap="square">
            <a:spAutoFit/>
          </a:bodyPr>
          <a:lstStyle/>
          <a:p>
            <a:r>
              <a:rPr lang="en-US" altLang="zh-CN" sz="2400" b="0" i="0" dirty="0" smtClean="0">
                <a:solidFill>
                  <a:srgbClr val="252525"/>
                </a:solidFill>
                <a:effectLst/>
                <a:latin typeface="Arial" panose="020B0604020202020204" pitchFamily="34" charset="0"/>
              </a:rPr>
              <a:t>Pauli: "two-valued quantum degree of freedom"</a:t>
            </a:r>
            <a:endParaRPr lang="zh-CN" altLang="en-US" sz="2400" dirty="0"/>
          </a:p>
        </p:txBody>
      </p:sp>
      <mc:AlternateContent xmlns:mc="http://schemas.openxmlformats.org/markup-compatibility/2006" xmlns:a14="http://schemas.microsoft.com/office/drawing/2010/main">
        <mc:Choice Requires="a14">
          <p:sp>
            <p:nvSpPr>
              <p:cNvPr id="7" name="内容占位符 4"/>
              <p:cNvSpPr txBox="1">
                <a:spLocks/>
              </p:cNvSpPr>
              <p:nvPr/>
            </p:nvSpPr>
            <p:spPr bwMode="auto">
              <a:xfrm>
                <a:off x="4024830" y="1514775"/>
                <a:ext cx="4964934" cy="125229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5383" indent="-143768" algn="l" rtl="0" eaLnBrk="1" fontAlgn="base" hangingPunct="1">
                  <a:spcBef>
                    <a:spcPts val="225"/>
                  </a:spcBef>
                  <a:spcAft>
                    <a:spcPct val="0"/>
                  </a:spcAft>
                  <a:buClr>
                    <a:schemeClr val="accent1"/>
                  </a:buClr>
                  <a:buSzPct val="68000"/>
                  <a:buFont typeface="Wingdings 3" panose="05040102010807070707" pitchFamily="18" charset="2"/>
                  <a:buChar char=""/>
                  <a:defRPr sz="2400" kern="1200">
                    <a:solidFill>
                      <a:schemeClr val="tx1"/>
                    </a:solidFill>
                    <a:latin typeface="+mn-lt"/>
                    <a:ea typeface="+mn-ea"/>
                    <a:cs typeface="+mn-cs"/>
                  </a:defRPr>
                </a:lvl1pPr>
                <a:lvl2pPr marL="349151" indent="-128588" algn="l" rtl="0" eaLnBrk="1" fontAlgn="base" hangingPunct="1">
                  <a:spcBef>
                    <a:spcPts val="183"/>
                  </a:spcBef>
                  <a:spcAft>
                    <a:spcPct val="0"/>
                  </a:spcAft>
                  <a:buClr>
                    <a:schemeClr val="accent1"/>
                  </a:buClr>
                  <a:buFont typeface="Verdana" panose="020B0604030504040204" pitchFamily="34" charset="0"/>
                  <a:buChar char="◦"/>
                  <a:defRPr sz="2000" kern="1200">
                    <a:solidFill>
                      <a:schemeClr val="tx1"/>
                    </a:solidFill>
                    <a:latin typeface="+mn-lt"/>
                    <a:ea typeface="+mn-ea"/>
                    <a:cs typeface="+mn-cs"/>
                  </a:defRPr>
                </a:lvl2pPr>
                <a:lvl3pPr marL="483097" indent="-128588" algn="l" rtl="0" eaLnBrk="1" fontAlgn="base" hangingPunct="1">
                  <a:spcBef>
                    <a:spcPts val="197"/>
                  </a:spcBef>
                  <a:spcAft>
                    <a:spcPct val="0"/>
                  </a:spcAft>
                  <a:buClr>
                    <a:schemeClr val="accent2"/>
                  </a:buClr>
                  <a:buSzPct val="100000"/>
                  <a:buFont typeface="Wingdings 2" panose="05020102010507070707" pitchFamily="18" charset="2"/>
                  <a:buChar char=""/>
                  <a:defRPr sz="1800" kern="1200">
                    <a:solidFill>
                      <a:schemeClr val="tx1"/>
                    </a:solidFill>
                    <a:latin typeface="+mn-lt"/>
                    <a:ea typeface="+mn-ea"/>
                    <a:cs typeface="+mn-cs"/>
                  </a:defRPr>
                </a:lvl3pPr>
                <a:lvl4pPr marL="642938" indent="-128588" algn="l" rtl="0" eaLnBrk="1" fontAlgn="base" hangingPunct="1">
                  <a:spcBef>
                    <a:spcPts val="197"/>
                  </a:spcBef>
                  <a:spcAft>
                    <a:spcPct val="0"/>
                  </a:spcAft>
                  <a:buClr>
                    <a:schemeClr val="accent2"/>
                  </a:buClr>
                  <a:buFont typeface="Wingdings 2" panose="05020102010507070707" pitchFamily="18" charset="2"/>
                  <a:buChar char=""/>
                  <a:defRPr sz="1400" kern="1200">
                    <a:solidFill>
                      <a:schemeClr val="tx1"/>
                    </a:solidFill>
                    <a:latin typeface="+mn-lt"/>
                    <a:ea typeface="+mn-ea"/>
                    <a:cs typeface="+mn-cs"/>
                  </a:defRPr>
                </a:lvl4pPr>
                <a:lvl5pPr marL="771525" indent="-128588" algn="l" rtl="0" eaLnBrk="1" fontAlgn="base" hangingPunct="1">
                  <a:spcBef>
                    <a:spcPts val="197"/>
                  </a:spcBef>
                  <a:spcAft>
                    <a:spcPct val="0"/>
                  </a:spcAft>
                  <a:buClr>
                    <a:schemeClr val="accent2"/>
                  </a:buClr>
                  <a:buFont typeface="Wingdings 2" panose="05020102010507070707" pitchFamily="18" charset="2"/>
                  <a:buChar char=""/>
                  <a:defRPr sz="1100" kern="1200">
                    <a:solidFill>
                      <a:schemeClr val="tx1"/>
                    </a:solidFill>
                    <a:latin typeface="+mn-lt"/>
                    <a:ea typeface="+mn-ea"/>
                    <a:cs typeface="+mn-cs"/>
                  </a:defRPr>
                </a:lvl5pPr>
                <a:lvl6pPr marL="900113" indent="-128588" algn="l" rtl="0" eaLnBrk="1" latinLnBrk="0" hangingPunct="1">
                  <a:spcBef>
                    <a:spcPts val="197"/>
                  </a:spcBef>
                  <a:buClr>
                    <a:schemeClr val="accent3"/>
                  </a:buClr>
                  <a:buFont typeface="Wingdings 2"/>
                  <a:buChar char=""/>
                  <a:defRPr kumimoji="0" sz="1013" kern="1200">
                    <a:solidFill>
                      <a:schemeClr val="tx1"/>
                    </a:solidFill>
                    <a:latin typeface="+mn-lt"/>
                    <a:ea typeface="+mn-ea"/>
                    <a:cs typeface="+mn-cs"/>
                  </a:defRPr>
                </a:lvl6pPr>
                <a:lvl7pPr marL="1028700" indent="-128588" algn="l" rtl="0" eaLnBrk="1" latinLnBrk="0" hangingPunct="1">
                  <a:spcBef>
                    <a:spcPts val="197"/>
                  </a:spcBef>
                  <a:buClr>
                    <a:schemeClr val="accent3"/>
                  </a:buClr>
                  <a:buFont typeface="Wingdings 2"/>
                  <a:buChar char=""/>
                  <a:defRPr kumimoji="0" sz="900" kern="1200">
                    <a:solidFill>
                      <a:schemeClr val="tx1"/>
                    </a:solidFill>
                    <a:latin typeface="+mn-lt"/>
                    <a:ea typeface="+mn-ea"/>
                    <a:cs typeface="+mn-cs"/>
                  </a:defRPr>
                </a:lvl7pPr>
                <a:lvl8pPr marL="1157288" indent="-128588" algn="l" rtl="0" eaLnBrk="1" latinLnBrk="0" hangingPunct="1">
                  <a:spcBef>
                    <a:spcPts val="197"/>
                  </a:spcBef>
                  <a:buClr>
                    <a:schemeClr val="accent3"/>
                  </a:buClr>
                  <a:buFont typeface="Wingdings 2"/>
                  <a:buChar char=""/>
                  <a:defRPr kumimoji="0" sz="900" kern="1200">
                    <a:solidFill>
                      <a:schemeClr val="tx1"/>
                    </a:solidFill>
                    <a:latin typeface="+mn-lt"/>
                    <a:ea typeface="+mn-ea"/>
                    <a:cs typeface="+mn-cs"/>
                  </a:defRPr>
                </a:lvl8pPr>
                <a:lvl9pPr marL="1285875" indent="-128588" algn="l" rtl="0" eaLnBrk="1" latinLnBrk="0" hangingPunct="1">
                  <a:spcBef>
                    <a:spcPts val="197"/>
                  </a:spcBef>
                  <a:buClr>
                    <a:schemeClr val="accent3"/>
                  </a:buClr>
                  <a:buFont typeface="Wingdings 2"/>
                  <a:buChar char=""/>
                  <a:defRPr kumimoji="0" sz="900" kern="1200" baseline="0">
                    <a:solidFill>
                      <a:schemeClr val="tx1"/>
                    </a:solidFill>
                    <a:latin typeface="+mn-lt"/>
                    <a:ea typeface="+mn-ea"/>
                    <a:cs typeface="+mn-cs"/>
                  </a:defRPr>
                </a:lvl9pPr>
                <a:extLst/>
              </a:lstStyle>
              <a:p>
                <a:pPr marL="61615" indent="0">
                  <a:buFont typeface="Wingdings 3" panose="05040102010807070707" pitchFamily="18" charset="2"/>
                  <a:buNone/>
                </a:pPr>
                <a:r>
                  <a:rPr lang="zh-CN" altLang="en-US" dirty="0" smtClean="0">
                    <a:solidFill>
                      <a:srgbClr val="FF0000"/>
                    </a:solidFill>
                    <a:latin typeface="微软雅黑" panose="020B0503020204020204" pitchFamily="34" charset="-122"/>
                    <a:ea typeface="微软雅黑" panose="020B0503020204020204" pitchFamily="34" charset="-122"/>
                  </a:rPr>
                  <a:t>始料未及的结果</a:t>
                </a:r>
                <a:endParaRPr lang="en-US" altLang="zh-CN" dirty="0" smtClean="0">
                  <a:solidFill>
                    <a:srgbClr val="FF0000"/>
                  </a:solidFill>
                  <a:latin typeface="微软雅黑" panose="020B0503020204020204" pitchFamily="34" charset="-122"/>
                  <a:ea typeface="微软雅黑" panose="020B0503020204020204" pitchFamily="34" charset="-122"/>
                </a:endParaRPr>
              </a:p>
              <a:p>
                <a14:m>
                  <m:oMath xmlns:m="http://schemas.openxmlformats.org/officeDocument/2006/math">
                    <m:r>
                      <a:rPr lang="en-US" altLang="zh-CN" i="1" smtClean="0">
                        <a:latin typeface="Cambria Math" panose="02040503050406030204" pitchFamily="18" charset="0"/>
                      </a:rPr>
                      <m:t>2</m:t>
                    </m:r>
                    <m:r>
                      <a:rPr lang="en-US" altLang="zh-CN" i="1" smtClean="0">
                        <a:latin typeface="Cambria Math" panose="02040503050406030204" pitchFamily="18" charset="0"/>
                      </a:rPr>
                      <m:t>𝑙</m:t>
                    </m:r>
                    <m:r>
                      <a:rPr lang="en-US" altLang="zh-CN" i="1" smtClean="0">
                        <a:latin typeface="Cambria Math" panose="02040503050406030204" pitchFamily="18" charset="0"/>
                      </a:rPr>
                      <m:t>+1</m:t>
                    </m:r>
                    <m:r>
                      <a:rPr lang="zh-CN" altLang="en-US" i="1">
                        <a:latin typeface="Cambria Math" panose="02040503050406030204" pitchFamily="18" charset="0"/>
                      </a:rPr>
                      <m:t>个</m:t>
                    </m:r>
                  </m:oMath>
                </a14:m>
                <a:r>
                  <a:rPr lang="zh-CN" altLang="en-US" dirty="0" smtClean="0">
                    <a:latin typeface="微软雅黑" panose="020B0503020204020204" pitchFamily="34" charset="-122"/>
                    <a:ea typeface="微软雅黑" panose="020B0503020204020204" pitchFamily="34" charset="-122"/>
                  </a:rPr>
                  <a:t>取向</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m:t>
                    </m:r>
                  </m:oMath>
                </a14:m>
                <a:r>
                  <a:rPr lang="zh-CN" altLang="en-US" dirty="0" smtClean="0">
                    <a:latin typeface="微软雅黑" panose="020B0503020204020204" pitchFamily="34" charset="-122"/>
                    <a:ea typeface="微软雅黑" panose="020B0503020204020204" pitchFamily="34" charset="-122"/>
                  </a:rPr>
                  <a:t>两</a:t>
                </a:r>
                <a:r>
                  <a:rPr lang="zh-CN" altLang="en-US" dirty="0">
                    <a:latin typeface="微软雅黑" panose="020B0503020204020204" pitchFamily="34" charset="-122"/>
                    <a:ea typeface="微软雅黑" panose="020B0503020204020204" pitchFamily="34" charset="-122"/>
                  </a:rPr>
                  <a:t>个取向</a:t>
                </a:r>
                <a14:m>
                  <m:oMath xmlns:m="http://schemas.openxmlformats.org/officeDocument/2006/math">
                    <m:r>
                      <a:rPr lang="en-US" altLang="zh-CN" i="1" dirty="0">
                        <a:latin typeface="Cambria Math" panose="02040503050406030204" pitchFamily="18" charset="0"/>
                      </a:rPr>
                      <m:t>:</m:t>
                    </m:r>
                    <m:r>
                      <a:rPr lang="en-US" altLang="zh-CN" b="0" i="1" dirty="0" smtClean="0">
                        <a:latin typeface="Cambria Math" panose="02040503050406030204" pitchFamily="18" charset="0"/>
                      </a:rPr>
                      <m:t>𝑙</m:t>
                    </m:r>
                    <m:r>
                      <a:rPr lang="en-US" altLang="zh-CN" b="1" i="1" dirty="0">
                        <a:latin typeface="Cambria Math" panose="02040503050406030204" pitchFamily="18" charset="0"/>
                      </a:rPr>
                      <m:t>=</m:t>
                    </m:r>
                    <m:f>
                      <m:fPr>
                        <m:ctrlPr>
                          <a:rPr lang="en-US" altLang="zh-CN" b="1" i="1" dirty="0">
                            <a:latin typeface="Cambria Math" panose="02040503050406030204" pitchFamily="18" charset="0"/>
                          </a:rPr>
                        </m:ctrlPr>
                      </m:fPr>
                      <m:num>
                        <m:r>
                          <a:rPr lang="en-US" altLang="zh-CN" b="1" i="1" dirty="0">
                            <a:latin typeface="Cambria Math" panose="02040503050406030204" pitchFamily="18" charset="0"/>
                          </a:rPr>
                          <m:t>1</m:t>
                        </m:r>
                      </m:num>
                      <m:den>
                        <m:r>
                          <a:rPr lang="en-US" altLang="zh-CN" b="1" i="1" dirty="0">
                            <a:latin typeface="Cambria Math" panose="02040503050406030204" pitchFamily="18" charset="0"/>
                          </a:rPr>
                          <m:t>2</m:t>
                        </m:r>
                      </m:den>
                    </m:f>
                    <m:r>
                      <a:rPr lang="en-US" altLang="zh-CN" b="1" i="1" dirty="0" smtClean="0">
                        <a:latin typeface="Cambria Math" panose="02040503050406030204" pitchFamily="18" charset="0"/>
                      </a:rPr>
                      <m:t>?</m:t>
                    </m:r>
                  </m:oMath>
                </a14:m>
                <a:endParaRPr lang="zh-CN" altLang="en-US" dirty="0"/>
              </a:p>
            </p:txBody>
          </p:sp>
        </mc:Choice>
        <mc:Fallback xmlns="">
          <p:sp>
            <p:nvSpPr>
              <p:cNvPr id="7" name="内容占位符 4"/>
              <p:cNvSpPr txBox="1">
                <a:spLocks noRot="1" noChangeAspect="1" noMove="1" noResize="1" noEditPoints="1" noAdjustHandles="1" noChangeArrowheads="1" noChangeShapeType="1" noTextEdit="1"/>
              </p:cNvSpPr>
              <p:nvPr/>
            </p:nvSpPr>
            <p:spPr bwMode="auto">
              <a:xfrm>
                <a:off x="4024830" y="1514775"/>
                <a:ext cx="4964934" cy="1252294"/>
              </a:xfrm>
              <a:prstGeom prst="rect">
                <a:avLst/>
              </a:prstGeom>
              <a:blipFill rotWithShape="0">
                <a:blip r:embed="rId4"/>
                <a:stretch>
                  <a:fillRect l="-613" t="-38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矩形 9"/>
          <p:cNvSpPr/>
          <p:nvPr/>
        </p:nvSpPr>
        <p:spPr>
          <a:xfrm>
            <a:off x="2966865" y="5219073"/>
            <a:ext cx="5972162" cy="461665"/>
          </a:xfrm>
          <a:prstGeom prst="rect">
            <a:avLst/>
          </a:prstGeom>
        </p:spPr>
        <p:txBody>
          <a:bodyPr wrap="square">
            <a:spAutoFit/>
          </a:bodyPr>
          <a:lstStyle/>
          <a:p>
            <a:r>
              <a:rPr lang="en-US" altLang="zh-CN" sz="2400" b="0" i="0" dirty="0" err="1" smtClean="0">
                <a:solidFill>
                  <a:srgbClr val="252525"/>
                </a:solidFill>
                <a:effectLst/>
                <a:latin typeface="Arial" panose="020B0604020202020204" pitchFamily="34" charset="0"/>
              </a:rPr>
              <a:t>Uhlenbeck</a:t>
            </a:r>
            <a:r>
              <a:rPr lang="en-US" altLang="zh-CN" sz="2400" b="0" i="0" dirty="0" smtClean="0">
                <a:solidFill>
                  <a:srgbClr val="252525"/>
                </a:solidFill>
                <a:effectLst/>
                <a:latin typeface="Arial" panose="020B0604020202020204" pitchFamily="34" charset="0"/>
              </a:rPr>
              <a:t> and </a:t>
            </a:r>
            <a:r>
              <a:rPr lang="en-US" altLang="zh-CN" sz="2400" b="0" i="0" dirty="0" err="1" smtClean="0">
                <a:solidFill>
                  <a:srgbClr val="252525"/>
                </a:solidFill>
                <a:effectLst/>
                <a:latin typeface="Arial" panose="020B0604020202020204" pitchFamily="34" charset="0"/>
              </a:rPr>
              <a:t>Goudsmit</a:t>
            </a:r>
            <a:r>
              <a:rPr lang="en-US" altLang="zh-CN" sz="2400" b="0" i="0" dirty="0" smtClean="0">
                <a:solidFill>
                  <a:srgbClr val="252525"/>
                </a:solidFill>
                <a:effectLst/>
                <a:latin typeface="Arial" panose="020B0604020202020204" pitchFamily="34" charset="0"/>
              </a:rPr>
              <a:t> </a:t>
            </a:r>
            <a:r>
              <a:rPr lang="en-US" altLang="zh-CN" sz="2400" dirty="0" smtClean="0">
                <a:solidFill>
                  <a:srgbClr val="252525"/>
                </a:solidFill>
                <a:latin typeface="Arial" panose="020B0604020202020204" pitchFamily="34" charset="0"/>
              </a:rPr>
              <a:t>: </a:t>
            </a:r>
            <a:r>
              <a:rPr lang="en-US" altLang="zh-CN" sz="2400" b="0" i="0" dirty="0" smtClean="0">
                <a:solidFill>
                  <a:srgbClr val="252525"/>
                </a:solidFill>
                <a:effectLst/>
                <a:latin typeface="Arial" panose="020B0604020202020204" pitchFamily="34" charset="0"/>
              </a:rPr>
              <a:t>“</a:t>
            </a:r>
            <a:r>
              <a:rPr lang="en-US" altLang="zh-CN" sz="2400" dirty="0" smtClean="0">
                <a:solidFill>
                  <a:srgbClr val="252525"/>
                </a:solidFill>
                <a:latin typeface="Arial" panose="020B0604020202020204" pitchFamily="34" charset="0"/>
              </a:rPr>
              <a:t>That is spin</a:t>
            </a:r>
            <a:r>
              <a:rPr lang="en-US" altLang="zh-CN" sz="2400" b="0" i="0" dirty="0" smtClean="0">
                <a:solidFill>
                  <a:srgbClr val="252525"/>
                </a:solidFill>
                <a:effectLst/>
                <a:latin typeface="Arial" panose="020B0604020202020204" pitchFamily="34" charset="0"/>
              </a:rPr>
              <a:t>. "</a:t>
            </a:r>
            <a:endParaRPr lang="zh-CN" altLang="en-US" sz="2400" dirty="0"/>
          </a:p>
        </p:txBody>
      </p:sp>
      <p:pic>
        <p:nvPicPr>
          <p:cNvPr id="11" name="图片 10"/>
          <p:cNvPicPr>
            <a:picLocks noChangeAspect="1"/>
          </p:cNvPicPr>
          <p:nvPr/>
        </p:nvPicPr>
        <p:blipFill>
          <a:blip r:embed="rId5"/>
          <a:stretch>
            <a:fillRect/>
          </a:stretch>
        </p:blipFill>
        <p:spPr>
          <a:xfrm>
            <a:off x="380082" y="4669163"/>
            <a:ext cx="2455599" cy="18474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6868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build="p"/>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15525" y="139180"/>
            <a:ext cx="8229600" cy="994122"/>
          </a:xfrm>
        </p:spPr>
        <p:txBody>
          <a:bodyPr>
            <a:normAutofit/>
          </a:bodyPr>
          <a:lstStyle/>
          <a:p>
            <a:r>
              <a:rPr lang="zh-CN" altLang="en-US" dirty="0" smtClean="0"/>
              <a:t>自旋（</a:t>
            </a:r>
            <a:r>
              <a:rPr lang="en-US" altLang="zh-CN" dirty="0" smtClean="0"/>
              <a:t>Spin</a:t>
            </a:r>
            <a:r>
              <a:rPr lang="zh-CN" altLang="en-US" dirty="0" smtClean="0"/>
              <a:t>）：既然有公转，自转也可以有</a:t>
            </a:r>
            <a:endParaRPr lang="zh-CN" altLang="en-US" dirty="0"/>
          </a:p>
        </p:txBody>
      </p:sp>
      <p:grpSp>
        <p:nvGrpSpPr>
          <p:cNvPr id="6" name="Group 10"/>
          <p:cNvGrpSpPr>
            <a:grpSpLocks/>
          </p:cNvGrpSpPr>
          <p:nvPr/>
        </p:nvGrpSpPr>
        <p:grpSpPr bwMode="auto">
          <a:xfrm>
            <a:off x="965056" y="3688369"/>
            <a:ext cx="1688198" cy="2561404"/>
            <a:chOff x="3024" y="912"/>
            <a:chExt cx="1392" cy="2112"/>
          </a:xfrm>
        </p:grpSpPr>
        <p:grpSp>
          <p:nvGrpSpPr>
            <p:cNvPr id="7" name="Group 11"/>
            <p:cNvGrpSpPr>
              <a:grpSpLocks/>
            </p:cNvGrpSpPr>
            <p:nvPr/>
          </p:nvGrpSpPr>
          <p:grpSpPr bwMode="auto">
            <a:xfrm>
              <a:off x="3024" y="912"/>
              <a:ext cx="1392" cy="1536"/>
              <a:chOff x="2976" y="2544"/>
              <a:chExt cx="1104" cy="1152"/>
            </a:xfrm>
          </p:grpSpPr>
          <p:sp>
            <p:nvSpPr>
              <p:cNvPr id="10" name="Oval 12"/>
              <p:cNvSpPr>
                <a:spLocks noChangeArrowheads="1"/>
              </p:cNvSpPr>
              <p:nvPr/>
            </p:nvSpPr>
            <p:spPr bwMode="auto">
              <a:xfrm>
                <a:off x="3221" y="3096"/>
                <a:ext cx="613" cy="600"/>
              </a:xfrm>
              <a:prstGeom prst="ellipse">
                <a:avLst/>
              </a:prstGeom>
              <a:gradFill rotWithShape="0">
                <a:gsLst>
                  <a:gs pos="0">
                    <a:srgbClr val="002060"/>
                  </a:gs>
                  <a:gs pos="100000">
                    <a:srgbClr val="FF9900">
                      <a:gamma/>
                      <a:shade val="0"/>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3"/>
              <p:cNvSpPr>
                <a:spLocks noChangeShapeType="1"/>
              </p:cNvSpPr>
              <p:nvPr/>
            </p:nvSpPr>
            <p:spPr bwMode="auto">
              <a:xfrm>
                <a:off x="3527" y="2760"/>
                <a:ext cx="0" cy="396"/>
              </a:xfrm>
              <a:prstGeom prst="line">
                <a:avLst/>
              </a:prstGeom>
              <a:noFill/>
              <a:ln w="25400">
                <a:solidFill>
                  <a:schemeClr val="accent2"/>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rc 14"/>
              <p:cNvSpPr>
                <a:spLocks/>
              </p:cNvSpPr>
              <p:nvPr/>
            </p:nvSpPr>
            <p:spPr bwMode="auto">
              <a:xfrm>
                <a:off x="2976" y="3238"/>
                <a:ext cx="1104" cy="339"/>
              </a:xfrm>
              <a:custGeom>
                <a:avLst/>
                <a:gdLst>
                  <a:gd name="G0" fmla="+- 21600 0 0"/>
                  <a:gd name="G1" fmla="+- 18871 0 0"/>
                  <a:gd name="G2" fmla="+- 21600 0 0"/>
                  <a:gd name="T0" fmla="*/ 32110 w 43200"/>
                  <a:gd name="T1" fmla="*/ 0 h 40471"/>
                  <a:gd name="T2" fmla="*/ 9300 w 43200"/>
                  <a:gd name="T3" fmla="*/ 1115 h 40471"/>
                  <a:gd name="T4" fmla="*/ 21600 w 43200"/>
                  <a:gd name="T5" fmla="*/ 18871 h 40471"/>
                </a:gdLst>
                <a:ahLst/>
                <a:cxnLst>
                  <a:cxn ang="0">
                    <a:pos x="T0" y="T1"/>
                  </a:cxn>
                  <a:cxn ang="0">
                    <a:pos x="T2" y="T3"/>
                  </a:cxn>
                  <a:cxn ang="0">
                    <a:pos x="T4" y="T5"/>
                  </a:cxn>
                </a:cxnLst>
                <a:rect l="0" t="0" r="r" b="b"/>
                <a:pathLst>
                  <a:path w="43200" h="40471" fill="none" extrusionOk="0">
                    <a:moveTo>
                      <a:pt x="32109" y="0"/>
                    </a:moveTo>
                    <a:cubicBezTo>
                      <a:pt x="38955" y="3813"/>
                      <a:pt x="43200" y="11034"/>
                      <a:pt x="43200" y="18871"/>
                    </a:cubicBezTo>
                    <a:cubicBezTo>
                      <a:pt x="43200" y="30800"/>
                      <a:pt x="33529" y="40471"/>
                      <a:pt x="21600" y="40471"/>
                    </a:cubicBezTo>
                    <a:cubicBezTo>
                      <a:pt x="9670" y="40471"/>
                      <a:pt x="0" y="30800"/>
                      <a:pt x="0" y="18871"/>
                    </a:cubicBezTo>
                    <a:cubicBezTo>
                      <a:pt x="-1" y="11785"/>
                      <a:pt x="3475" y="5150"/>
                      <a:pt x="9300" y="1115"/>
                    </a:cubicBezTo>
                  </a:path>
                  <a:path w="43200" h="40471" stroke="0" extrusionOk="0">
                    <a:moveTo>
                      <a:pt x="32109" y="0"/>
                    </a:moveTo>
                    <a:cubicBezTo>
                      <a:pt x="38955" y="3813"/>
                      <a:pt x="43200" y="11034"/>
                      <a:pt x="43200" y="18871"/>
                    </a:cubicBezTo>
                    <a:cubicBezTo>
                      <a:pt x="43200" y="30800"/>
                      <a:pt x="33529" y="40471"/>
                      <a:pt x="21600" y="40471"/>
                    </a:cubicBezTo>
                    <a:cubicBezTo>
                      <a:pt x="9670" y="40471"/>
                      <a:pt x="0" y="30800"/>
                      <a:pt x="0" y="18871"/>
                    </a:cubicBezTo>
                    <a:cubicBezTo>
                      <a:pt x="-1" y="11785"/>
                      <a:pt x="3475" y="5150"/>
                      <a:pt x="9300" y="1115"/>
                    </a:cubicBezTo>
                    <a:lnTo>
                      <a:pt x="21600" y="18871"/>
                    </a:lnTo>
                    <a:close/>
                  </a:path>
                </a:pathLst>
              </a:custGeom>
              <a:noFill/>
              <a:ln w="25400" cap="rnd">
                <a:solidFill>
                  <a:srgbClr val="FF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Arc 15"/>
              <p:cNvSpPr>
                <a:spLocks/>
              </p:cNvSpPr>
              <p:nvPr/>
            </p:nvSpPr>
            <p:spPr bwMode="auto">
              <a:xfrm>
                <a:off x="2977" y="3248"/>
                <a:ext cx="1002" cy="330"/>
              </a:xfrm>
              <a:custGeom>
                <a:avLst/>
                <a:gdLst>
                  <a:gd name="G0" fmla="+- 21600 0 0"/>
                  <a:gd name="G1" fmla="+- 17756 0 0"/>
                  <a:gd name="G2" fmla="+- 21600 0 0"/>
                  <a:gd name="T0" fmla="*/ 39213 w 39213"/>
                  <a:gd name="T1" fmla="*/ 30260 h 39356"/>
                  <a:gd name="T2" fmla="*/ 9300 w 39213"/>
                  <a:gd name="T3" fmla="*/ 0 h 39356"/>
                  <a:gd name="T4" fmla="*/ 21600 w 39213"/>
                  <a:gd name="T5" fmla="*/ 17756 h 39356"/>
                </a:gdLst>
                <a:ahLst/>
                <a:cxnLst>
                  <a:cxn ang="0">
                    <a:pos x="T0" y="T1"/>
                  </a:cxn>
                  <a:cxn ang="0">
                    <a:pos x="T2" y="T3"/>
                  </a:cxn>
                  <a:cxn ang="0">
                    <a:pos x="T4" y="T5"/>
                  </a:cxn>
                </a:cxnLst>
                <a:rect l="0" t="0" r="r" b="b"/>
                <a:pathLst>
                  <a:path w="39213" h="39356" fill="none" extrusionOk="0">
                    <a:moveTo>
                      <a:pt x="39212" y="30259"/>
                    </a:moveTo>
                    <a:cubicBezTo>
                      <a:pt x="35161" y="35965"/>
                      <a:pt x="28597" y="39355"/>
                      <a:pt x="21600" y="39356"/>
                    </a:cubicBezTo>
                    <a:cubicBezTo>
                      <a:pt x="9670" y="39356"/>
                      <a:pt x="0" y="29685"/>
                      <a:pt x="0" y="17756"/>
                    </a:cubicBezTo>
                    <a:cubicBezTo>
                      <a:pt x="-1" y="10670"/>
                      <a:pt x="3475" y="4035"/>
                      <a:pt x="9300" y="0"/>
                    </a:cubicBezTo>
                  </a:path>
                  <a:path w="39213" h="39356" stroke="0" extrusionOk="0">
                    <a:moveTo>
                      <a:pt x="39212" y="30259"/>
                    </a:moveTo>
                    <a:cubicBezTo>
                      <a:pt x="35161" y="35965"/>
                      <a:pt x="28597" y="39355"/>
                      <a:pt x="21600" y="39356"/>
                    </a:cubicBezTo>
                    <a:cubicBezTo>
                      <a:pt x="9670" y="39356"/>
                      <a:pt x="0" y="29685"/>
                      <a:pt x="0" y="17756"/>
                    </a:cubicBezTo>
                    <a:cubicBezTo>
                      <a:pt x="-1" y="10670"/>
                      <a:pt x="3475" y="4035"/>
                      <a:pt x="9300" y="0"/>
                    </a:cubicBezTo>
                    <a:lnTo>
                      <a:pt x="21600" y="17756"/>
                    </a:lnTo>
                    <a:close/>
                  </a:path>
                </a:pathLst>
              </a:custGeom>
              <a:noFill/>
              <a:ln w="25400" cap="rnd">
                <a:solidFill>
                  <a:srgbClr val="FF33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 name="Object 16"/>
              <p:cNvGraphicFramePr>
                <a:graphicFrameLocks noChangeAspect="1"/>
              </p:cNvGraphicFramePr>
              <p:nvPr/>
            </p:nvGraphicFramePr>
            <p:xfrm>
              <a:off x="3601" y="2544"/>
              <a:ext cx="218" cy="303"/>
            </p:xfrm>
            <a:graphic>
              <a:graphicData uri="http://schemas.openxmlformats.org/presentationml/2006/ole">
                <mc:AlternateContent xmlns:mc="http://schemas.openxmlformats.org/markup-compatibility/2006">
                  <mc:Choice xmlns:v="urn:schemas-microsoft-com:vml" Requires="v">
                    <p:oleObj spid="_x0000_s301142" name="公式" r:id="rId3" imgW="152268" imgH="215713" progId="Equation.3">
                      <p:embed/>
                    </p:oleObj>
                  </mc:Choice>
                  <mc:Fallback>
                    <p:oleObj name="公式" r:id="rId3" imgW="152268" imgH="2157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1" y="2544"/>
                            <a:ext cx="218" cy="3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 name="Line 17"/>
            <p:cNvSpPr>
              <a:spLocks noChangeShapeType="1"/>
            </p:cNvSpPr>
            <p:nvPr/>
          </p:nvSpPr>
          <p:spPr bwMode="auto">
            <a:xfrm>
              <a:off x="3744" y="2448"/>
              <a:ext cx="0" cy="336"/>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 name="Object 18"/>
            <p:cNvGraphicFramePr>
              <a:graphicFrameLocks noChangeAspect="1"/>
            </p:cNvGraphicFramePr>
            <p:nvPr/>
          </p:nvGraphicFramePr>
          <p:xfrm>
            <a:off x="3792" y="2592"/>
            <a:ext cx="400" cy="432"/>
          </p:xfrm>
          <a:graphic>
            <a:graphicData uri="http://schemas.openxmlformats.org/presentationml/2006/ole">
              <mc:AlternateContent xmlns:mc="http://schemas.openxmlformats.org/markup-compatibility/2006">
                <mc:Choice xmlns:v="urn:schemas-microsoft-com:vml" Requires="v">
                  <p:oleObj spid="_x0000_s301143" name="公式" r:id="rId5" imgW="190500" imgH="228600" progId="Equation.3">
                    <p:embed/>
                  </p:oleObj>
                </mc:Choice>
                <mc:Fallback>
                  <p:oleObj name="公式" r:id="rId5" imgW="1905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 y="2592"/>
                          <a:ext cx="400"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1" name="组合 20"/>
          <p:cNvGrpSpPr/>
          <p:nvPr/>
        </p:nvGrpSpPr>
        <p:grpSpPr>
          <a:xfrm>
            <a:off x="724465" y="1248112"/>
            <a:ext cx="2209142" cy="2098683"/>
            <a:chOff x="2307774" y="2894260"/>
            <a:chExt cx="3293684" cy="3130484"/>
          </a:xfrm>
        </p:grpSpPr>
        <p:grpSp>
          <p:nvGrpSpPr>
            <p:cNvPr id="18" name="组合 17"/>
            <p:cNvGrpSpPr/>
            <p:nvPr/>
          </p:nvGrpSpPr>
          <p:grpSpPr>
            <a:xfrm>
              <a:off x="2307774" y="2894260"/>
              <a:ext cx="3293684" cy="3130484"/>
              <a:chOff x="2307774" y="2894260"/>
              <a:chExt cx="3293684" cy="3130484"/>
            </a:xfrm>
          </p:grpSpPr>
          <p:sp>
            <p:nvSpPr>
              <p:cNvPr id="16" name="椭圆 15"/>
              <p:cNvSpPr/>
              <p:nvPr/>
            </p:nvSpPr>
            <p:spPr>
              <a:xfrm>
                <a:off x="2307774" y="2894260"/>
                <a:ext cx="3084691" cy="31304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2"/>
              <p:cNvSpPr>
                <a:spLocks noChangeArrowheads="1"/>
              </p:cNvSpPr>
              <p:nvPr/>
            </p:nvSpPr>
            <p:spPr bwMode="auto">
              <a:xfrm>
                <a:off x="5183471" y="4204029"/>
                <a:ext cx="417987" cy="432636"/>
              </a:xfrm>
              <a:prstGeom prst="ellipse">
                <a:avLst/>
              </a:prstGeom>
              <a:gradFill rotWithShape="0">
                <a:gsLst>
                  <a:gs pos="0">
                    <a:srgbClr val="002060"/>
                  </a:gs>
                  <a:gs pos="100000">
                    <a:srgbClr val="FF9900">
                      <a:gamma/>
                      <a:shade val="0"/>
                      <a:invGamma/>
                    </a:srgbClr>
                  </a:gs>
                </a:gsLst>
                <a:path path="shape">
                  <a:fillToRect l="50000" t="50000" r="50000" b="50000"/>
                </a:path>
              </a:gradFill>
              <a:ln>
                <a:noFill/>
              </a:ln>
              <a:effectLst/>
              <a:extLst/>
            </p:spPr>
            <p:txBody>
              <a:bodyPr wrap="none" anchor="ctr"/>
              <a:lstStyle/>
              <a:p>
                <a:endParaRPr lang="zh-CN" altLang="en-US"/>
              </a:p>
            </p:txBody>
          </p:sp>
          <p:sp>
            <p:nvSpPr>
              <p:cNvPr id="17" name="Oval 12"/>
              <p:cNvSpPr>
                <a:spLocks noChangeArrowheads="1"/>
              </p:cNvSpPr>
              <p:nvPr/>
            </p:nvSpPr>
            <p:spPr bwMode="auto">
              <a:xfrm>
                <a:off x="3419131" y="4094006"/>
                <a:ext cx="835974" cy="865271"/>
              </a:xfrm>
              <a:prstGeom prst="ellipse">
                <a:avLst/>
              </a:prstGeom>
              <a:gradFill rotWithShape="0">
                <a:gsLst>
                  <a:gs pos="0">
                    <a:srgbClr val="FFFF00"/>
                  </a:gs>
                  <a:gs pos="100000">
                    <a:srgbClr val="FF9900">
                      <a:gamma/>
                      <a:shade val="0"/>
                      <a:invGamma/>
                    </a:srgbClr>
                  </a:gs>
                </a:gsLst>
                <a:path path="shape">
                  <a:fillToRect l="50000" t="50000" r="50000" b="50000"/>
                </a:path>
              </a:gradFill>
              <a:ln>
                <a:noFill/>
              </a:ln>
              <a:effectLst/>
              <a:extLst/>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19" name="文本框 18"/>
                <p:cNvSpPr txBox="1"/>
                <p:nvPr/>
              </p:nvSpPr>
              <p:spPr>
                <a:xfrm>
                  <a:off x="3648475" y="3526885"/>
                  <a:ext cx="3772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𝑒</m:t>
                        </m:r>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3648475" y="3526885"/>
                  <a:ext cx="377284" cy="369332"/>
                </a:xfrm>
                <a:prstGeom prst="rect">
                  <a:avLst/>
                </a:prstGeom>
                <a:blipFill rotWithShape="0">
                  <a:blip r:embed="rId7"/>
                  <a:stretch>
                    <a:fillRect l="-28571" b="-682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4696882" y="4539564"/>
                  <a:ext cx="5504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𝑒</m:t>
                        </m:r>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4696882" y="4539564"/>
                  <a:ext cx="550406" cy="369332"/>
                </a:xfrm>
                <a:prstGeom prst="rect">
                  <a:avLst/>
                </a:prstGeom>
                <a:blipFill rotWithShape="0">
                  <a:blip r:embed="rId8"/>
                  <a:stretch>
                    <a:fillRect r="-20000" b="-250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2" name="矩形 21"/>
              <p:cNvSpPr/>
              <p:nvPr/>
            </p:nvSpPr>
            <p:spPr>
              <a:xfrm>
                <a:off x="3416105" y="1658335"/>
                <a:ext cx="4802478" cy="1278235"/>
              </a:xfrm>
              <a:prstGeom prst="rect">
                <a:avLst/>
              </a:prstGeom>
            </p:spPr>
            <p:txBody>
              <a:bodyPr wrap="square">
                <a:spAutoFit/>
              </a:bodyPr>
              <a:lstStyle/>
              <a:p>
                <a:r>
                  <a:rPr lang="en-US" altLang="zh-CN" sz="2400" dirty="0" smtClean="0"/>
                  <a:t> Orbit: </a:t>
                </a:r>
                <a:r>
                  <a:rPr lang="zh-CN" altLang="en-US" sz="2400" dirty="0" smtClean="0"/>
                  <a:t>轨道运动</a:t>
                </a:r>
                <a:endParaRPr lang="en-US" altLang="zh-CN" sz="2400" dirty="0" smtClean="0"/>
              </a:p>
              <a:p>
                <a:r>
                  <a:rPr lang="en-US" altLang="zh-CN" sz="2400" dirty="0" smtClean="0"/>
                  <a:t> </a:t>
                </a:r>
                <a14:m>
                  <m:oMath xmlns:m="http://schemas.openxmlformats.org/officeDocument/2006/math">
                    <m:r>
                      <a:rPr lang="en-US" altLang="zh-CN" sz="2400" b="0" i="1" smtClean="0">
                        <a:latin typeface="Cambria Math" panose="02040503050406030204" pitchFamily="18" charset="0"/>
                      </a:rPr>
                      <m:t>𝜇</m:t>
                    </m:r>
                    <m:r>
                      <a:rPr lang="en-US" altLang="zh-CN" sz="2400" i="1" smtClean="0">
                        <a:latin typeface="Cambria Math" panose="02040503050406030204" pitchFamily="18" charset="0"/>
                      </a:rPr>
                      <m:t>=</m:t>
                    </m:r>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i="1">
                            <a:solidFill>
                              <a:srgbClr val="0070C0"/>
                            </a:solidFill>
                            <a:latin typeface="Cambria Math" panose="02040503050406030204" pitchFamily="18" charset="0"/>
                          </a:rPr>
                          <m:t>𝑙</m:t>
                        </m:r>
                        <m:r>
                          <a:rPr lang="en-US" altLang="zh-CN" sz="2400" i="1">
                            <a:latin typeface="Cambria Math" panose="02040503050406030204" pitchFamily="18" charset="0"/>
                          </a:rPr>
                          <m:t>(</m:t>
                        </m:r>
                        <m:r>
                          <a:rPr lang="en-US" altLang="zh-CN" sz="2400" i="1">
                            <a:solidFill>
                              <a:srgbClr val="0070C0"/>
                            </a:solidFill>
                            <a:latin typeface="Cambria Math" panose="02040503050406030204" pitchFamily="18" charset="0"/>
                          </a:rPr>
                          <m:t>𝑙</m:t>
                        </m:r>
                        <m:r>
                          <a:rPr lang="en-US" altLang="zh-CN" sz="2400" i="1">
                            <a:latin typeface="Cambria Math" panose="02040503050406030204" pitchFamily="18" charset="0"/>
                          </a:rPr>
                          <m:t>+1)</m:t>
                        </m:r>
                      </m:e>
                    </m:ra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oMath>
                </a14:m>
                <a:endParaRPr lang="en-US" altLang="zh-CN" sz="2400" i="1" dirty="0" smtClean="0">
                  <a:latin typeface="Cambria Math" panose="02040503050406030204" pitchFamily="18" charset="0"/>
                </a:endParaRPr>
              </a:p>
              <a:p>
                <a:r>
                  <a:rPr lang="en-US" altLang="zh-CN" sz="2400" b="0" dirty="0" smtClean="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𝑍</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m:t>
                    </m:r>
                    <m:r>
                      <a:rPr lang="en-US" altLang="zh-CN" sz="2400" b="0" i="1" smtClean="0">
                        <a:solidFill>
                          <a:srgbClr val="7030A0"/>
                        </a:solidFill>
                        <a:latin typeface="Cambria Math" panose="02040503050406030204" pitchFamily="18" charset="0"/>
                      </a:rPr>
                      <m:t>𝑚</m:t>
                    </m:r>
                    <m:sSub>
                      <m:sSubPr>
                        <m:ctrlPr>
                          <a:rPr lang="en-US" altLang="zh-CN" sz="2400" b="0" i="1" smtClean="0">
                            <a:solidFill>
                              <a:srgbClr val="7030A0"/>
                            </a:solidFill>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r>
                      <a:rPr lang="en-US" altLang="zh-CN" sz="2400" b="0" i="1" smtClean="0">
                        <a:latin typeface="Cambria Math" panose="02040503050406030204" pitchFamily="18" charset="0"/>
                      </a:rPr>
                      <m:t>, </m:t>
                    </m:r>
                    <m:r>
                      <a:rPr lang="en-US" altLang="zh-CN" sz="2400" i="1" dirty="0" smtClean="0">
                        <a:latin typeface="Cambria Math" panose="02040503050406030204" pitchFamily="18" charset="0"/>
                        <a:ea typeface="微软雅黑" panose="020B0503020204020204" pitchFamily="34" charset="-122"/>
                      </a:rPr>
                      <m:t>𝑚</m:t>
                    </m:r>
                    <m:r>
                      <a:rPr lang="en-US" altLang="zh-CN" sz="2400" b="0" i="1" dirty="0" smtClean="0">
                        <a:latin typeface="Cambria Math" panose="02040503050406030204" pitchFamily="18" charset="0"/>
                        <a:ea typeface="微软雅黑" panose="020B0503020204020204" pitchFamily="34" charset="-122"/>
                      </a:rPr>
                      <m:t>=0,±1,±2,⋯±</m:t>
                    </m:r>
                    <m:r>
                      <a:rPr lang="en-US" altLang="zh-CN" sz="2400" b="0" i="1" dirty="0" smtClean="0">
                        <a:latin typeface="Cambria Math" panose="02040503050406030204" pitchFamily="18" charset="0"/>
                        <a:ea typeface="微软雅黑" panose="020B0503020204020204" pitchFamily="34" charset="-122"/>
                      </a:rPr>
                      <m:t>𝑙</m:t>
                    </m:r>
                  </m:oMath>
                </a14:m>
                <a:endParaRPr lang="en-US" altLang="zh-CN" sz="2400" dirty="0" smtClean="0">
                  <a:latin typeface="微软雅黑" panose="020B0503020204020204" pitchFamily="34" charset="-122"/>
                  <a:ea typeface="微软雅黑" panose="020B0503020204020204" pitchFamily="34"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3416105" y="1658335"/>
                <a:ext cx="4802478" cy="1278235"/>
              </a:xfrm>
              <a:prstGeom prst="rect">
                <a:avLst/>
              </a:prstGeom>
              <a:blipFill rotWithShape="0">
                <a:blip r:embed="rId9"/>
                <a:stretch>
                  <a:fillRect t="-7143" b="-9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3416105" y="3562494"/>
                <a:ext cx="4501788" cy="1940083"/>
              </a:xfrm>
              <a:prstGeom prst="rect">
                <a:avLst/>
              </a:prstGeom>
            </p:spPr>
            <p:txBody>
              <a:bodyPr wrap="square">
                <a:spAutoFit/>
              </a:bodyPr>
              <a:lstStyle/>
              <a:p>
                <a:r>
                  <a:rPr lang="en-US" altLang="zh-CN" sz="2400" dirty="0" smtClean="0"/>
                  <a:t> Spin: </a:t>
                </a:r>
                <a:r>
                  <a:rPr lang="zh-CN" altLang="en-US" sz="2400" dirty="0" smtClean="0"/>
                  <a:t>自旋</a:t>
                </a:r>
                <a:endParaRPr lang="en-US" altLang="zh-CN" sz="2400" dirty="0" smtClean="0"/>
              </a:p>
              <a:p>
                <a:r>
                  <a:rPr lang="en-US" altLang="zh-CN" sz="2400" dirty="0" smtClean="0"/>
                  <a:t> </a:t>
                </a:r>
                <a:r>
                  <a:rPr lang="en-US" altLang="zh-CN" sz="2400" dirty="0"/>
                  <a:t> </a:t>
                </a:r>
                <a14:m>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=1/2, </m:t>
                    </m:r>
                    <m:r>
                      <a:rPr lang="en-US" altLang="zh-CN" sz="2400" i="1" dirty="0">
                        <a:latin typeface="Cambria Math" panose="02040503050406030204" pitchFamily="18" charset="0"/>
                        <a:ea typeface="微软雅黑" panose="020B0503020204020204" pitchFamily="34" charset="-122"/>
                      </a:rPr>
                      <m:t>𝑚</m:t>
                    </m:r>
                    <m:r>
                      <a:rPr lang="en-US" altLang="zh-CN" sz="2400" i="1" dirty="0">
                        <a:latin typeface="Cambria Math" panose="02040503050406030204" pitchFamily="18" charset="0"/>
                        <a:ea typeface="微软雅黑" panose="020B0503020204020204" pitchFamily="34" charset="-122"/>
                      </a:rPr>
                      <m:t>=±1/2</m:t>
                    </m:r>
                  </m:oMath>
                </a14:m>
                <a:endParaRPr lang="en-US" altLang="zh-CN" sz="2400" dirty="0">
                  <a:latin typeface="微软雅黑" panose="020B0503020204020204" pitchFamily="34" charset="-122"/>
                  <a:ea typeface="微软雅黑" panose="020B0503020204020204" pitchFamily="34" charset="-122"/>
                </a:endParaRPr>
              </a:p>
              <a:p>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𝜇</m:t>
                        </m:r>
                      </m:e>
                      <m:sub>
                        <m:r>
                          <a:rPr lang="en-US" altLang="zh-CN" sz="2400" i="1">
                            <a:latin typeface="Cambria Math" panose="02040503050406030204" pitchFamily="18" charset="0"/>
                          </a:rPr>
                          <m:t>𝑆</m:t>
                        </m:r>
                      </m:sub>
                    </m:sSub>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𝑠</m:t>
                        </m:r>
                        <m:d>
                          <m:dPr>
                            <m:ctrlPr>
                              <a:rPr lang="en-US" altLang="zh-CN" sz="2400" i="1" smtClean="0">
                                <a:solidFill>
                                  <a:schemeClr val="tx1"/>
                                </a:solidFill>
                                <a:latin typeface="Cambria Math" panose="02040503050406030204" pitchFamily="18" charset="0"/>
                              </a:rPr>
                            </m:ctrlPr>
                          </m:dPr>
                          <m:e>
                            <m:r>
                              <a:rPr lang="en-US" altLang="zh-CN" sz="2400" i="1" smtClean="0">
                                <a:solidFill>
                                  <a:srgbClr val="0070C0"/>
                                </a:solidFill>
                                <a:latin typeface="Cambria Math" panose="02040503050406030204" pitchFamily="18" charset="0"/>
                              </a:rPr>
                              <m:t>𝑠</m:t>
                            </m:r>
                            <m:r>
                              <a:rPr lang="en-US" altLang="zh-CN" sz="2400" i="1">
                                <a:solidFill>
                                  <a:schemeClr val="tx1"/>
                                </a:solidFill>
                                <a:latin typeface="Cambria Math" panose="02040503050406030204" pitchFamily="18" charset="0"/>
                              </a:rPr>
                              <m:t>+1</m:t>
                            </m:r>
                          </m:e>
                        </m:d>
                      </m:e>
                    </m:ra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𝜇</m:t>
                        </m:r>
                      </m:e>
                      <m:sub>
                        <m:r>
                          <a:rPr lang="en-US" altLang="zh-CN" sz="2400" i="1">
                            <a:latin typeface="Cambria Math" panose="02040503050406030204" pitchFamily="18" charset="0"/>
                          </a:rPr>
                          <m:t>𝐵</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3</m:t>
                            </m:r>
                          </m:e>
                        </m:rad>
                      </m:num>
                      <m:den>
                        <m:r>
                          <a:rPr lang="en-US" altLang="zh-CN" sz="2400" i="1">
                            <a:latin typeface="Cambria Math" panose="02040503050406030204" pitchFamily="18" charset="0"/>
                          </a:rPr>
                          <m:t>2</m:t>
                        </m:r>
                      </m:den>
                    </m:f>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𝜇</m:t>
                        </m:r>
                      </m:e>
                      <m:sub>
                        <m:r>
                          <a:rPr lang="en-US" altLang="zh-CN" sz="2400" i="1">
                            <a:latin typeface="Cambria Math" panose="02040503050406030204" pitchFamily="18" charset="0"/>
                          </a:rPr>
                          <m:t>𝐵</m:t>
                        </m:r>
                      </m:sub>
                    </m:sSub>
                    <m:r>
                      <a:rPr lang="en-US" altLang="zh-CN" sz="2400" i="1">
                        <a:latin typeface="Cambria Math" panose="02040503050406030204" pitchFamily="18" charset="0"/>
                      </a:rPr>
                      <m:t>,</m:t>
                    </m:r>
                  </m:oMath>
                </a14:m>
                <a:endParaRPr lang="en-US" altLang="zh-CN" sz="2400" i="1" dirty="0">
                  <a:latin typeface="Cambria Math" panose="02040503050406030204" pitchFamily="18" charset="0"/>
                </a:endParaRPr>
              </a:p>
              <a:p>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𝜇</m:t>
                        </m:r>
                      </m:e>
                      <m:sub>
                        <m:r>
                          <a:rPr lang="en-US" altLang="zh-CN" sz="2400" i="1">
                            <a:latin typeface="Cambria Math" panose="02040503050406030204" pitchFamily="18" charset="0"/>
                          </a:rPr>
                          <m:t>𝑍</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a:rPr lang="en-US" altLang="zh-CN" sz="2400" i="1">
                            <a:solidFill>
                              <a:srgbClr val="7030A0"/>
                            </a:solidFill>
                            <a:latin typeface="Cambria Math" panose="02040503050406030204" pitchFamily="18" charset="0"/>
                          </a:rPr>
                          <m:t>𝑚</m:t>
                        </m:r>
                        <m:r>
                          <a:rPr lang="en-US" altLang="zh-CN" sz="2400" i="1">
                            <a:latin typeface="Cambria Math" panose="02040503050406030204" pitchFamily="18" charset="0"/>
                          </a:rPr>
                          <m:t>𝜇</m:t>
                        </m:r>
                      </m:e>
                      <m:sub>
                        <m:r>
                          <a:rPr lang="en-US" altLang="zh-CN" sz="2400" i="1">
                            <a:latin typeface="Cambria Math" panose="02040503050406030204" pitchFamily="18" charset="0"/>
                          </a:rPr>
                          <m:t>𝐵</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𝜇</m:t>
                        </m:r>
                      </m:e>
                      <m:sub>
                        <m:r>
                          <a:rPr lang="en-US" altLang="zh-CN" sz="2400" i="1">
                            <a:latin typeface="Cambria Math" panose="02040503050406030204" pitchFamily="18" charset="0"/>
                          </a:rPr>
                          <m:t>𝐵</m:t>
                        </m:r>
                      </m:sub>
                    </m:sSub>
                    <m:r>
                      <a:rPr lang="en-US" altLang="zh-CN" sz="2400" i="1">
                        <a:latin typeface="Cambria Math" panose="02040503050406030204" pitchFamily="18" charset="0"/>
                      </a:rPr>
                      <m:t>, </m:t>
                    </m:r>
                  </m:oMath>
                </a14:m>
                <a:endParaRPr lang="en-US" altLang="zh-CN" sz="2400" i="1" dirty="0">
                  <a:latin typeface="Cambria Math" panose="02040503050406030204" pitchFamily="18" charset="0"/>
                </a:endParaRPr>
              </a:p>
            </p:txBody>
          </p:sp>
        </mc:Choice>
        <mc:Fallback xmlns="">
          <p:sp>
            <p:nvSpPr>
              <p:cNvPr id="23" name="矩形 22"/>
              <p:cNvSpPr>
                <a:spLocks noRot="1" noChangeAspect="1" noMove="1" noResize="1" noEditPoints="1" noAdjustHandles="1" noChangeArrowheads="1" noChangeShapeType="1" noTextEdit="1"/>
              </p:cNvSpPr>
              <p:nvPr/>
            </p:nvSpPr>
            <p:spPr>
              <a:xfrm>
                <a:off x="3416105" y="3562494"/>
                <a:ext cx="4501788" cy="1940083"/>
              </a:xfrm>
              <a:prstGeom prst="rect">
                <a:avLst/>
              </a:prstGeom>
              <a:blipFill rotWithShape="0">
                <a:blip r:embed="rId10"/>
                <a:stretch>
                  <a:fillRect t="-47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1514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15525" y="139180"/>
            <a:ext cx="8229600" cy="994122"/>
          </a:xfrm>
        </p:spPr>
        <p:txBody>
          <a:bodyPr>
            <a:normAutofit/>
          </a:bodyPr>
          <a:lstStyle/>
          <a:p>
            <a:r>
              <a:rPr lang="zh-CN" altLang="en-US" sz="2800" dirty="0" smtClean="0"/>
              <a:t>自旋假设存在的问题：与实验事实对比</a:t>
            </a:r>
            <a:endParaRPr lang="zh-CN" altLang="en-US" sz="2800" dirty="0"/>
          </a:p>
        </p:txBody>
      </p:sp>
      <p:grpSp>
        <p:nvGrpSpPr>
          <p:cNvPr id="6" name="Group 10"/>
          <p:cNvGrpSpPr>
            <a:grpSpLocks/>
          </p:cNvGrpSpPr>
          <p:nvPr/>
        </p:nvGrpSpPr>
        <p:grpSpPr bwMode="auto">
          <a:xfrm>
            <a:off x="777770" y="1133302"/>
            <a:ext cx="1688198" cy="2561404"/>
            <a:chOff x="3024" y="912"/>
            <a:chExt cx="1392" cy="2112"/>
          </a:xfrm>
        </p:grpSpPr>
        <p:grpSp>
          <p:nvGrpSpPr>
            <p:cNvPr id="7" name="Group 11"/>
            <p:cNvGrpSpPr>
              <a:grpSpLocks/>
            </p:cNvGrpSpPr>
            <p:nvPr/>
          </p:nvGrpSpPr>
          <p:grpSpPr bwMode="auto">
            <a:xfrm>
              <a:off x="3024" y="912"/>
              <a:ext cx="1392" cy="1536"/>
              <a:chOff x="2976" y="2544"/>
              <a:chExt cx="1104" cy="1152"/>
            </a:xfrm>
          </p:grpSpPr>
          <p:sp>
            <p:nvSpPr>
              <p:cNvPr id="10" name="Oval 12"/>
              <p:cNvSpPr>
                <a:spLocks noChangeArrowheads="1"/>
              </p:cNvSpPr>
              <p:nvPr/>
            </p:nvSpPr>
            <p:spPr bwMode="auto">
              <a:xfrm>
                <a:off x="3221" y="3096"/>
                <a:ext cx="613" cy="600"/>
              </a:xfrm>
              <a:prstGeom prst="ellipse">
                <a:avLst/>
              </a:prstGeom>
              <a:gradFill rotWithShape="0">
                <a:gsLst>
                  <a:gs pos="0">
                    <a:srgbClr val="002060"/>
                  </a:gs>
                  <a:gs pos="100000">
                    <a:srgbClr val="FF9900">
                      <a:gamma/>
                      <a:shade val="0"/>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3"/>
              <p:cNvSpPr>
                <a:spLocks noChangeShapeType="1"/>
              </p:cNvSpPr>
              <p:nvPr/>
            </p:nvSpPr>
            <p:spPr bwMode="auto">
              <a:xfrm>
                <a:off x="3527" y="2760"/>
                <a:ext cx="0" cy="396"/>
              </a:xfrm>
              <a:prstGeom prst="line">
                <a:avLst/>
              </a:prstGeom>
              <a:noFill/>
              <a:ln w="25400">
                <a:solidFill>
                  <a:schemeClr val="accent2"/>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rc 14"/>
              <p:cNvSpPr>
                <a:spLocks/>
              </p:cNvSpPr>
              <p:nvPr/>
            </p:nvSpPr>
            <p:spPr bwMode="auto">
              <a:xfrm>
                <a:off x="2976" y="3238"/>
                <a:ext cx="1104" cy="339"/>
              </a:xfrm>
              <a:custGeom>
                <a:avLst/>
                <a:gdLst>
                  <a:gd name="G0" fmla="+- 21600 0 0"/>
                  <a:gd name="G1" fmla="+- 18871 0 0"/>
                  <a:gd name="G2" fmla="+- 21600 0 0"/>
                  <a:gd name="T0" fmla="*/ 32110 w 43200"/>
                  <a:gd name="T1" fmla="*/ 0 h 40471"/>
                  <a:gd name="T2" fmla="*/ 9300 w 43200"/>
                  <a:gd name="T3" fmla="*/ 1115 h 40471"/>
                  <a:gd name="T4" fmla="*/ 21600 w 43200"/>
                  <a:gd name="T5" fmla="*/ 18871 h 40471"/>
                </a:gdLst>
                <a:ahLst/>
                <a:cxnLst>
                  <a:cxn ang="0">
                    <a:pos x="T0" y="T1"/>
                  </a:cxn>
                  <a:cxn ang="0">
                    <a:pos x="T2" y="T3"/>
                  </a:cxn>
                  <a:cxn ang="0">
                    <a:pos x="T4" y="T5"/>
                  </a:cxn>
                </a:cxnLst>
                <a:rect l="0" t="0" r="r" b="b"/>
                <a:pathLst>
                  <a:path w="43200" h="40471" fill="none" extrusionOk="0">
                    <a:moveTo>
                      <a:pt x="32109" y="0"/>
                    </a:moveTo>
                    <a:cubicBezTo>
                      <a:pt x="38955" y="3813"/>
                      <a:pt x="43200" y="11034"/>
                      <a:pt x="43200" y="18871"/>
                    </a:cubicBezTo>
                    <a:cubicBezTo>
                      <a:pt x="43200" y="30800"/>
                      <a:pt x="33529" y="40471"/>
                      <a:pt x="21600" y="40471"/>
                    </a:cubicBezTo>
                    <a:cubicBezTo>
                      <a:pt x="9670" y="40471"/>
                      <a:pt x="0" y="30800"/>
                      <a:pt x="0" y="18871"/>
                    </a:cubicBezTo>
                    <a:cubicBezTo>
                      <a:pt x="-1" y="11785"/>
                      <a:pt x="3475" y="5150"/>
                      <a:pt x="9300" y="1115"/>
                    </a:cubicBezTo>
                  </a:path>
                  <a:path w="43200" h="40471" stroke="0" extrusionOk="0">
                    <a:moveTo>
                      <a:pt x="32109" y="0"/>
                    </a:moveTo>
                    <a:cubicBezTo>
                      <a:pt x="38955" y="3813"/>
                      <a:pt x="43200" y="11034"/>
                      <a:pt x="43200" y="18871"/>
                    </a:cubicBezTo>
                    <a:cubicBezTo>
                      <a:pt x="43200" y="30800"/>
                      <a:pt x="33529" y="40471"/>
                      <a:pt x="21600" y="40471"/>
                    </a:cubicBezTo>
                    <a:cubicBezTo>
                      <a:pt x="9670" y="40471"/>
                      <a:pt x="0" y="30800"/>
                      <a:pt x="0" y="18871"/>
                    </a:cubicBezTo>
                    <a:cubicBezTo>
                      <a:pt x="-1" y="11785"/>
                      <a:pt x="3475" y="5150"/>
                      <a:pt x="9300" y="1115"/>
                    </a:cubicBezTo>
                    <a:lnTo>
                      <a:pt x="21600" y="18871"/>
                    </a:lnTo>
                    <a:close/>
                  </a:path>
                </a:pathLst>
              </a:custGeom>
              <a:noFill/>
              <a:ln w="25400" cap="rnd">
                <a:solidFill>
                  <a:srgbClr val="FF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Arc 15"/>
              <p:cNvSpPr>
                <a:spLocks/>
              </p:cNvSpPr>
              <p:nvPr/>
            </p:nvSpPr>
            <p:spPr bwMode="auto">
              <a:xfrm>
                <a:off x="2977" y="3248"/>
                <a:ext cx="1002" cy="330"/>
              </a:xfrm>
              <a:custGeom>
                <a:avLst/>
                <a:gdLst>
                  <a:gd name="G0" fmla="+- 21600 0 0"/>
                  <a:gd name="G1" fmla="+- 17756 0 0"/>
                  <a:gd name="G2" fmla="+- 21600 0 0"/>
                  <a:gd name="T0" fmla="*/ 39213 w 39213"/>
                  <a:gd name="T1" fmla="*/ 30260 h 39356"/>
                  <a:gd name="T2" fmla="*/ 9300 w 39213"/>
                  <a:gd name="T3" fmla="*/ 0 h 39356"/>
                  <a:gd name="T4" fmla="*/ 21600 w 39213"/>
                  <a:gd name="T5" fmla="*/ 17756 h 39356"/>
                </a:gdLst>
                <a:ahLst/>
                <a:cxnLst>
                  <a:cxn ang="0">
                    <a:pos x="T0" y="T1"/>
                  </a:cxn>
                  <a:cxn ang="0">
                    <a:pos x="T2" y="T3"/>
                  </a:cxn>
                  <a:cxn ang="0">
                    <a:pos x="T4" y="T5"/>
                  </a:cxn>
                </a:cxnLst>
                <a:rect l="0" t="0" r="r" b="b"/>
                <a:pathLst>
                  <a:path w="39213" h="39356" fill="none" extrusionOk="0">
                    <a:moveTo>
                      <a:pt x="39212" y="30259"/>
                    </a:moveTo>
                    <a:cubicBezTo>
                      <a:pt x="35161" y="35965"/>
                      <a:pt x="28597" y="39355"/>
                      <a:pt x="21600" y="39356"/>
                    </a:cubicBezTo>
                    <a:cubicBezTo>
                      <a:pt x="9670" y="39356"/>
                      <a:pt x="0" y="29685"/>
                      <a:pt x="0" y="17756"/>
                    </a:cubicBezTo>
                    <a:cubicBezTo>
                      <a:pt x="-1" y="10670"/>
                      <a:pt x="3475" y="4035"/>
                      <a:pt x="9300" y="0"/>
                    </a:cubicBezTo>
                  </a:path>
                  <a:path w="39213" h="39356" stroke="0" extrusionOk="0">
                    <a:moveTo>
                      <a:pt x="39212" y="30259"/>
                    </a:moveTo>
                    <a:cubicBezTo>
                      <a:pt x="35161" y="35965"/>
                      <a:pt x="28597" y="39355"/>
                      <a:pt x="21600" y="39356"/>
                    </a:cubicBezTo>
                    <a:cubicBezTo>
                      <a:pt x="9670" y="39356"/>
                      <a:pt x="0" y="29685"/>
                      <a:pt x="0" y="17756"/>
                    </a:cubicBezTo>
                    <a:cubicBezTo>
                      <a:pt x="-1" y="10670"/>
                      <a:pt x="3475" y="4035"/>
                      <a:pt x="9300" y="0"/>
                    </a:cubicBezTo>
                    <a:lnTo>
                      <a:pt x="21600" y="17756"/>
                    </a:lnTo>
                    <a:close/>
                  </a:path>
                </a:pathLst>
              </a:custGeom>
              <a:noFill/>
              <a:ln w="25400" cap="rnd">
                <a:solidFill>
                  <a:srgbClr val="FF33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 name="Object 16"/>
              <p:cNvGraphicFramePr>
                <a:graphicFrameLocks noChangeAspect="1"/>
              </p:cNvGraphicFramePr>
              <p:nvPr/>
            </p:nvGraphicFramePr>
            <p:xfrm>
              <a:off x="3601" y="2544"/>
              <a:ext cx="218" cy="303"/>
            </p:xfrm>
            <a:graphic>
              <a:graphicData uri="http://schemas.openxmlformats.org/presentationml/2006/ole">
                <mc:AlternateContent xmlns:mc="http://schemas.openxmlformats.org/markup-compatibility/2006">
                  <mc:Choice xmlns:v="urn:schemas-microsoft-com:vml" Requires="v">
                    <p:oleObj spid="_x0000_s302166" name="公式" r:id="rId4" imgW="152268" imgH="215713" progId="Equation.3">
                      <p:embed/>
                    </p:oleObj>
                  </mc:Choice>
                  <mc:Fallback>
                    <p:oleObj name="公式" r:id="rId4" imgW="152268" imgH="2157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1" y="2544"/>
                            <a:ext cx="218" cy="3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 name="Line 17"/>
            <p:cNvSpPr>
              <a:spLocks noChangeShapeType="1"/>
            </p:cNvSpPr>
            <p:nvPr/>
          </p:nvSpPr>
          <p:spPr bwMode="auto">
            <a:xfrm>
              <a:off x="3744" y="2448"/>
              <a:ext cx="0" cy="336"/>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 name="Object 18"/>
            <p:cNvGraphicFramePr>
              <a:graphicFrameLocks noChangeAspect="1"/>
            </p:cNvGraphicFramePr>
            <p:nvPr/>
          </p:nvGraphicFramePr>
          <p:xfrm>
            <a:off x="3792" y="2592"/>
            <a:ext cx="400" cy="432"/>
          </p:xfrm>
          <a:graphic>
            <a:graphicData uri="http://schemas.openxmlformats.org/presentationml/2006/ole">
              <mc:AlternateContent xmlns:mc="http://schemas.openxmlformats.org/markup-compatibility/2006">
                <mc:Choice xmlns:v="urn:schemas-microsoft-com:vml" Requires="v">
                  <p:oleObj spid="_x0000_s302167" name="公式" r:id="rId6" imgW="190500" imgH="228600" progId="Equation.3">
                    <p:embed/>
                  </p:oleObj>
                </mc:Choice>
                <mc:Fallback>
                  <p:oleObj name="公式" r:id="rId6" imgW="1905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2" y="2592"/>
                          <a:ext cx="400"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mc:AlternateContent xmlns:mc="http://schemas.openxmlformats.org/markup-compatibility/2006" xmlns:a14="http://schemas.microsoft.com/office/drawing/2010/main">
        <mc:Choice Requires="a14">
          <p:sp>
            <p:nvSpPr>
              <p:cNvPr id="24" name="矩形 23"/>
              <p:cNvSpPr/>
              <p:nvPr/>
            </p:nvSpPr>
            <p:spPr>
              <a:xfrm>
                <a:off x="2839084" y="1612342"/>
                <a:ext cx="5279013" cy="19277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𝑆</m:t>
                          </m:r>
                        </m:sub>
                      </m:sSub>
                      <m:r>
                        <a:rPr lang="en-US" altLang="zh-CN" sz="2400" i="1" smtClean="0">
                          <a:latin typeface="Cambria Math" panose="02040503050406030204" pitchFamily="18" charset="0"/>
                        </a:rPr>
                        <m:t>=</m:t>
                      </m:r>
                      <m:r>
                        <a:rPr lang="en-US" altLang="zh-CN" sz="2400" b="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b="0" i="1" smtClean="0">
                              <a:latin typeface="Cambria Math" panose="02040503050406030204" pitchFamily="18" charset="0"/>
                            </a:rPr>
                            <m:t>𝑠</m:t>
                          </m:r>
                          <m:d>
                            <m:dPr>
                              <m:ctrlPr>
                                <a:rPr lang="en-US" altLang="zh-CN" sz="2400" i="1" smtClean="0">
                                  <a:solidFill>
                                    <a:schemeClr val="tx1"/>
                                  </a:solidFill>
                                  <a:latin typeface="Cambria Math" panose="02040503050406030204" pitchFamily="18" charset="0"/>
                                </a:rPr>
                              </m:ctrlPr>
                            </m:dPr>
                            <m:e>
                              <m:r>
                                <a:rPr lang="en-US" altLang="zh-CN" sz="2400" b="0" i="1" smtClean="0">
                                  <a:solidFill>
                                    <a:srgbClr val="0070C0"/>
                                  </a:solidFill>
                                  <a:latin typeface="Cambria Math" panose="02040503050406030204" pitchFamily="18" charset="0"/>
                                </a:rPr>
                                <m:t>𝑠</m:t>
                              </m:r>
                              <m:r>
                                <a:rPr lang="en-US" altLang="zh-CN" sz="2400" i="1">
                                  <a:solidFill>
                                    <a:schemeClr val="tx1"/>
                                  </a:solidFill>
                                  <a:latin typeface="Cambria Math" panose="02040503050406030204" pitchFamily="18" charset="0"/>
                                </a:rPr>
                                <m:t>+1</m:t>
                              </m:r>
                            </m:e>
                          </m:d>
                        </m:e>
                      </m:ra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3</m:t>
                              </m:r>
                            </m:e>
                          </m:rad>
                        </m:num>
                        <m:den>
                          <m:r>
                            <a:rPr lang="en-US" altLang="zh-CN" sz="2400" b="0" i="1" smtClean="0">
                              <a:latin typeface="Cambria Math" panose="02040503050406030204" pitchFamily="18" charset="0"/>
                            </a:rPr>
                            <m:t>2</m:t>
                          </m:r>
                        </m:den>
                      </m:f>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oMath>
                  </m:oMathPara>
                </a14:m>
                <a:endParaRPr lang="en-US" altLang="zh-CN" sz="2400"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𝑍</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solidFill>
                                <a:srgbClr val="7030A0"/>
                              </a:solidFill>
                              <a:latin typeface="Cambria Math" panose="02040503050406030204" pitchFamily="18" charset="0"/>
                            </a:rPr>
                            <m:t>𝑚</m:t>
                          </m:r>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oMath>
                  </m:oMathPara>
                </a14:m>
                <a:endParaRPr lang="en-US" altLang="zh-CN" sz="2400" dirty="0" smtClean="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与</a:t>
                </a:r>
                <a:r>
                  <a:rPr lang="zh-CN" altLang="en-US" sz="2400" dirty="0" smtClean="0">
                    <a:latin typeface="微软雅黑" panose="020B0503020204020204" pitchFamily="34" charset="-122"/>
                    <a:ea typeface="微软雅黑" panose="020B0503020204020204" pitchFamily="34" charset="-122"/>
                  </a:rPr>
                  <a:t>实验差了</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倍</a:t>
                </a:r>
                <a:endParaRPr lang="en-US" altLang="zh-CN" sz="2400" dirty="0" smtClean="0">
                  <a:latin typeface="微软雅黑" panose="020B0503020204020204" pitchFamily="34" charset="-122"/>
                  <a:ea typeface="微软雅黑" panose="020B0503020204020204" pitchFamily="34" charset="-122"/>
                </a:endParaRPr>
              </a:p>
            </p:txBody>
          </p:sp>
        </mc:Choice>
        <mc:Fallback xmlns="">
          <p:sp>
            <p:nvSpPr>
              <p:cNvPr id="24" name="矩形 23"/>
              <p:cNvSpPr>
                <a:spLocks noRot="1" noChangeAspect="1" noMove="1" noResize="1" noEditPoints="1" noAdjustHandles="1" noChangeArrowheads="1" noChangeShapeType="1" noTextEdit="1"/>
              </p:cNvSpPr>
              <p:nvPr/>
            </p:nvSpPr>
            <p:spPr>
              <a:xfrm>
                <a:off x="2839084" y="1612342"/>
                <a:ext cx="5279013" cy="1927772"/>
              </a:xfrm>
              <a:prstGeom prst="rect">
                <a:avLst/>
              </a:prstGeom>
              <a:blipFill rotWithShape="0">
                <a:blip r:embed="rId8"/>
                <a:stretch>
                  <a:fillRect l="-1848" b="-59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098741" y="4019154"/>
                <a:ext cx="2019356" cy="8745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𝑆</m:t>
                          </m:r>
                        </m:sub>
                      </m:sSub>
                      <m:r>
                        <a:rPr lang="en-US" altLang="zh-CN" sz="2400" i="1">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3</m:t>
                          </m:r>
                        </m:e>
                      </m:ra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oMath>
                  </m:oMathPara>
                </a14:m>
                <a:endParaRPr lang="en-US" altLang="zh-CN" sz="2400"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𝑍</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oMath>
                  </m:oMathPara>
                </a14:m>
                <a:endParaRPr lang="en-US" altLang="zh-CN" sz="2400" dirty="0" smtClean="0">
                  <a:latin typeface="微软雅黑" panose="020B0503020204020204" pitchFamily="34" charset="-122"/>
                  <a:ea typeface="微软雅黑" panose="020B0503020204020204" pitchFamily="34" charset="-122"/>
                </a:endParaRPr>
              </a:p>
            </p:txBody>
          </p:sp>
        </mc:Choice>
        <mc:Fallback xmlns="">
          <p:sp>
            <p:nvSpPr>
              <p:cNvPr id="25" name="矩形 24"/>
              <p:cNvSpPr>
                <a:spLocks noRot="1" noChangeAspect="1" noMove="1" noResize="1" noEditPoints="1" noAdjustHandles="1" noChangeArrowheads="1" noChangeShapeType="1" noTextEdit="1"/>
              </p:cNvSpPr>
              <p:nvPr/>
            </p:nvSpPr>
            <p:spPr>
              <a:xfrm>
                <a:off x="6098741" y="4019154"/>
                <a:ext cx="2019356" cy="874535"/>
              </a:xfrm>
              <a:prstGeom prst="rect">
                <a:avLst/>
              </a:prstGeom>
              <a:blipFill rotWithShape="0">
                <a:blip r:embed="rId9"/>
                <a:stretch>
                  <a:fillRect b="-4167"/>
                </a:stretch>
              </a:blipFill>
            </p:spPr>
            <p:txBody>
              <a:bodyPr/>
              <a:lstStyle/>
              <a:p>
                <a:r>
                  <a:rPr lang="zh-CN" altLang="en-US">
                    <a:noFill/>
                  </a:rPr>
                  <a:t> </a:t>
                </a:r>
              </a:p>
            </p:txBody>
          </p:sp>
        </mc:Fallback>
      </mc:AlternateContent>
      <p:sp>
        <p:nvSpPr>
          <p:cNvPr id="2" name="矩形 1"/>
          <p:cNvSpPr/>
          <p:nvPr/>
        </p:nvSpPr>
        <p:spPr>
          <a:xfrm>
            <a:off x="1152415" y="4329762"/>
            <a:ext cx="5096267" cy="461665"/>
          </a:xfrm>
          <a:prstGeom prst="rect">
            <a:avLst/>
          </a:prstGeom>
        </p:spPr>
        <p:txBody>
          <a:bodyPr wrap="none">
            <a:spAutoFit/>
          </a:bodyPr>
          <a:lstStyle/>
          <a:p>
            <a:r>
              <a:rPr lang="en-US" altLang="zh-CN" sz="2400" b="0" i="0" dirty="0" err="1" smtClean="0">
                <a:solidFill>
                  <a:srgbClr val="252525"/>
                </a:solidFill>
                <a:effectLst/>
                <a:latin typeface="Arial" panose="020B0604020202020204" pitchFamily="34" charset="0"/>
              </a:rPr>
              <a:t>Uhlenbeck</a:t>
            </a:r>
            <a:r>
              <a:rPr lang="en-US" altLang="zh-CN" sz="2400" b="0" i="0" dirty="0" smtClean="0">
                <a:solidFill>
                  <a:srgbClr val="252525"/>
                </a:solidFill>
                <a:effectLst/>
                <a:latin typeface="Arial" panose="020B0604020202020204" pitchFamily="34" charset="0"/>
              </a:rPr>
              <a:t> </a:t>
            </a:r>
            <a:r>
              <a:rPr lang="zh-CN" altLang="en-US" sz="2400" b="0" i="0" dirty="0" smtClean="0">
                <a:solidFill>
                  <a:srgbClr val="252525"/>
                </a:solidFill>
                <a:effectLst/>
                <a:latin typeface="Arial" panose="020B0604020202020204" pitchFamily="34" charset="0"/>
              </a:rPr>
              <a:t>和</a:t>
            </a:r>
            <a:r>
              <a:rPr lang="en-US" altLang="zh-CN" sz="2400" b="0" i="0" dirty="0" smtClean="0">
                <a:solidFill>
                  <a:srgbClr val="252525"/>
                </a:solidFill>
                <a:effectLst/>
                <a:latin typeface="Arial" panose="020B0604020202020204" pitchFamily="34" charset="0"/>
              </a:rPr>
              <a:t> </a:t>
            </a:r>
            <a:r>
              <a:rPr lang="en-US" altLang="zh-CN" sz="2400" b="0" i="0" dirty="0" err="1" smtClean="0">
                <a:solidFill>
                  <a:srgbClr val="252525"/>
                </a:solidFill>
                <a:effectLst/>
                <a:latin typeface="Arial" panose="020B0604020202020204" pitchFamily="34" charset="0"/>
              </a:rPr>
              <a:t>Goudsmit</a:t>
            </a:r>
            <a:r>
              <a:rPr lang="zh-CN" altLang="en-US" sz="2400" b="0" i="0" dirty="0" smtClean="0">
                <a:solidFill>
                  <a:srgbClr val="252525"/>
                </a:solidFill>
                <a:effectLst/>
                <a:latin typeface="Arial" panose="020B0604020202020204" pitchFamily="34" charset="0"/>
              </a:rPr>
              <a:t>进一步假设</a:t>
            </a:r>
            <a:r>
              <a:rPr lang="en-US" altLang="zh-CN" sz="2400" b="0" i="0" dirty="0" smtClean="0">
                <a:solidFill>
                  <a:srgbClr val="252525"/>
                </a:solidFill>
                <a:effectLst/>
                <a:latin typeface="Arial" panose="020B0604020202020204" pitchFamily="34" charset="0"/>
              </a:rPr>
              <a:t> </a:t>
            </a:r>
            <a:endParaRPr lang="zh-CN" altLang="en-US" sz="2400" dirty="0"/>
          </a:p>
        </p:txBody>
      </p:sp>
    </p:spTree>
    <p:extLst>
      <p:ext uri="{BB962C8B-B14F-4D97-AF65-F5344CB8AC3E}">
        <p14:creationId xmlns:p14="http://schemas.microsoft.com/office/powerpoint/2010/main" val="307983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359953"/>
                <a:ext cx="8229600" cy="4525962"/>
              </a:xfrm>
            </p:spPr>
            <p:txBody>
              <a:bodyPr/>
              <a:lstStyle/>
              <a:p>
                <a:r>
                  <a:rPr lang="zh-CN" altLang="en-US" sz="2000" dirty="0" smtClean="0">
                    <a:latin typeface="微软雅黑" panose="020B0503020204020204" pitchFamily="34" charset="-122"/>
                    <a:ea typeface="微软雅黑" panose="020B0503020204020204" pitchFamily="34" charset="-122"/>
                  </a:rPr>
                  <a:t>如果把电子看作一个带</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𝑒</m:t>
                    </m:r>
                  </m:oMath>
                </a14:m>
                <a:r>
                  <a:rPr lang="zh-CN" altLang="en-US" sz="2000" dirty="0" smtClean="0">
                    <a:latin typeface="微软雅黑" panose="020B0503020204020204" pitchFamily="34" charset="-122"/>
                    <a:ea typeface="微软雅黑" panose="020B0503020204020204" pitchFamily="34" charset="-122"/>
                  </a:rPr>
                  <a:t>的小球</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半径为</a:t>
                </a:r>
                <a14:m>
                  <m:oMath xmlns:m="http://schemas.openxmlformats.org/officeDocument/2006/math">
                    <m:sSup>
                      <m:sSupPr>
                        <m:ctrlPr>
                          <a:rPr lang="en-US" altLang="zh-CN" sz="2000" b="0" i="1" dirty="0" smtClean="0">
                            <a:latin typeface="Cambria Math" panose="02040503050406030204" pitchFamily="18" charset="0"/>
                          </a:rPr>
                        </m:ctrlPr>
                      </m:sSupPr>
                      <m:e>
                        <m:r>
                          <a:rPr lang="en-US" altLang="zh-CN" sz="2000" i="1" dirty="0">
                            <a:latin typeface="Cambria Math" panose="02040503050406030204" pitchFamily="18" charset="0"/>
                          </a:rPr>
                          <m:t>1</m:t>
                        </m:r>
                        <m:r>
                          <a:rPr lang="en-US" altLang="zh-CN" sz="2000" i="1" dirty="0" smtClean="0">
                            <a:latin typeface="Cambria Math" panose="02040503050406030204" pitchFamily="18" charset="0"/>
                          </a:rPr>
                          <m:t>0</m:t>
                        </m:r>
                      </m:e>
                      <m:sup>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14</m:t>
                        </m:r>
                      </m:sup>
                    </m:sSup>
                    <m:r>
                      <m:rPr>
                        <m:sty m:val="p"/>
                      </m:rPr>
                      <a:rPr lang="en-US" altLang="zh-CN" sz="2000" b="0" i="0" dirty="0" smtClean="0">
                        <a:latin typeface="Cambria Math" panose="02040503050406030204" pitchFamily="18" charset="0"/>
                      </a:rPr>
                      <m:t>cm</m:t>
                    </m:r>
                    <m:r>
                      <a:rPr lang="en-US" altLang="zh-CN" sz="2000" b="0" i="0" dirty="0" smtClean="0">
                        <a:latin typeface="Cambria Math" panose="02040503050406030204" pitchFamily="18" charset="0"/>
                      </a:rPr>
                      <m:t>,</m:t>
                    </m:r>
                  </m:oMath>
                </a14:m>
                <a:r>
                  <a:rPr lang="zh-CN" altLang="en-US" sz="2000" dirty="0" smtClean="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像</a:t>
                </a:r>
                <a:r>
                  <a:rPr lang="zh-CN" altLang="en-US" sz="2000" dirty="0" smtClean="0">
                    <a:latin typeface="微软雅黑" panose="020B0503020204020204" pitchFamily="34" charset="-122"/>
                    <a:ea typeface="微软雅黑" panose="020B0503020204020204" pitchFamily="34" charset="-122"/>
                  </a:rPr>
                  <a:t>陀螺一样绕自身旋转，那么它的表面切向速度是多少？</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359953"/>
                <a:ext cx="8229600" cy="4525962"/>
              </a:xfrm>
              <a:blipFill rotWithShape="0">
                <a:blip r:embed="rId2"/>
                <a:stretch>
                  <a:fillRect t="-673" r="-7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标题 2"/>
              <p:cNvSpPr>
                <a:spLocks noGrp="1"/>
              </p:cNvSpPr>
              <p:nvPr>
                <p:ph type="title"/>
              </p:nvPr>
            </p:nvSpPr>
            <p:spPr/>
            <p:txBody>
              <a:bodyPr>
                <a:normAutofit/>
              </a:bodyPr>
              <a:lstStyle/>
              <a:p>
                <a:r>
                  <a:rPr lang="en-US" altLang="zh-CN" dirty="0" smtClean="0"/>
                  <a:t>Pauli</a:t>
                </a:r>
                <a:r>
                  <a:rPr lang="zh-CN" altLang="en-US" dirty="0" smtClean="0"/>
                  <a:t>的</a:t>
                </a:r>
                <a:r>
                  <a:rPr lang="en-US" altLang="zh-CN" dirty="0" smtClean="0"/>
                  <a:t>comment</a:t>
                </a:r>
                <a:r>
                  <a:rPr lang="zh-CN" altLang="en-US" dirty="0" smtClean="0"/>
                  <a:t>：</a:t>
                </a:r>
                <a14:m>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𝑆</m:t>
                        </m:r>
                      </m:e>
                      <m:sub>
                        <m:r>
                          <a:rPr lang="en-US" altLang="zh-CN" b="0" i="1">
                            <a:latin typeface="Cambria Math" panose="02040503050406030204" pitchFamily="18" charset="0"/>
                          </a:rPr>
                          <m:t>𝑍</m:t>
                        </m:r>
                      </m:sub>
                    </m:sSub>
                    <m:r>
                      <a:rPr lang="en-US" altLang="zh-CN" b="0"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ℏ</m:t>
                        </m:r>
                      </m:num>
                      <m:den>
                        <m:r>
                          <a:rPr lang="en-US" altLang="zh-CN" b="0" i="1" smtClean="0">
                            <a:latin typeface="Cambria Math" panose="02040503050406030204" pitchFamily="18" charset="0"/>
                          </a:rPr>
                          <m:t>2</m:t>
                        </m:r>
                      </m:den>
                    </m:f>
                  </m:oMath>
                </a14:m>
                <a:r>
                  <a:rPr lang="zh-CN" altLang="en-US" dirty="0" smtClean="0"/>
                  <a:t> 究竟需要转多快</a:t>
                </a:r>
                <a:endParaRPr lang="zh-CN" altLang="en-US" dirty="0"/>
              </a:p>
            </p:txBody>
          </p:sp>
        </mc:Choice>
        <mc:Fallback xmlns="">
          <p:sp>
            <p:nvSpPr>
              <p:cNvPr id="4" name="标题 2"/>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796225" y="2400989"/>
                <a:ext cx="8098884" cy="1747786"/>
              </a:xfrm>
              <a:prstGeom prst="rect">
                <a:avLst/>
              </a:prstGeom>
              <a:noFill/>
            </p:spPr>
            <p:txBody>
              <a:bodyPr wrap="none" rtlCol="0">
                <a:spAutoFit/>
              </a:bodyPr>
              <a:lstStyle/>
              <a:p>
                <a:r>
                  <a:rPr lang="en-US" altLang="zh-CN" sz="2400" b="0" dirty="0" smtClean="0"/>
                  <a:t> </a:t>
                </a:r>
                <a:r>
                  <a:rPr lang="zh-CN" altLang="en-US" sz="2400" b="0" dirty="0" smtClean="0"/>
                  <a:t>方法一</a:t>
                </a:r>
                <a:endParaRPr lang="en-US" altLang="zh-CN" sz="2400" b="0" dirty="0" smtClean="0"/>
              </a:p>
              <a:p>
                <a:r>
                  <a:rPr lang="en-US" altLang="zh-CN" sz="2400" b="0" dirty="0" smtClean="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𝑍</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ℏ</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𝑒</m:t>
                        </m:r>
                      </m:sub>
                    </m:sSub>
                    <m:r>
                      <a:rPr lang="en-US" altLang="zh-CN" sz="2400" b="0" i="1" smtClean="0">
                        <a:latin typeface="Cambria Math" panose="02040503050406030204" pitchFamily="18" charset="0"/>
                      </a:rPr>
                      <m:t>𝑟𝑣</m:t>
                    </m:r>
                  </m:oMath>
                </a14:m>
                <a:endParaRPr lang="en-US" altLang="zh-CN" sz="2400" b="0" dirty="0" smtClean="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ℏ</m:t>
                          </m:r>
                        </m:num>
                        <m:den>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𝑒</m:t>
                              </m:r>
                            </m:sub>
                          </m:sSub>
                          <m:r>
                            <a:rPr lang="en-US" altLang="zh-CN" sz="2400" b="0" i="1" smtClean="0">
                              <a:latin typeface="Cambria Math" panose="02040503050406030204" pitchFamily="18" charset="0"/>
                            </a:rPr>
                            <m:t>𝑟</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ℏ</m:t>
                          </m:r>
                          <m:r>
                            <a:rPr lang="en-US" altLang="zh-CN" sz="2400" b="0" i="1" smtClean="0">
                              <a:latin typeface="Cambria Math" panose="02040503050406030204" pitchFamily="18" charset="0"/>
                            </a:rPr>
                            <m:t>𝑐</m:t>
                          </m:r>
                        </m:num>
                        <m:den>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𝑒</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𝑐</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𝑟</m:t>
                          </m:r>
                        </m:den>
                      </m:f>
                      <m:r>
                        <a:rPr lang="en-US" altLang="zh-CN" sz="2400" b="0" i="1" smtClean="0">
                          <a:latin typeface="Cambria Math" panose="02040503050406030204" pitchFamily="18" charset="0"/>
                        </a:rPr>
                        <m:t>𝑐</m:t>
                      </m:r>
                      <m:r>
                        <a:rPr lang="en-US" altLang="zh-CN" sz="2400" b="0" i="0"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0" smtClean="0">
                              <a:latin typeface="Cambria Math" panose="02040503050406030204" pitchFamily="18" charset="0"/>
                            </a:rPr>
                            <m:t>197</m:t>
                          </m:r>
                          <m:r>
                            <m:rPr>
                              <m:sty m:val="p"/>
                            </m:rPr>
                            <a:rPr lang="en-US" altLang="zh-CN" sz="2400" b="0" i="0" smtClean="0">
                              <a:latin typeface="Cambria Math" panose="02040503050406030204" pitchFamily="18" charset="0"/>
                            </a:rPr>
                            <m:t>fm</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Mev</m:t>
                          </m:r>
                        </m:num>
                        <m:den>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511</m:t>
                          </m:r>
                          <m:r>
                            <m:rPr>
                              <m:sty m:val="p"/>
                            </m:rPr>
                            <a:rPr lang="en-US" altLang="zh-CN" sz="2400" b="0" i="0" smtClean="0">
                              <a:latin typeface="Cambria Math" panose="02040503050406030204" pitchFamily="18" charset="0"/>
                            </a:rPr>
                            <m:t>Mev</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m:rPr>
                              <m:sty m:val="p"/>
                            </m:rPr>
                            <a:rPr lang="en-US" altLang="zh-CN" sz="2400" b="0" i="0" smtClean="0">
                              <a:latin typeface="Cambria Math" panose="02040503050406030204" pitchFamily="18" charset="0"/>
                            </a:rPr>
                            <m:t>fm</m:t>
                          </m:r>
                        </m:den>
                      </m:f>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1927</m:t>
                      </m:r>
                      <m:r>
                        <a:rPr lang="en-US" altLang="zh-CN" sz="2400" b="0" i="1" smtClean="0">
                          <a:latin typeface="Cambria Math" panose="02040503050406030204" pitchFamily="18" charset="0"/>
                        </a:rPr>
                        <m:t>𝑐</m:t>
                      </m:r>
                    </m:oMath>
                  </m:oMathPara>
                </a14:m>
                <a:endParaRPr lang="en-US" altLang="zh-CN" sz="2400" b="0" dirty="0" smtClean="0"/>
              </a:p>
            </p:txBody>
          </p:sp>
        </mc:Choice>
        <mc:Fallback xmlns="">
          <p:sp>
            <p:nvSpPr>
              <p:cNvPr id="7" name="文本框 6"/>
              <p:cNvSpPr txBox="1">
                <a:spLocks noRot="1" noChangeAspect="1" noMove="1" noResize="1" noEditPoints="1" noAdjustHandles="1" noChangeArrowheads="1" noChangeShapeType="1" noTextEdit="1"/>
              </p:cNvSpPr>
              <p:nvPr/>
            </p:nvSpPr>
            <p:spPr>
              <a:xfrm>
                <a:off x="796225" y="2400989"/>
                <a:ext cx="8098884" cy="1747786"/>
              </a:xfrm>
              <a:prstGeom prst="rect">
                <a:avLst/>
              </a:prstGeom>
              <a:blipFill rotWithShape="0">
                <a:blip r:embed="rId4"/>
                <a:stretch>
                  <a:fillRect t="-5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796225" y="4417148"/>
                <a:ext cx="4085606" cy="1200393"/>
              </a:xfrm>
              <a:prstGeom prst="rect">
                <a:avLst/>
              </a:prstGeom>
              <a:noFill/>
            </p:spPr>
            <p:txBody>
              <a:bodyPr wrap="none" rtlCol="0">
                <a:spAutoFit/>
              </a:bodyPr>
              <a:lstStyle/>
              <a:p>
                <a:r>
                  <a:rPr lang="en-US" altLang="zh-CN" sz="2400" b="0" dirty="0" smtClean="0"/>
                  <a:t> </a:t>
                </a:r>
                <a:r>
                  <a:rPr lang="zh-CN" altLang="en-US" sz="2400" b="0" dirty="0" smtClean="0"/>
                  <a:t>方法二</a:t>
                </a:r>
                <a:endParaRPr lang="en-US" altLang="zh-CN" sz="2400"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𝑍</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𝐼</m:t>
                      </m:r>
                      <m:r>
                        <a:rPr lang="en-US" altLang="zh-CN" sz="2400" b="0" i="1" smtClean="0">
                          <a:latin typeface="Cambria Math" panose="02040503050406030204" pitchFamily="18" charset="0"/>
                        </a:rPr>
                        <m:t>𝜔</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5</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𝑚</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𝑟</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𝜔</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5</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𝑚</m:t>
                      </m:r>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𝑣</m:t>
                              </m:r>
                            </m:e>
                            <m:sup>
                              <m:r>
                                <a:rPr lang="en-US" altLang="zh-CN" sz="2400" b="0" i="1" smtClean="0">
                                  <a:latin typeface="Cambria Math" panose="02040503050406030204" pitchFamily="18" charset="0"/>
                                </a:rPr>
                                <m:t>2</m:t>
                              </m:r>
                            </m:sup>
                          </m:sSup>
                        </m:num>
                        <m:den>
                          <m:r>
                            <a:rPr lang="en-US" altLang="zh-CN" sz="2400" b="0" i="1" smtClean="0">
                              <a:latin typeface="Cambria Math" panose="02040503050406030204" pitchFamily="18" charset="0"/>
                            </a:rPr>
                            <m:t>𝑟</m:t>
                          </m:r>
                        </m:den>
                      </m:f>
                    </m:oMath>
                  </m:oMathPara>
                </a14:m>
                <a:endParaRPr lang="en-US" altLang="zh-CN" sz="2400" b="0" dirty="0" smtClean="0"/>
              </a:p>
            </p:txBody>
          </p:sp>
        </mc:Choice>
        <mc:Fallback xmlns="">
          <p:sp>
            <p:nvSpPr>
              <p:cNvPr id="8" name="文本框 7"/>
              <p:cNvSpPr txBox="1">
                <a:spLocks noRot="1" noChangeAspect="1" noMove="1" noResize="1" noEditPoints="1" noAdjustHandles="1" noChangeArrowheads="1" noChangeShapeType="1" noTextEdit="1"/>
              </p:cNvSpPr>
              <p:nvPr/>
            </p:nvSpPr>
            <p:spPr>
              <a:xfrm>
                <a:off x="796225" y="4417148"/>
                <a:ext cx="4085606" cy="1200393"/>
              </a:xfrm>
              <a:prstGeom prst="rect">
                <a:avLst/>
              </a:prstGeom>
              <a:blipFill rotWithShape="0">
                <a:blip r:embed="rId5"/>
                <a:stretch>
                  <a:fillRect t="-7614"/>
                </a:stretch>
              </a:blipFill>
            </p:spPr>
            <p:txBody>
              <a:bodyPr/>
              <a:lstStyle/>
              <a:p>
                <a:r>
                  <a:rPr lang="zh-CN" altLang="en-US">
                    <a:noFill/>
                  </a:rPr>
                  <a:t> </a:t>
                </a:r>
              </a:p>
            </p:txBody>
          </p:sp>
        </mc:Fallback>
      </mc:AlternateContent>
      <p:sp>
        <p:nvSpPr>
          <p:cNvPr id="9" name="矩形 8"/>
          <p:cNvSpPr/>
          <p:nvPr/>
        </p:nvSpPr>
        <p:spPr>
          <a:xfrm>
            <a:off x="2506565" y="5825779"/>
            <a:ext cx="2698175" cy="523220"/>
          </a:xfrm>
          <a:prstGeom prst="rect">
            <a:avLst/>
          </a:prstGeom>
        </p:spPr>
        <p:txBody>
          <a:bodyPr wrap="none">
            <a:spAutoFit/>
          </a:bodyPr>
          <a:lstStyle/>
          <a:p>
            <a:r>
              <a:rPr lang="zh-CN" altLang="en-US" sz="2800" dirty="0" smtClean="0">
                <a:solidFill>
                  <a:srgbClr val="FF0000"/>
                </a:solidFill>
              </a:rPr>
              <a:t>自旋不是自转！</a:t>
            </a:r>
            <a:endParaRPr lang="zh-CN" altLang="en-US" sz="2800" dirty="0">
              <a:solidFill>
                <a:srgbClr val="FF0000"/>
              </a:solidFill>
            </a:endParaRPr>
          </a:p>
        </p:txBody>
      </p:sp>
    </p:spTree>
    <p:extLst>
      <p:ext uri="{BB962C8B-B14F-4D97-AF65-F5344CB8AC3E}">
        <p14:creationId xmlns:p14="http://schemas.microsoft.com/office/powerpoint/2010/main" val="171046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en-US" sz="2400" dirty="0" smtClean="0"/>
                  <a:t>各种</a:t>
                </a:r>
                <a:r>
                  <a:rPr lang="zh-CN" altLang="en-US" sz="2400" dirty="0"/>
                  <a:t>实验的</a:t>
                </a:r>
                <a:r>
                  <a:rPr lang="zh-CN" altLang="en-US" sz="2400" dirty="0" smtClean="0"/>
                  <a:t>支持</a:t>
                </a:r>
                <a:endParaRPr lang="en-US" altLang="zh-CN" sz="2400" dirty="0" smtClean="0"/>
              </a:p>
              <a:p>
                <a:r>
                  <a:rPr lang="zh-CN" altLang="en-US" sz="2400" dirty="0" smtClean="0"/>
                  <a:t>理论严格的导出 </a:t>
                </a:r>
                <a:endParaRPr lang="en-US" altLang="zh-CN" sz="2400" dirty="0" smtClean="0"/>
              </a:p>
              <a:p>
                <a:r>
                  <a:rPr lang="zh-CN" altLang="en-US" sz="2400" dirty="0" smtClean="0"/>
                  <a:t>微观物理学最重要的概念</a:t>
                </a:r>
                <a:r>
                  <a:rPr lang="zh-CN" altLang="en-US" sz="2400" dirty="0"/>
                  <a:t>之一</a:t>
                </a:r>
                <a:endParaRPr lang="en-US" altLang="zh-CN" sz="2400" dirty="0" smtClean="0"/>
              </a:p>
              <a:p>
                <a:endParaRPr lang="en-US" altLang="zh-CN" sz="2400" dirty="0"/>
              </a:p>
              <a:p>
                <a:pPr marL="61615" indent="0">
                  <a:buNone/>
                </a:pPr>
                <a:r>
                  <a:rPr lang="zh-CN" altLang="en-US" sz="2400" dirty="0" smtClean="0">
                    <a:solidFill>
                      <a:srgbClr val="FF0000"/>
                    </a:solidFill>
                  </a:rPr>
                  <a:t>自旋是什么？</a:t>
                </a:r>
                <a:endParaRPr lang="en-US" altLang="zh-CN" sz="2400" dirty="0" smtClean="0">
                  <a:solidFill>
                    <a:srgbClr val="FF0000"/>
                  </a:solidFill>
                </a:endParaRPr>
              </a:p>
              <a:p>
                <a:r>
                  <a:rPr lang="zh-CN" altLang="en-US" sz="2400" dirty="0" smtClean="0"/>
                  <a:t>角动量，内禀属性</a:t>
                </a:r>
                <a:endParaRPr lang="en-US" altLang="zh-CN" sz="2400" dirty="0" smtClean="0"/>
              </a:p>
              <a:p>
                <a:r>
                  <a:rPr lang="zh-CN" altLang="en-US" sz="2400" dirty="0" smtClean="0"/>
                  <a:t>没有经典对应</a:t>
                </a:r>
                <a:endParaRPr lang="en-US" altLang="zh-CN" sz="2400" dirty="0" smtClean="0"/>
              </a:p>
              <a:p>
                <a:r>
                  <a:rPr lang="zh-CN" altLang="en-US" sz="2400" dirty="0" smtClean="0"/>
                  <a:t>半整数（费米子，如电子，质子）</a:t>
                </a:r>
                <a:endParaRPr lang="en-US" altLang="zh-CN" sz="2400" dirty="0" smtClean="0"/>
              </a:p>
              <a:p>
                <a:r>
                  <a:rPr lang="zh-CN" altLang="en-US" sz="2400" dirty="0" smtClean="0"/>
                  <a:t>整数（玻色子，如光子，</a:t>
                </a:r>
                <a14:m>
                  <m:oMath xmlns:m="http://schemas.openxmlformats.org/officeDocument/2006/math">
                    <m:r>
                      <a:rPr lang="en-US" altLang="zh-CN" sz="2400" i="1" dirty="0" smtClean="0">
                        <a:latin typeface="Cambria Math" panose="02040503050406030204" pitchFamily="18" charset="0"/>
                      </a:rPr>
                      <m:t>𝜋</m:t>
                    </m:r>
                  </m:oMath>
                </a14:m>
                <a:r>
                  <a:rPr lang="zh-CN" altLang="en-US" sz="2400" dirty="0" smtClean="0"/>
                  <a:t>介子）</a:t>
                </a:r>
                <a:endParaRPr lang="en-US" altLang="zh-CN" sz="2400" dirty="0" smtClean="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l="-370" t="-2022"/>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smtClean="0"/>
              <a:t>自转还</a:t>
            </a:r>
            <a:r>
              <a:rPr lang="zh-CN" altLang="en-US" sz="2800" dirty="0"/>
              <a:t>是</a:t>
            </a:r>
            <a:r>
              <a:rPr lang="zh-CN" altLang="en-US" sz="2800" dirty="0" smtClean="0"/>
              <a:t>不自转？这是个问题</a:t>
            </a:r>
            <a:endParaRPr lang="zh-CN" altLang="en-US" sz="2800" dirty="0"/>
          </a:p>
        </p:txBody>
      </p:sp>
    </p:spTree>
    <p:extLst>
      <p:ext uri="{BB962C8B-B14F-4D97-AF65-F5344CB8AC3E}">
        <p14:creationId xmlns:p14="http://schemas.microsoft.com/office/powerpoint/2010/main" val="301251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a:lnSpc>
                    <a:spcPct val="150000"/>
                  </a:lnSpc>
                </a:pPr>
                <a:r>
                  <a:rPr lang="zh-CN" altLang="en-US" sz="2400" dirty="0" smtClean="0"/>
                  <a:t>三维问题</a:t>
                </a:r>
                <a14:m>
                  <m:oMath xmlns:m="http://schemas.openxmlformats.org/officeDocument/2006/math">
                    <m:r>
                      <a:rPr lang="zh-CN" altLang="en-US" sz="2400" i="1" smtClean="0">
                        <a:latin typeface="Cambria Math" panose="02040503050406030204" pitchFamily="18" charset="0"/>
                      </a:rPr>
                      <m:t>⟹</m:t>
                    </m:r>
                  </m:oMath>
                </a14:m>
                <a:r>
                  <a:rPr lang="zh-CN" altLang="en-US" sz="2400" dirty="0" smtClean="0"/>
                  <a:t>三个守恒量</a:t>
                </a:r>
                <a:endParaRPr lang="en-US" altLang="zh-CN" sz="2400" dirty="0" smtClean="0"/>
              </a:p>
              <a:p>
                <a:pPr>
                  <a:lnSpc>
                    <a:spcPct val="150000"/>
                  </a:lnSpc>
                </a:pPr>
                <a:r>
                  <a:rPr lang="zh-CN" altLang="en-US" sz="2400" dirty="0"/>
                  <a:t>量子</a:t>
                </a:r>
                <a:r>
                  <a:rPr lang="zh-CN" altLang="en-US" sz="2400" dirty="0" smtClean="0"/>
                  <a:t>对易给出的三个守恒量：能量</a:t>
                </a:r>
                <a14:m>
                  <m:oMath xmlns:m="http://schemas.openxmlformats.org/officeDocument/2006/math">
                    <m:r>
                      <a:rPr lang="en-US" altLang="zh-CN" sz="2400" b="0" i="1" smtClean="0">
                        <a:latin typeface="Cambria Math" panose="02040503050406030204" pitchFamily="18" charset="0"/>
                      </a:rPr>
                      <m:t>𝐸</m:t>
                    </m:r>
                  </m:oMath>
                </a14:m>
                <a:r>
                  <a:rPr lang="en-US" altLang="zh-CN" sz="2400" dirty="0" smtClean="0"/>
                  <a:t>, </a:t>
                </a:r>
                <a:r>
                  <a:rPr lang="zh-CN" altLang="en-US" sz="2400" dirty="0" smtClean="0"/>
                  <a:t>角动量</a:t>
                </a:r>
                <a14:m>
                  <m:oMath xmlns:m="http://schemas.openxmlformats.org/officeDocument/2006/math">
                    <m:r>
                      <a:rPr lang="en-US" altLang="zh-CN" sz="2400" b="1" i="1" dirty="0" smtClean="0">
                        <a:latin typeface="Cambria Math" panose="02040503050406030204" pitchFamily="18" charset="0"/>
                      </a:rPr>
                      <m:t>𝑳</m:t>
                    </m:r>
                  </m:oMath>
                </a14:m>
                <a:r>
                  <a:rPr lang="en-US" altLang="zh-CN" sz="2400" dirty="0" smtClean="0"/>
                  <a:t>, </a:t>
                </a:r>
                <a:r>
                  <a:rPr lang="zh-CN" altLang="en-US" sz="2400" dirty="0" smtClean="0"/>
                  <a:t>角动量</a:t>
                </a:r>
                <a:r>
                  <a:rPr lang="en-US" altLang="zh-CN" sz="2400" dirty="0" smtClean="0"/>
                  <a:t>z</a:t>
                </a:r>
                <a:r>
                  <a:rPr lang="zh-CN" altLang="en-US" sz="2400" dirty="0" smtClean="0"/>
                  <a:t>轴分量</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𝑍</m:t>
                        </m:r>
                      </m:sub>
                    </m:sSub>
                  </m:oMath>
                </a14:m>
                <a:endParaRPr lang="en-US" altLang="zh-CN" sz="2400" b="1" i="1" dirty="0" smtClean="0"/>
              </a:p>
              <a:p>
                <a:pPr>
                  <a:lnSpc>
                    <a:spcPct val="150000"/>
                  </a:lnSpc>
                </a:pP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𝑛</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𝑚</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𝛼</m:t>
                            </m:r>
                            <m:r>
                              <a:rPr lang="en-US" altLang="zh-CN" sz="2400" i="1">
                                <a:latin typeface="Cambria Math" panose="02040503050406030204" pitchFamily="18" charset="0"/>
                              </a:rPr>
                              <m:t>𝑐</m:t>
                            </m:r>
                          </m:e>
                        </m:d>
                      </m:e>
                      <m:sup>
                        <m:r>
                          <a:rPr lang="en-US" altLang="zh-CN" sz="2400" i="1">
                            <a:latin typeface="Cambria Math" panose="02040503050406030204" pitchFamily="18" charset="0"/>
                          </a:rPr>
                          <m:t>2</m:t>
                        </m:r>
                      </m:sup>
                    </m:sSup>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𝑍</m:t>
                            </m:r>
                          </m:e>
                          <m:sup>
                            <m:r>
                              <a:rPr lang="en-US" altLang="zh-CN" sz="2400" i="1">
                                <a:latin typeface="Cambria Math" panose="02040503050406030204" pitchFamily="18" charset="0"/>
                              </a:rPr>
                              <m:t>2</m:t>
                            </m:r>
                          </m:sup>
                        </m:sSup>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oMath>
                </a14:m>
                <a:r>
                  <a:rPr lang="zh-CN" altLang="en-US" sz="2400" b="1" dirty="0" smtClean="0">
                    <a:solidFill>
                      <a:srgbClr val="C00000"/>
                    </a:solidFill>
                  </a:rPr>
                  <a:t>主量子数</a:t>
                </a:r>
                <a:r>
                  <a:rPr lang="en-US" altLang="zh-CN" sz="2400" b="1" dirty="0" smtClean="0">
                    <a:solidFill>
                      <a:srgbClr val="C00000"/>
                    </a:solidFill>
                  </a:rPr>
                  <a:t>n</a:t>
                </a:r>
              </a:p>
              <a:p>
                <a:pPr>
                  <a:lnSpc>
                    <a:spcPct val="150000"/>
                  </a:lnSpc>
                </a:pPr>
                <a14:m>
                  <m:oMath xmlns:m="http://schemas.openxmlformats.org/officeDocument/2006/math">
                    <m:sSup>
                      <m:sSupPr>
                        <m:ctrlPr>
                          <a:rPr lang="en-US" altLang="zh-CN" sz="2400" b="0" i="1" smtClean="0">
                            <a:solidFill>
                              <a:schemeClr val="tx1"/>
                            </a:solidFill>
                            <a:latin typeface="Cambria Math" panose="02040503050406030204" pitchFamily="18" charset="0"/>
                          </a:rPr>
                        </m:ctrlPr>
                      </m:sSupPr>
                      <m:e>
                        <m:r>
                          <a:rPr lang="en-US" altLang="zh-CN" sz="2400" b="1" i="1" smtClean="0">
                            <a:solidFill>
                              <a:schemeClr val="tx1"/>
                            </a:solidFill>
                            <a:latin typeface="Cambria Math" panose="02040503050406030204" pitchFamily="18" charset="0"/>
                          </a:rPr>
                          <m:t>𝑳</m:t>
                        </m:r>
                      </m:e>
                      <m:sup>
                        <m:r>
                          <a:rPr lang="en-US" altLang="zh-CN" sz="2400" b="0" i="1" smtClean="0">
                            <a:solidFill>
                              <a:schemeClr val="tx1"/>
                            </a:solidFill>
                            <a:latin typeface="Cambria Math" panose="02040503050406030204" pitchFamily="18" charset="0"/>
                          </a:rPr>
                          <m:t>2</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𝑙</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𝑙</m:t>
                        </m:r>
                        <m:r>
                          <a:rPr lang="en-US" altLang="zh-CN" sz="2400" b="0" i="1" smtClean="0">
                            <a:solidFill>
                              <a:schemeClr val="tx1"/>
                            </a:solidFill>
                            <a:latin typeface="Cambria Math" panose="02040503050406030204" pitchFamily="18" charset="0"/>
                          </a:rPr>
                          <m:t>+1</m:t>
                        </m:r>
                      </m:e>
                    </m:d>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ℏ</m:t>
                        </m:r>
                      </m:e>
                      <m:sup>
                        <m:r>
                          <a:rPr lang="en-US" altLang="zh-CN" sz="2400" b="0" i="1" smtClean="0">
                            <a:solidFill>
                              <a:schemeClr val="tx1"/>
                            </a:solidFill>
                            <a:latin typeface="Cambria Math" panose="02040503050406030204" pitchFamily="18" charset="0"/>
                          </a:rPr>
                          <m:t>2</m:t>
                        </m:r>
                      </m:sup>
                    </m:sSup>
                    <m:r>
                      <a:rPr lang="en-US" altLang="zh-CN" sz="2400" b="0" i="1" smtClean="0">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𝐿</m:t>
                    </m:r>
                    <m:r>
                      <a:rPr lang="en-US" altLang="zh-CN" sz="2400" b="0" i="1" smtClean="0">
                        <a:solidFill>
                          <a:schemeClr val="tx1"/>
                        </a:solidFill>
                        <a:latin typeface="Cambria Math" panose="02040503050406030204" pitchFamily="18" charset="0"/>
                      </a:rPr>
                      <m:t>=</m:t>
                    </m:r>
                    <m:rad>
                      <m:radPr>
                        <m:degHide m:val="on"/>
                        <m:ctrlPr>
                          <a:rPr lang="en-US" altLang="zh-CN" sz="2400" b="0" i="1" smtClean="0">
                            <a:solidFill>
                              <a:schemeClr val="tx1"/>
                            </a:solidFill>
                            <a:latin typeface="Cambria Math" panose="02040503050406030204" pitchFamily="18" charset="0"/>
                          </a:rPr>
                        </m:ctrlPr>
                      </m:radPr>
                      <m:deg/>
                      <m:e>
                        <m:r>
                          <a:rPr lang="en-US" altLang="zh-CN" sz="2400" b="0" i="1" smtClean="0">
                            <a:solidFill>
                              <a:schemeClr val="tx1"/>
                            </a:solidFill>
                            <a:latin typeface="Cambria Math" panose="02040503050406030204" pitchFamily="18" charset="0"/>
                          </a:rPr>
                          <m:t>𝑙</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𝑙</m:t>
                            </m:r>
                            <m:r>
                              <a:rPr lang="en-US" altLang="zh-CN" sz="2400" b="0" i="1" smtClean="0">
                                <a:solidFill>
                                  <a:schemeClr val="tx1"/>
                                </a:solidFill>
                                <a:latin typeface="Cambria Math" panose="02040503050406030204" pitchFamily="18" charset="0"/>
                              </a:rPr>
                              <m:t>+1</m:t>
                            </m:r>
                          </m:e>
                        </m:d>
                      </m:e>
                    </m:rad>
                    <m:r>
                      <a:rPr lang="en-US" altLang="zh-CN" sz="2400" b="0" i="1" smtClean="0">
                        <a:solidFill>
                          <a:schemeClr val="tx1"/>
                        </a:solidFill>
                        <a:latin typeface="Cambria Math" panose="02040503050406030204" pitchFamily="18" charset="0"/>
                      </a:rPr>
                      <m:t>ℏ,</m:t>
                    </m:r>
                  </m:oMath>
                </a14:m>
                <a:r>
                  <a:rPr lang="zh-CN" altLang="en-US" sz="2400" b="1" dirty="0" smtClean="0">
                    <a:solidFill>
                      <a:srgbClr val="0070C0"/>
                    </a:solidFill>
                  </a:rPr>
                  <a:t> 轨道角动量量子数</a:t>
                </a:r>
                <a14:m>
                  <m:oMath xmlns:m="http://schemas.openxmlformats.org/officeDocument/2006/math">
                    <m:r>
                      <a:rPr lang="en-US" altLang="zh-CN" sz="2400" b="1" i="1" dirty="0" smtClean="0">
                        <a:solidFill>
                          <a:srgbClr val="0070C0"/>
                        </a:solidFill>
                        <a:latin typeface="Cambria Math" panose="02040503050406030204" pitchFamily="18" charset="0"/>
                      </a:rPr>
                      <m:t>𝒍</m:t>
                    </m:r>
                  </m:oMath>
                </a14:m>
                <a:endParaRPr lang="en-US" altLang="zh-CN" sz="2400" b="1" dirty="0" smtClean="0">
                  <a:solidFill>
                    <a:srgbClr val="0070C0"/>
                  </a:solidFill>
                </a:endParaRPr>
              </a:p>
              <a:p>
                <a:pPr>
                  <a:lnSpc>
                    <a:spcPct val="150000"/>
                  </a:lnSpc>
                </a:pP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𝐿</m:t>
                        </m:r>
                      </m:e>
                      <m:sub>
                        <m:r>
                          <a:rPr lang="en-US" altLang="zh-CN" sz="2400" b="0" i="1" smtClean="0">
                            <a:solidFill>
                              <a:schemeClr val="tx1"/>
                            </a:solidFill>
                            <a:latin typeface="Cambria Math" panose="02040503050406030204" pitchFamily="18" charset="0"/>
                          </a:rPr>
                          <m:t>𝑍</m:t>
                        </m:r>
                      </m:sub>
                    </m:sSub>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𝑚</m:t>
                    </m:r>
                    <m:r>
                      <a:rPr lang="en-US" altLang="zh-CN" sz="2400" b="0" i="1" smtClean="0">
                        <a:solidFill>
                          <a:schemeClr val="tx1"/>
                        </a:solidFill>
                        <a:latin typeface="Cambria Math" panose="02040503050406030204" pitchFamily="18" charset="0"/>
                      </a:rPr>
                      <m:t>ℏ,</m:t>
                    </m:r>
                  </m:oMath>
                </a14:m>
                <a:r>
                  <a:rPr lang="zh-CN" altLang="en-US" sz="2400" b="1" dirty="0" smtClean="0">
                    <a:solidFill>
                      <a:srgbClr val="800080"/>
                    </a:solidFill>
                  </a:rPr>
                  <a:t>磁量子数</a:t>
                </a:r>
                <a14:m>
                  <m:oMath xmlns:m="http://schemas.openxmlformats.org/officeDocument/2006/math">
                    <m:r>
                      <a:rPr lang="en-US" altLang="zh-CN" sz="2400" b="1" i="1" dirty="0" smtClean="0">
                        <a:solidFill>
                          <a:srgbClr val="800080"/>
                        </a:solidFill>
                        <a:latin typeface="Cambria Math" panose="02040503050406030204" pitchFamily="18" charset="0"/>
                      </a:rPr>
                      <m:t>𝒎</m:t>
                    </m:r>
                  </m:oMath>
                </a14:m>
                <a:r>
                  <a:rPr lang="zh-CN" altLang="en-US" sz="2400" dirty="0" smtClean="0">
                    <a:solidFill>
                      <a:schemeClr val="tx1"/>
                    </a:solidFill>
                  </a:rPr>
                  <a:t>（加入磁场后发现）</a:t>
                </a:r>
                <a:endParaRPr lang="en-US" altLang="zh-CN" sz="2400" dirty="0" smtClean="0">
                  <a:solidFill>
                    <a:schemeClr val="tx1"/>
                  </a:solidFill>
                </a:endParaRPr>
              </a:p>
              <a:p>
                <a:pPr>
                  <a:lnSpc>
                    <a:spcPct val="150000"/>
                  </a:lnSpc>
                </a:pPr>
                <a:r>
                  <a:rPr lang="zh-CN" altLang="en-US" sz="2400" dirty="0" smtClean="0">
                    <a:solidFill>
                      <a:schemeClr val="tx1"/>
                    </a:solidFill>
                  </a:rPr>
                  <a:t>自旋自由度</a:t>
                </a:r>
                <a:r>
                  <a:rPr lang="en-US" altLang="zh-CN" sz="2400" dirty="0" smtClean="0">
                    <a:solidFill>
                      <a:schemeClr val="tx1"/>
                    </a:solidFill>
                  </a:rPr>
                  <a:t>&amp;</a:t>
                </a:r>
                <a:r>
                  <a:rPr lang="zh-CN" altLang="en-US" sz="2400" dirty="0" smtClean="0">
                    <a:solidFill>
                      <a:schemeClr val="tx1"/>
                    </a:solidFill>
                  </a:rPr>
                  <a:t>自旋量子数？</a:t>
                </a:r>
                <a:endParaRPr lang="zh-CN" altLang="en-US" sz="2400" dirty="0">
                  <a:solidFill>
                    <a:schemeClr val="tx1"/>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smtClean="0"/>
              <a:t>守恒量</a:t>
            </a:r>
            <a:r>
              <a:rPr lang="en-US" altLang="zh-CN" sz="2800" dirty="0" smtClean="0"/>
              <a:t>&amp;</a:t>
            </a:r>
            <a:r>
              <a:rPr lang="zh-CN" altLang="en-US" sz="2800" dirty="0" smtClean="0"/>
              <a:t>量子化</a:t>
            </a:r>
            <a:endParaRPr lang="zh-CN" altLang="en-US" sz="2800" dirty="0"/>
          </a:p>
        </p:txBody>
      </p:sp>
    </p:spTree>
    <p:extLst>
      <p:ext uri="{BB962C8B-B14F-4D97-AF65-F5344CB8AC3E}">
        <p14:creationId xmlns:p14="http://schemas.microsoft.com/office/powerpoint/2010/main" val="272541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138"/>
            <a:ext cx="8229600" cy="2991710"/>
          </a:xfrm>
        </p:spPr>
        <p:txBody>
          <a:bodyPr/>
          <a:lstStyle/>
          <a:p>
            <a:r>
              <a:rPr lang="zh-CN" altLang="en-US" sz="2400" dirty="0" smtClean="0"/>
              <a:t>自旋和轨道角动量如何共同作用？</a:t>
            </a:r>
            <a:endParaRPr lang="zh-CN" altLang="en-US" sz="2400" dirty="0"/>
          </a:p>
        </p:txBody>
      </p:sp>
      <p:sp>
        <p:nvSpPr>
          <p:cNvPr id="3" name="标题 2"/>
          <p:cNvSpPr>
            <a:spLocks noGrp="1"/>
          </p:cNvSpPr>
          <p:nvPr>
            <p:ph type="title"/>
          </p:nvPr>
        </p:nvSpPr>
        <p:spPr/>
        <p:txBody>
          <a:bodyPr>
            <a:normAutofit/>
          </a:bodyPr>
          <a:lstStyle/>
          <a:p>
            <a:r>
              <a:rPr lang="zh-CN" altLang="en-US" sz="2800" dirty="0" smtClean="0"/>
              <a:t>磁场中的电子：轨道角动量和自旋角动量</a:t>
            </a:r>
            <a:endParaRPr lang="zh-CN" altLang="en-US" sz="2800" dirty="0"/>
          </a:p>
        </p:txBody>
      </p:sp>
      <mc:AlternateContent xmlns:mc="http://schemas.openxmlformats.org/markup-compatibility/2006" xmlns:a14="http://schemas.microsoft.com/office/drawing/2010/main">
        <mc:Choice Requires="a14">
          <p:sp>
            <p:nvSpPr>
              <p:cNvPr id="4" name="矩形 3"/>
              <p:cNvSpPr/>
              <p:nvPr/>
            </p:nvSpPr>
            <p:spPr>
              <a:xfrm>
                <a:off x="353416" y="2178070"/>
                <a:ext cx="4501788" cy="2094804"/>
              </a:xfrm>
              <a:prstGeom prst="rect">
                <a:avLst/>
              </a:prstGeom>
            </p:spPr>
            <p:txBody>
              <a:bodyPr wrap="square">
                <a:spAutoFit/>
              </a:bodyPr>
              <a:lstStyle/>
              <a:p>
                <a:r>
                  <a:rPr lang="en-US" altLang="zh-CN" sz="2400" dirty="0" smtClean="0"/>
                  <a:t> Orbit: </a:t>
                </a:r>
                <a:r>
                  <a:rPr lang="zh-CN" altLang="en-US" sz="2400" dirty="0" smtClean="0"/>
                  <a:t>轨道运动</a:t>
                </a:r>
                <a:endParaRPr lang="en-US" altLang="zh-CN" sz="2400" dirty="0" smtClean="0"/>
              </a:p>
              <a:p>
                <a:r>
                  <a:rPr lang="en-US" altLang="zh-CN" sz="2400" dirty="0" smtClean="0"/>
                  <a:t> </a:t>
                </a:r>
                <a14:m>
                  <m:oMath xmlns:m="http://schemas.openxmlformats.org/officeDocument/2006/math">
                    <m:r>
                      <a:rPr lang="en-US" altLang="zh-CN" sz="2400" i="1" smtClean="0">
                        <a:latin typeface="Cambria Math" panose="02040503050406030204" pitchFamily="18" charset="0"/>
                      </a:rPr>
                      <m:t>𝐿</m:t>
                    </m:r>
                    <m:r>
                      <a:rPr lang="en-US" altLang="zh-CN" sz="240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i="1">
                            <a:solidFill>
                              <a:srgbClr val="0070C0"/>
                            </a:solidFill>
                            <a:latin typeface="Cambria Math" panose="02040503050406030204" pitchFamily="18" charset="0"/>
                          </a:rPr>
                          <m:t>𝑙</m:t>
                        </m:r>
                        <m:r>
                          <a:rPr lang="en-US" altLang="zh-CN" sz="2400" i="1">
                            <a:latin typeface="Cambria Math" panose="02040503050406030204" pitchFamily="18" charset="0"/>
                          </a:rPr>
                          <m:t>(</m:t>
                        </m:r>
                        <m:r>
                          <a:rPr lang="en-US" altLang="zh-CN" sz="2400" i="1">
                            <a:solidFill>
                              <a:srgbClr val="0070C0"/>
                            </a:solidFill>
                            <a:latin typeface="Cambria Math" panose="02040503050406030204" pitchFamily="18" charset="0"/>
                          </a:rPr>
                          <m:t>𝑙</m:t>
                        </m:r>
                        <m:r>
                          <a:rPr lang="en-US" altLang="zh-CN" sz="2400" i="1">
                            <a:latin typeface="Cambria Math" panose="02040503050406030204" pitchFamily="18" charset="0"/>
                          </a:rPr>
                          <m:t>+1)</m:t>
                        </m:r>
                      </m:e>
                    </m:rad>
                    <m:r>
                      <a:rPr lang="en-US" altLang="zh-CN" sz="2400" i="1">
                        <a:latin typeface="Cambria Math" panose="02040503050406030204" pitchFamily="18" charset="0"/>
                      </a:rPr>
                      <m:t>ℏ</m:t>
                    </m:r>
                  </m:oMath>
                </a14:m>
                <a:endParaRPr lang="en-US" altLang="zh-CN" sz="2400" i="1" dirty="0" smtClean="0">
                  <a:latin typeface="Cambria Math" panose="02040503050406030204" pitchFamily="18" charset="0"/>
                </a:endParaRPr>
              </a:p>
              <a:p>
                <a:r>
                  <a:rPr lang="en-US" altLang="zh-CN" sz="2400" b="0" dirty="0" smtClean="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𝑍</m:t>
                        </m:r>
                      </m:sub>
                    </m:sSub>
                    <m:r>
                      <a:rPr lang="en-US" altLang="zh-CN" sz="2400" b="0" i="1" smtClean="0">
                        <a:latin typeface="Cambria Math" panose="02040503050406030204" pitchFamily="18" charset="0"/>
                      </a:rPr>
                      <m:t>=</m:t>
                    </m:r>
                    <m:r>
                      <a:rPr lang="en-US" altLang="zh-CN" sz="2400" b="0" i="1" smtClean="0">
                        <a:solidFill>
                          <a:srgbClr val="7030A0"/>
                        </a:solidFill>
                        <a:latin typeface="Cambria Math" panose="02040503050406030204" pitchFamily="18" charset="0"/>
                      </a:rPr>
                      <m:t>𝑚</m:t>
                    </m:r>
                    <m:r>
                      <a:rPr lang="en-US" altLang="zh-CN" sz="2400" b="0" i="1" smtClean="0">
                        <a:latin typeface="Cambria Math" panose="02040503050406030204" pitchFamily="18" charset="0"/>
                      </a:rPr>
                      <m:t>ℏ, </m:t>
                    </m:r>
                    <m:r>
                      <a:rPr lang="en-US" altLang="zh-CN" sz="2400" i="1" dirty="0" smtClean="0">
                        <a:latin typeface="Cambria Math" panose="02040503050406030204" pitchFamily="18" charset="0"/>
                        <a:ea typeface="微软雅黑" panose="020B0503020204020204" pitchFamily="34" charset="-122"/>
                      </a:rPr>
                      <m:t>𝑚</m:t>
                    </m:r>
                    <m:r>
                      <a:rPr lang="en-US" altLang="zh-CN" sz="2400" b="0" i="1" dirty="0" smtClean="0">
                        <a:latin typeface="Cambria Math" panose="02040503050406030204" pitchFamily="18" charset="0"/>
                        <a:ea typeface="微软雅黑" panose="020B0503020204020204" pitchFamily="34" charset="-122"/>
                      </a:rPr>
                      <m:t>=0,±1,±2,⋯</m:t>
                    </m:r>
                    <m:r>
                      <a:rPr lang="en-US" altLang="zh-CN" sz="2400" b="0" i="1" dirty="0" smtClean="0">
                        <a:latin typeface="Cambria Math" panose="02040503050406030204" pitchFamily="18" charset="0"/>
                        <a:ea typeface="微软雅黑" panose="020B0503020204020204" pitchFamily="34" charset="-122"/>
                      </a:rPr>
                      <m:t>𝑙</m:t>
                    </m:r>
                  </m:oMath>
                </a14:m>
                <a:endParaRPr lang="en-US" altLang="zh-CN" sz="2400" b="0" dirty="0" smtClean="0">
                  <a:ea typeface="微软雅黑" panose="020B0503020204020204" pitchFamily="34" charset="-122"/>
                </a:endParaRPr>
              </a:p>
              <a:p>
                <a:r>
                  <a:rPr lang="en-US" altLang="zh-CN" sz="2400" b="0" dirty="0" smtClean="0"/>
                  <a:t> </a:t>
                </a:r>
                <a14:m>
                  <m:oMath xmlns:m="http://schemas.openxmlformats.org/officeDocument/2006/math">
                    <m:r>
                      <a:rPr lang="en-US" altLang="zh-CN" sz="2400" b="0" i="1" smtClean="0">
                        <a:latin typeface="Cambria Math" panose="02040503050406030204" pitchFamily="18" charset="0"/>
                      </a:rPr>
                      <m:t>𝜇</m:t>
                    </m:r>
                    <m:r>
                      <a:rPr lang="en-US" altLang="zh-CN" sz="2400" i="1" smtClean="0">
                        <a:latin typeface="Cambria Math" panose="02040503050406030204" pitchFamily="18" charset="0"/>
                      </a:rPr>
                      <m:t>=</m:t>
                    </m:r>
                    <m:r>
                      <a:rPr lang="en-US" altLang="zh-CN" sz="2400" b="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i="1">
                            <a:solidFill>
                              <a:srgbClr val="0070C0"/>
                            </a:solidFill>
                            <a:latin typeface="Cambria Math" panose="02040503050406030204" pitchFamily="18" charset="0"/>
                          </a:rPr>
                          <m:t>𝑙</m:t>
                        </m:r>
                        <m:d>
                          <m:dPr>
                            <m:ctrlPr>
                              <a:rPr lang="en-US" altLang="zh-CN" sz="2400" i="1">
                                <a:solidFill>
                                  <a:srgbClr val="0070C0"/>
                                </a:solidFill>
                                <a:latin typeface="Cambria Math" panose="02040503050406030204" pitchFamily="18" charset="0"/>
                              </a:rPr>
                            </m:ctrlPr>
                          </m:dPr>
                          <m:e>
                            <m:r>
                              <a:rPr lang="en-US" altLang="zh-CN" sz="2400" i="1">
                                <a:solidFill>
                                  <a:srgbClr val="0070C0"/>
                                </a:solidFill>
                                <a:latin typeface="Cambria Math" panose="02040503050406030204" pitchFamily="18" charset="0"/>
                              </a:rPr>
                              <m:t>𝑙</m:t>
                            </m:r>
                            <m:r>
                              <a:rPr lang="en-US" altLang="zh-CN" sz="2400" i="1">
                                <a:latin typeface="Cambria Math" panose="02040503050406030204" pitchFamily="18" charset="0"/>
                              </a:rPr>
                              <m:t>+1</m:t>
                            </m:r>
                          </m:e>
                        </m:d>
                      </m:e>
                    </m:ra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oMath>
                </a14:m>
                <a:endParaRPr lang="en-US" altLang="zh-CN" sz="2400" b="0" i="1" dirty="0" smtClean="0">
                  <a:latin typeface="Cambria Math" panose="02040503050406030204" pitchFamily="18" charset="0"/>
                </a:endParaRPr>
              </a:p>
              <a:p>
                <a:r>
                  <a:rPr lang="en-US" altLang="zh-CN" sz="2400" b="0" dirty="0" smtClean="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𝑍</m:t>
                        </m:r>
                      </m:sub>
                    </m:sSub>
                    <m:r>
                      <a:rPr lang="en-US" altLang="zh-CN" sz="2400" b="0" i="1" smtClean="0">
                        <a:latin typeface="Cambria Math" panose="02040503050406030204" pitchFamily="18" charset="0"/>
                      </a:rPr>
                      <m:t>=</m:t>
                    </m:r>
                    <m:r>
                      <a:rPr lang="en-US" altLang="zh-CN" sz="2400" b="0" i="1" smtClean="0">
                        <a:solidFill>
                          <a:schemeClr val="tx1"/>
                        </a:solidFill>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solidFill>
                              <a:srgbClr val="7030A0"/>
                            </a:solidFill>
                            <a:latin typeface="Cambria Math" panose="02040503050406030204" pitchFamily="18" charset="0"/>
                          </a:rPr>
                          <m:t>𝑚</m:t>
                        </m:r>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oMath>
                </a14:m>
                <a:endParaRPr lang="en-US" altLang="zh-CN" sz="2400" dirty="0" smtClean="0">
                  <a:latin typeface="微软雅黑" panose="020B0503020204020204" pitchFamily="34" charset="-122"/>
                  <a:ea typeface="微软雅黑" panose="020B0503020204020204"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353416" y="2178070"/>
                <a:ext cx="4501788" cy="2094804"/>
              </a:xfrm>
              <a:prstGeom prst="rect">
                <a:avLst/>
              </a:prstGeom>
              <a:blipFill rotWithShape="0">
                <a:blip r:embed="rId2"/>
                <a:stretch>
                  <a:fillRect t="-4360" b="-2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520108" y="2195254"/>
                <a:ext cx="4501788" cy="2060436"/>
              </a:xfrm>
              <a:prstGeom prst="rect">
                <a:avLst/>
              </a:prstGeom>
            </p:spPr>
            <p:txBody>
              <a:bodyPr wrap="square">
                <a:spAutoFit/>
              </a:bodyPr>
              <a:lstStyle/>
              <a:p>
                <a:r>
                  <a:rPr lang="en-US" altLang="zh-CN" sz="2400" dirty="0" smtClean="0"/>
                  <a:t> Spin: </a:t>
                </a:r>
                <a:r>
                  <a:rPr lang="zh-CN" altLang="en-US" sz="2400" dirty="0" smtClean="0"/>
                  <a:t>自旋</a:t>
                </a:r>
                <a:endParaRPr lang="en-US" altLang="zh-CN" sz="2400" dirty="0" smtClean="0"/>
              </a:p>
              <a:p>
                <a:r>
                  <a:rPr lang="en-US" altLang="zh-CN" sz="2400" dirty="0" smtClean="0"/>
                  <a:t> </a:t>
                </a:r>
                <a14:m>
                  <m:oMath xmlns:m="http://schemas.openxmlformats.org/officeDocument/2006/math">
                    <m:r>
                      <a:rPr lang="en-US" altLang="zh-CN" sz="2400" b="0" i="1" dirty="0" smtClean="0">
                        <a:latin typeface="Cambria Math" panose="02040503050406030204" pitchFamily="18" charset="0"/>
                      </a:rPr>
                      <m:t>𝑆</m:t>
                    </m:r>
                    <m:r>
                      <a:rPr lang="en-US" altLang="zh-CN" sz="240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b="0" i="1" smtClean="0">
                            <a:solidFill>
                              <a:srgbClr val="0070C0"/>
                            </a:solidFill>
                            <a:latin typeface="Cambria Math" panose="02040503050406030204" pitchFamily="18" charset="0"/>
                          </a:rPr>
                          <m:t>𝑠</m:t>
                        </m:r>
                        <m:r>
                          <a:rPr lang="en-US" altLang="zh-CN" sz="2400" i="1">
                            <a:latin typeface="Cambria Math" panose="02040503050406030204" pitchFamily="18" charset="0"/>
                          </a:rPr>
                          <m:t>(</m:t>
                        </m:r>
                        <m:r>
                          <a:rPr lang="en-US" altLang="zh-CN" sz="2400" b="0" i="1" smtClean="0">
                            <a:solidFill>
                              <a:srgbClr val="0070C0"/>
                            </a:solidFill>
                            <a:latin typeface="Cambria Math" panose="02040503050406030204" pitchFamily="18" charset="0"/>
                          </a:rPr>
                          <m:t>𝑠</m:t>
                        </m:r>
                        <m:r>
                          <a:rPr lang="en-US" altLang="zh-CN" sz="2400" i="1">
                            <a:latin typeface="Cambria Math" panose="02040503050406030204" pitchFamily="18" charset="0"/>
                          </a:rPr>
                          <m:t>+1)</m:t>
                        </m:r>
                      </m:e>
                    </m:rad>
                    <m:r>
                      <a:rPr lang="en-US" altLang="zh-CN" sz="2400" i="1">
                        <a:latin typeface="Cambria Math" panose="02040503050406030204" pitchFamily="18" charset="0"/>
                      </a:rPr>
                      <m:t>ℏ</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=1/2</m:t>
                    </m:r>
                  </m:oMath>
                </a14:m>
                <a:endParaRPr lang="en-US" altLang="zh-CN" sz="2400" i="1" dirty="0" smtClean="0">
                  <a:latin typeface="Cambria Math" panose="02040503050406030204" pitchFamily="18" charset="0"/>
                </a:endParaRPr>
              </a:p>
              <a:p>
                <a:r>
                  <a:rPr lang="en-US" altLang="zh-CN" sz="2400" b="0" dirty="0" smtClean="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𝑍</m:t>
                        </m:r>
                      </m:sub>
                    </m:sSub>
                    <m:r>
                      <a:rPr lang="en-US" altLang="zh-CN" sz="2400" b="0" i="1" smtClean="0">
                        <a:latin typeface="Cambria Math" panose="02040503050406030204" pitchFamily="18" charset="0"/>
                      </a:rPr>
                      <m:t>=</m:t>
                    </m:r>
                    <m:r>
                      <a:rPr lang="en-US" altLang="zh-CN" sz="2400" b="0" i="1" smtClean="0">
                        <a:solidFill>
                          <a:srgbClr val="7030A0"/>
                        </a:solidFill>
                        <a:latin typeface="Cambria Math" panose="02040503050406030204" pitchFamily="18" charset="0"/>
                      </a:rPr>
                      <m:t>𝑚</m:t>
                    </m:r>
                    <m:r>
                      <a:rPr lang="en-US" altLang="zh-CN" sz="2400" b="0" i="1" smtClean="0">
                        <a:latin typeface="Cambria Math" panose="02040503050406030204" pitchFamily="18" charset="0"/>
                      </a:rPr>
                      <m:t>ℏ, </m:t>
                    </m:r>
                    <m:r>
                      <a:rPr lang="en-US" altLang="zh-CN" sz="2400" i="1" dirty="0" smtClean="0">
                        <a:latin typeface="Cambria Math" panose="02040503050406030204" pitchFamily="18" charset="0"/>
                        <a:ea typeface="微软雅黑" panose="020B0503020204020204" pitchFamily="34" charset="-122"/>
                      </a:rPr>
                      <m:t>𝑚</m:t>
                    </m:r>
                    <m:r>
                      <a:rPr lang="en-US" altLang="zh-CN" sz="2400" b="0" i="1" dirty="0" smtClean="0">
                        <a:latin typeface="Cambria Math" panose="02040503050406030204" pitchFamily="18" charset="0"/>
                        <a:ea typeface="微软雅黑" panose="020B0503020204020204" pitchFamily="34" charset="-122"/>
                      </a:rPr>
                      <m:t>=±1/2</m:t>
                    </m:r>
                  </m:oMath>
                </a14:m>
                <a:endParaRPr lang="en-US" altLang="zh-CN" sz="2400" dirty="0" smtClean="0">
                  <a:latin typeface="微软雅黑" panose="020B0503020204020204" pitchFamily="34" charset="-122"/>
                  <a:ea typeface="微软雅黑" panose="020B0503020204020204" pitchFamily="34" charset="-122"/>
                </a:endParaRPr>
              </a:p>
              <a:p>
                <a:r>
                  <a:rPr lang="en-US" altLang="zh-CN" sz="2400" b="0" dirty="0" smtClean="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𝑆</m:t>
                        </m:r>
                      </m:sub>
                    </m:sSub>
                    <m:r>
                      <a:rPr lang="en-US" altLang="zh-CN" sz="2400" i="1">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3</m:t>
                        </m:r>
                      </m:e>
                    </m:ra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oMath>
                </a14:m>
                <a:endParaRPr lang="en-US" altLang="zh-CN" sz="2400" b="0" i="1" dirty="0" smtClean="0">
                  <a:latin typeface="Cambria Math" panose="02040503050406030204" pitchFamily="18" charset="0"/>
                </a:endParaRPr>
              </a:p>
              <a:p>
                <a:r>
                  <a:rPr lang="en-US" altLang="zh-CN" sz="2400" b="0" dirty="0" smtClean="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𝑍</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oMath>
                </a14:m>
                <a:endParaRPr lang="en-US" altLang="zh-CN" sz="2400" dirty="0" smtClean="0">
                  <a:latin typeface="微软雅黑" panose="020B0503020204020204" pitchFamily="34" charset="-122"/>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4520108" y="2195254"/>
                <a:ext cx="4501788" cy="2060436"/>
              </a:xfrm>
              <a:prstGeom prst="rect">
                <a:avLst/>
              </a:prstGeom>
              <a:blipFill rotWithShape="0">
                <a:blip r:embed="rId3"/>
                <a:stretch>
                  <a:fillRect t="-4438"/>
                </a:stretch>
              </a:blipFill>
            </p:spPr>
            <p:txBody>
              <a:bodyPr/>
              <a:lstStyle/>
              <a:p>
                <a:r>
                  <a:rPr lang="zh-CN" altLang="en-US">
                    <a:noFill/>
                  </a:rPr>
                  <a:t> </a:t>
                </a:r>
              </a:p>
            </p:txBody>
          </p:sp>
        </mc:Fallback>
      </mc:AlternateContent>
      <p:sp>
        <p:nvSpPr>
          <p:cNvPr id="6" name="内容占位符 1"/>
          <p:cNvSpPr txBox="1">
            <a:spLocks/>
          </p:cNvSpPr>
          <p:nvPr/>
        </p:nvSpPr>
        <p:spPr bwMode="auto">
          <a:xfrm>
            <a:off x="405308" y="4685226"/>
            <a:ext cx="8229600" cy="54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5383" indent="-143768" algn="l" rtl="0" eaLnBrk="1" fontAlgn="base" hangingPunct="1">
              <a:spcBef>
                <a:spcPts val="225"/>
              </a:spcBef>
              <a:spcAft>
                <a:spcPct val="0"/>
              </a:spcAft>
              <a:buClr>
                <a:schemeClr val="accent1"/>
              </a:buClr>
              <a:buSzPct val="68000"/>
              <a:buFont typeface="Wingdings 3" panose="05040102010807070707" pitchFamily="18" charset="2"/>
              <a:buChar char=""/>
              <a:defRPr sz="2400" kern="1200">
                <a:solidFill>
                  <a:schemeClr val="tx1"/>
                </a:solidFill>
                <a:latin typeface="+mn-lt"/>
                <a:ea typeface="+mn-ea"/>
                <a:cs typeface="+mn-cs"/>
              </a:defRPr>
            </a:lvl1pPr>
            <a:lvl2pPr marL="349151" indent="-128588" algn="l" rtl="0" eaLnBrk="1" fontAlgn="base" hangingPunct="1">
              <a:spcBef>
                <a:spcPts val="183"/>
              </a:spcBef>
              <a:spcAft>
                <a:spcPct val="0"/>
              </a:spcAft>
              <a:buClr>
                <a:schemeClr val="accent1"/>
              </a:buClr>
              <a:buFont typeface="Verdana" panose="020B0604030504040204" pitchFamily="34" charset="0"/>
              <a:buChar char="◦"/>
              <a:defRPr sz="2000" kern="1200">
                <a:solidFill>
                  <a:schemeClr val="tx1"/>
                </a:solidFill>
                <a:latin typeface="+mn-lt"/>
                <a:ea typeface="+mn-ea"/>
                <a:cs typeface="+mn-cs"/>
              </a:defRPr>
            </a:lvl2pPr>
            <a:lvl3pPr marL="483097" indent="-128588" algn="l" rtl="0" eaLnBrk="1" fontAlgn="base" hangingPunct="1">
              <a:spcBef>
                <a:spcPts val="197"/>
              </a:spcBef>
              <a:spcAft>
                <a:spcPct val="0"/>
              </a:spcAft>
              <a:buClr>
                <a:schemeClr val="accent2"/>
              </a:buClr>
              <a:buSzPct val="100000"/>
              <a:buFont typeface="Wingdings 2" panose="05020102010507070707" pitchFamily="18" charset="2"/>
              <a:buChar char=""/>
              <a:defRPr sz="1800" kern="1200">
                <a:solidFill>
                  <a:schemeClr val="tx1"/>
                </a:solidFill>
                <a:latin typeface="+mn-lt"/>
                <a:ea typeface="+mn-ea"/>
                <a:cs typeface="+mn-cs"/>
              </a:defRPr>
            </a:lvl3pPr>
            <a:lvl4pPr marL="642938" indent="-128588" algn="l" rtl="0" eaLnBrk="1" fontAlgn="base" hangingPunct="1">
              <a:spcBef>
                <a:spcPts val="197"/>
              </a:spcBef>
              <a:spcAft>
                <a:spcPct val="0"/>
              </a:spcAft>
              <a:buClr>
                <a:schemeClr val="accent2"/>
              </a:buClr>
              <a:buFont typeface="Wingdings 2" panose="05020102010507070707" pitchFamily="18" charset="2"/>
              <a:buChar char=""/>
              <a:defRPr sz="1400" kern="1200">
                <a:solidFill>
                  <a:schemeClr val="tx1"/>
                </a:solidFill>
                <a:latin typeface="+mn-lt"/>
                <a:ea typeface="+mn-ea"/>
                <a:cs typeface="+mn-cs"/>
              </a:defRPr>
            </a:lvl4pPr>
            <a:lvl5pPr marL="771525" indent="-128588" algn="l" rtl="0" eaLnBrk="1" fontAlgn="base" hangingPunct="1">
              <a:spcBef>
                <a:spcPts val="197"/>
              </a:spcBef>
              <a:spcAft>
                <a:spcPct val="0"/>
              </a:spcAft>
              <a:buClr>
                <a:schemeClr val="accent2"/>
              </a:buClr>
              <a:buFont typeface="Wingdings 2" panose="05020102010507070707" pitchFamily="18" charset="2"/>
              <a:buChar char=""/>
              <a:defRPr sz="1100" kern="1200">
                <a:solidFill>
                  <a:schemeClr val="tx1"/>
                </a:solidFill>
                <a:latin typeface="+mn-lt"/>
                <a:ea typeface="+mn-ea"/>
                <a:cs typeface="+mn-cs"/>
              </a:defRPr>
            </a:lvl5pPr>
            <a:lvl6pPr marL="900113" indent="-128588" algn="l" rtl="0" eaLnBrk="1" latinLnBrk="0" hangingPunct="1">
              <a:spcBef>
                <a:spcPts val="197"/>
              </a:spcBef>
              <a:buClr>
                <a:schemeClr val="accent3"/>
              </a:buClr>
              <a:buFont typeface="Wingdings 2"/>
              <a:buChar char=""/>
              <a:defRPr kumimoji="0" sz="1013" kern="1200">
                <a:solidFill>
                  <a:schemeClr val="tx1"/>
                </a:solidFill>
                <a:latin typeface="+mn-lt"/>
                <a:ea typeface="+mn-ea"/>
                <a:cs typeface="+mn-cs"/>
              </a:defRPr>
            </a:lvl6pPr>
            <a:lvl7pPr marL="1028700" indent="-128588" algn="l" rtl="0" eaLnBrk="1" latinLnBrk="0" hangingPunct="1">
              <a:spcBef>
                <a:spcPts val="197"/>
              </a:spcBef>
              <a:buClr>
                <a:schemeClr val="accent3"/>
              </a:buClr>
              <a:buFont typeface="Wingdings 2"/>
              <a:buChar char=""/>
              <a:defRPr kumimoji="0" sz="900" kern="1200">
                <a:solidFill>
                  <a:schemeClr val="tx1"/>
                </a:solidFill>
                <a:latin typeface="+mn-lt"/>
                <a:ea typeface="+mn-ea"/>
                <a:cs typeface="+mn-cs"/>
              </a:defRPr>
            </a:lvl7pPr>
            <a:lvl8pPr marL="1157288" indent="-128588" algn="l" rtl="0" eaLnBrk="1" latinLnBrk="0" hangingPunct="1">
              <a:spcBef>
                <a:spcPts val="197"/>
              </a:spcBef>
              <a:buClr>
                <a:schemeClr val="accent3"/>
              </a:buClr>
              <a:buFont typeface="Wingdings 2"/>
              <a:buChar char=""/>
              <a:defRPr kumimoji="0" sz="900" kern="1200">
                <a:solidFill>
                  <a:schemeClr val="tx1"/>
                </a:solidFill>
                <a:latin typeface="+mn-lt"/>
                <a:ea typeface="+mn-ea"/>
                <a:cs typeface="+mn-cs"/>
              </a:defRPr>
            </a:lvl8pPr>
            <a:lvl9pPr marL="1285875" indent="-128588" algn="l" rtl="0" eaLnBrk="1" latinLnBrk="0" hangingPunct="1">
              <a:spcBef>
                <a:spcPts val="197"/>
              </a:spcBef>
              <a:buClr>
                <a:schemeClr val="accent3"/>
              </a:buClr>
              <a:buFont typeface="Wingdings 2"/>
              <a:buChar char=""/>
              <a:defRPr kumimoji="0" sz="900" kern="1200" baseline="0">
                <a:solidFill>
                  <a:schemeClr val="tx1"/>
                </a:solidFill>
                <a:latin typeface="+mn-lt"/>
                <a:ea typeface="+mn-ea"/>
                <a:cs typeface="+mn-cs"/>
              </a:defRPr>
            </a:lvl9pPr>
            <a:extLst/>
          </a:lstStyle>
          <a:p>
            <a:r>
              <a:rPr lang="zh-CN" altLang="en-US" dirty="0" smtClean="0"/>
              <a:t>自旋的引入会对原子能级以及能级间的跃迁带来什么影响？</a:t>
            </a:r>
            <a:endParaRPr lang="zh-CN" altLang="en-US" dirty="0"/>
          </a:p>
        </p:txBody>
      </p:sp>
    </p:spTree>
    <p:extLst>
      <p:ext uri="{BB962C8B-B14F-4D97-AF65-F5344CB8AC3E}">
        <p14:creationId xmlns:p14="http://schemas.microsoft.com/office/powerpoint/2010/main" val="95438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1692275" y="261938"/>
            <a:ext cx="2625725" cy="790575"/>
          </a:xfrm>
        </p:spPr>
        <p:txBody>
          <a:bodyPr/>
          <a:lstStyle/>
          <a:p>
            <a:r>
              <a:rPr lang="zh-CN" altLang="en-US" dirty="0" smtClean="0"/>
              <a:t>磁矩</a:t>
            </a:r>
          </a:p>
        </p:txBody>
      </p:sp>
      <p:pic>
        <p:nvPicPr>
          <p:cNvPr id="20484" name="图片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49838" y="261938"/>
            <a:ext cx="4148137"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图片 4"/>
          <p:cNvPicPr>
            <a:picLocks noChangeAspect="1"/>
          </p:cNvPicPr>
          <p:nvPr/>
        </p:nvPicPr>
        <p:blipFill>
          <a:blip r:embed="rId3">
            <a:clrChange>
              <a:clrFrom>
                <a:srgbClr val="FFFFFF"/>
              </a:clrFrom>
              <a:clrTo>
                <a:srgbClr val="FFFFFF">
                  <a:alpha val="0"/>
                </a:srgbClr>
              </a:clrTo>
            </a:clrChange>
            <a:lum bright="20000" contrast="40000"/>
            <a:extLst>
              <a:ext uri="{28A0092B-C50C-407E-A947-70E740481C1C}">
                <a14:useLocalDpi xmlns:a14="http://schemas.microsoft.com/office/drawing/2010/main" val="0"/>
              </a:ext>
            </a:extLst>
          </a:blip>
          <a:srcRect/>
          <a:stretch>
            <a:fillRect/>
          </a:stretch>
        </p:blipFill>
        <p:spPr bwMode="auto">
          <a:xfrm>
            <a:off x="5310188" y="3789363"/>
            <a:ext cx="3627437"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内容占位符 1"/>
              <p:cNvSpPr>
                <a:spLocks noGrp="1"/>
              </p:cNvSpPr>
              <p:nvPr>
                <p:ph idx="1"/>
              </p:nvPr>
            </p:nvSpPr>
            <p:spPr>
              <a:xfrm>
                <a:off x="270526" y="1268760"/>
                <a:ext cx="5597618" cy="4525962"/>
              </a:xfrm>
            </p:spPr>
            <p:txBody>
              <a:bodyPr/>
              <a:lstStyle/>
              <a:p>
                <a:pPr>
                  <a:spcAft>
                    <a:spcPts val="1200"/>
                  </a:spcAft>
                </a:pPr>
                <a:r>
                  <a:rPr lang="zh-CN" altLang="en-US" sz="2000" dirty="0" smtClean="0"/>
                  <a:t>安培公式：</a:t>
                </a:r>
                <a14:m>
                  <m:oMath xmlns:m="http://schemas.openxmlformats.org/officeDocument/2006/math">
                    <m:r>
                      <m:rPr>
                        <m:sty m:val="p"/>
                      </m:rPr>
                      <a:rPr lang="en-US" altLang="zh-CN" sz="2000" b="0" i="0" smtClean="0">
                        <a:latin typeface="Cambria Math" panose="02040503050406030204" pitchFamily="18" charset="0"/>
                      </a:rPr>
                      <m:t>d</m:t>
                    </m:r>
                    <m:r>
                      <a:rPr lang="en-US" altLang="zh-CN" sz="2000" b="1" i="1" smtClean="0">
                        <a:latin typeface="Cambria Math" panose="02040503050406030204" pitchFamily="18" charset="0"/>
                      </a:rPr>
                      <m:t>𝑭</m:t>
                    </m:r>
                    <m:r>
                      <a:rPr lang="en-US" altLang="zh-CN" sz="2000" b="1" i="1" smtClean="0">
                        <a:latin typeface="Cambria Math" panose="02040503050406030204" pitchFamily="18" charset="0"/>
                      </a:rPr>
                      <m:t>=</m:t>
                    </m:r>
                    <m:r>
                      <a:rPr lang="en-US" altLang="zh-CN" sz="2000" b="0" i="1" smtClean="0">
                        <a:latin typeface="Cambria Math" panose="02040503050406030204" pitchFamily="18" charset="0"/>
                      </a:rPr>
                      <m:t>𝐼</m:t>
                    </m:r>
                    <m:r>
                      <m:rPr>
                        <m:sty m:val="p"/>
                      </m:rPr>
                      <a:rPr lang="en-US" altLang="zh-CN" sz="2000" b="0" i="0" smtClean="0">
                        <a:latin typeface="Cambria Math" panose="02040503050406030204" pitchFamily="18" charset="0"/>
                      </a:rPr>
                      <m:t>d</m:t>
                    </m:r>
                    <m:r>
                      <a:rPr lang="en-US" altLang="zh-CN" sz="2000" b="1" i="1" smtClean="0">
                        <a:latin typeface="Cambria Math" panose="02040503050406030204" pitchFamily="18" charset="0"/>
                      </a:rPr>
                      <m:t>𝒍</m:t>
                    </m:r>
                    <m:r>
                      <a:rPr lang="en-US" altLang="zh-CN" sz="2000" b="1" i="1" smtClean="0">
                        <a:latin typeface="Cambria Math" panose="02040503050406030204" pitchFamily="18" charset="0"/>
                      </a:rPr>
                      <m:t>×</m:t>
                    </m:r>
                    <m:r>
                      <m:rPr>
                        <m:sty m:val="p"/>
                      </m:rPr>
                      <a:rPr lang="en-US" altLang="zh-CN" sz="2000" b="0" i="0" smtClean="0">
                        <a:latin typeface="Cambria Math" panose="02040503050406030204" pitchFamily="18" charset="0"/>
                      </a:rPr>
                      <m:t>d</m:t>
                    </m:r>
                    <m:r>
                      <a:rPr lang="en-US" altLang="zh-CN" sz="2000" b="1" i="1" smtClean="0">
                        <a:latin typeface="Cambria Math" panose="02040503050406030204" pitchFamily="18" charset="0"/>
                      </a:rPr>
                      <m:t>𝑩</m:t>
                    </m:r>
                  </m:oMath>
                </a14:m>
                <a:endParaRPr lang="en-US" altLang="zh-CN" sz="2000" b="1" dirty="0" smtClean="0"/>
              </a:p>
              <a:p>
                <a:pPr>
                  <a:spcAft>
                    <a:spcPts val="1200"/>
                  </a:spcAft>
                </a:pP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𝐴𝐵</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𝐼𝑎𝐵</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𝜋</m:t>
                                </m:r>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𝜃</m:t>
                            </m:r>
                          </m:e>
                        </m:d>
                      </m:e>
                    </m:func>
                  </m:oMath>
                </a14:m>
                <a:endParaRPr lang="en-US" altLang="zh-CN" sz="2000" b="0" i="1" dirty="0" smtClean="0">
                  <a:latin typeface="Cambria Math" panose="02040503050406030204" pitchFamily="18" charset="0"/>
                </a:endParaRPr>
              </a:p>
              <a:p>
                <a:pPr marL="82153" indent="0">
                  <a:spcAft>
                    <a:spcPts val="1200"/>
                  </a:spcAft>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m:t>
                      </m:r>
                      <m:r>
                        <a:rPr lang="en-US" altLang="zh-CN" sz="2000" i="1">
                          <a:latin typeface="Cambria Math" panose="02040503050406030204" pitchFamily="18" charset="0"/>
                        </a:rPr>
                        <m:t>𝐼𝑎𝐵</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𝜋</m:t>
                                  </m:r>
                                </m:num>
                                <m:den>
                                  <m:r>
                                    <a:rPr lang="en-US" altLang="zh-CN" sz="2000" i="1">
                                      <a:latin typeface="Cambria Math" panose="02040503050406030204" pitchFamily="18" charset="0"/>
                                    </a:rPr>
                                    <m:t>2</m:t>
                                  </m:r>
                                </m:den>
                              </m:f>
                              <m:r>
                                <a:rPr lang="en-US" altLang="zh-CN" sz="2000" i="1">
                                  <a:latin typeface="Cambria Math" panose="02040503050406030204" pitchFamily="18" charset="0"/>
                                </a:rPr>
                                <m:t>+</m:t>
                              </m:r>
                              <m:r>
                                <a:rPr lang="en-US" altLang="zh-CN" sz="2000" i="1">
                                  <a:latin typeface="Cambria Math" panose="02040503050406030204" pitchFamily="18" charset="0"/>
                                </a:rPr>
                                <m:t>𝜃</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𝐹</m:t>
                              </m:r>
                            </m:e>
                            <m:sub>
                              <m:r>
                                <a:rPr lang="en-US" altLang="zh-CN" sz="2000" i="1">
                                  <a:latin typeface="Cambria Math" panose="02040503050406030204" pitchFamily="18" charset="0"/>
                                </a:rPr>
                                <m:t>𝐶𝐷</m:t>
                              </m:r>
                            </m:sub>
                          </m:sSub>
                        </m:e>
                      </m:func>
                    </m:oMath>
                  </m:oMathPara>
                </a14:m>
                <a:endParaRPr lang="en-US" altLang="zh-CN" sz="2000" b="0" dirty="0" smtClean="0"/>
              </a:p>
              <a:p>
                <a:pPr>
                  <a:spcAft>
                    <a:spcPts val="1200"/>
                  </a:spcAft>
                </a:pP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𝐷𝐴</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𝐵𝐶</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𝐼𝑏𝐵</m:t>
                    </m:r>
                    <m:r>
                      <a:rPr lang="en-US" altLang="zh-CN" sz="2000" b="0" i="1" smtClean="0">
                        <a:latin typeface="Cambria Math" panose="02040503050406030204" pitchFamily="18" charset="0"/>
                      </a:rPr>
                      <m:t>,</m:t>
                    </m:r>
                  </m:oMath>
                </a14:m>
                <a:r>
                  <a:rPr lang="zh-CN" altLang="en-US" sz="2000" dirty="0" smtClean="0"/>
                  <a:t> 不受力</a:t>
                </a:r>
                <a:endParaRPr lang="en-US" altLang="zh-CN" sz="2000" dirty="0" smtClean="0"/>
              </a:p>
              <a:p>
                <a:pPr>
                  <a:spcAft>
                    <a:spcPts val="1200"/>
                  </a:spcAft>
                </a:pPr>
                <a:r>
                  <a:rPr lang="zh-CN" altLang="en-US" sz="2000" dirty="0"/>
                  <a:t>力矩</a:t>
                </a:r>
                <a:r>
                  <a:rPr lang="zh-CN" altLang="en-US" sz="2000" dirty="0" smtClean="0"/>
                  <a:t>为</a:t>
                </a:r>
                <a:endParaRPr lang="en-US" altLang="zh-CN" sz="2000" dirty="0" smtClean="0"/>
              </a:p>
              <a:p>
                <a:pPr marL="82153" indent="0">
                  <a:spcAft>
                    <a:spcPts val="1200"/>
                  </a:spcAft>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𝜏</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𝐵𝐶</m:t>
                          </m:r>
                        </m:sub>
                      </m:sSub>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𝑎</m:t>
                          </m:r>
                        </m:num>
                        <m:den>
                          <m:r>
                            <a:rPr lang="en-US" altLang="zh-CN" sz="2000" b="0" i="1" smtClean="0">
                              <a:latin typeface="Cambria Math" panose="02040503050406030204" pitchFamily="18" charset="0"/>
                            </a:rPr>
                            <m:t>2</m:t>
                          </m:r>
                        </m:den>
                      </m:f>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𝜃</m:t>
                          </m:r>
                        </m:e>
                      </m:func>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𝐷𝐴</m:t>
                          </m:r>
                        </m:sub>
                      </m:sSub>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𝑎</m:t>
                          </m:r>
                        </m:num>
                        <m:den>
                          <m:r>
                            <a:rPr lang="en-US" altLang="zh-CN" sz="2000" b="0" i="1" smtClean="0">
                              <a:latin typeface="Cambria Math" panose="02040503050406030204" pitchFamily="18" charset="0"/>
                            </a:rPr>
                            <m:t>2</m:t>
                          </m:r>
                        </m:den>
                      </m:f>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𝜃</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𝐼𝑎𝑏𝐵</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𝜃</m:t>
                              </m:r>
                            </m:e>
                          </m:func>
                        </m:e>
                      </m:func>
                    </m:oMath>
                  </m:oMathPara>
                </a14:m>
                <a:endParaRPr lang="en-US" altLang="zh-CN" sz="2000" b="0" dirty="0" smtClean="0"/>
              </a:p>
              <a:p>
                <a:pPr>
                  <a:spcAft>
                    <a:spcPts val="1200"/>
                  </a:spcAft>
                </a:pPr>
                <a:r>
                  <a:rPr lang="zh-CN" altLang="en-US" sz="2000" dirty="0" smtClean="0"/>
                  <a:t>矢量形式</a:t>
                </a:r>
                <a14:m>
                  <m:oMath xmlns:m="http://schemas.openxmlformats.org/officeDocument/2006/math">
                    <m:r>
                      <a:rPr lang="en-US" altLang="zh-CN" sz="2000" b="1" i="1" smtClean="0">
                        <a:latin typeface="Cambria Math" panose="02040503050406030204" pitchFamily="18" charset="0"/>
                      </a:rPr>
                      <m:t>𝝉</m:t>
                    </m:r>
                    <m:r>
                      <a:rPr lang="en-US" altLang="zh-CN" sz="2000" b="1" i="1" smtClean="0">
                        <a:latin typeface="Cambria Math" panose="02040503050406030204" pitchFamily="18" charset="0"/>
                      </a:rPr>
                      <m:t>=</m:t>
                    </m:r>
                    <m:r>
                      <a:rPr lang="en-US" altLang="zh-CN" sz="2000" b="0" i="1" smtClean="0">
                        <a:latin typeface="Cambria Math" panose="02040503050406030204" pitchFamily="18" charset="0"/>
                      </a:rPr>
                      <m:t>𝐼𝑆</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𝑩</m:t>
                    </m:r>
                    <m:r>
                      <a:rPr lang="en-US" altLang="zh-CN" sz="2000" b="1" i="1" smtClean="0">
                        <a:latin typeface="Cambria Math" panose="02040503050406030204" pitchFamily="18" charset="0"/>
                      </a:rPr>
                      <m:t>)</m:t>
                    </m:r>
                  </m:oMath>
                </a14:m>
                <a:endParaRPr lang="zh-CN" altLang="en-US" sz="2000" b="1"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270526" y="1268760"/>
                <a:ext cx="5597618" cy="4525962"/>
              </a:xfrm>
              <a:blipFill rotWithShape="0">
                <a:blip r:embed="rId4"/>
                <a:stretch>
                  <a:fillRect t="-13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92852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1266266"/>
                <a:ext cx="8784976" cy="5475101"/>
              </a:xfrm>
            </p:spPr>
            <p:txBody>
              <a:bodyPr>
                <a:noAutofit/>
              </a:bodyPr>
              <a:lstStyle/>
              <a:p>
                <a:pPr>
                  <a:lnSpc>
                    <a:spcPct val="150000"/>
                  </a:lnSpc>
                </a:pPr>
                <a:r>
                  <a:rPr kumimoji="1" lang="zh-CN" altLang="en-US" sz="2400" dirty="0" smtClean="0">
                    <a:latin typeface="+mn-ea"/>
                  </a:rPr>
                  <a:t>库仑</a:t>
                </a:r>
                <a:r>
                  <a:rPr kumimoji="1" lang="zh-CN" altLang="en-US" sz="2400" dirty="0">
                    <a:latin typeface="+mn-ea"/>
                  </a:rPr>
                  <a:t>相互作用</a:t>
                </a:r>
                <a:r>
                  <a:rPr kumimoji="1" lang="en-US" altLang="zh-CN" sz="2400" dirty="0">
                    <a:latin typeface="+mn-ea"/>
                  </a:rPr>
                  <a:t>&amp;</a:t>
                </a:r>
                <a:r>
                  <a:rPr kumimoji="1" lang="zh-CN" altLang="en-US" sz="2400" dirty="0">
                    <a:latin typeface="+mn-ea"/>
                  </a:rPr>
                  <a:t>电子</a:t>
                </a:r>
                <a:r>
                  <a:rPr kumimoji="1" lang="zh-CN" altLang="en-US" sz="2400" dirty="0" smtClean="0">
                    <a:latin typeface="+mn-ea"/>
                  </a:rPr>
                  <a:t>电磁辐射：波粒二象性，</a:t>
                </a:r>
                <a:r>
                  <a:rPr lang="zh-CN" altLang="en-US" sz="2400" dirty="0" smtClean="0"/>
                  <a:t>薛定谔方程</a:t>
                </a:r>
                <a:endParaRPr lang="en-US" altLang="zh-CN" sz="2400" dirty="0" smtClean="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smtClean="0">
                          <a:solidFill>
                            <a:schemeClr val="tx1"/>
                          </a:solidFill>
                          <a:latin typeface="Cambria Math" panose="02040503050406030204" pitchFamily="18" charset="0"/>
                        </a:rPr>
                        <m:t>𝑖</m:t>
                      </m:r>
                      <m:r>
                        <a:rPr lang="en-US" altLang="zh-CN" sz="2400" i="1" smtClean="0">
                          <a:solidFill>
                            <a:schemeClr val="tx1"/>
                          </a:solidFill>
                          <a:latin typeface="Cambria Math" panose="02040503050406030204" pitchFamily="18" charset="0"/>
                        </a:rPr>
                        <m:t>ℏ</m:t>
                      </m:r>
                      <m:f>
                        <m:fPr>
                          <m:ctrlPr>
                            <a:rPr lang="en-US" altLang="zh-CN"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pitchFamily="18" charset="0"/>
                            </a:rPr>
                            <m:t>𝜕</m:t>
                          </m:r>
                        </m:num>
                        <m:den>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den>
                      </m:f>
                      <m:r>
                        <a:rPr lang="en-US" altLang="zh-CN" sz="2400" i="1">
                          <a:solidFill>
                            <a:schemeClr val="tx1"/>
                          </a:solidFill>
                          <a:latin typeface="Cambria Math" panose="02040503050406030204" pitchFamily="18" charset="0"/>
                        </a:rPr>
                        <m:t>𝜓</m:t>
                      </m:r>
                      <m:d>
                        <m:dPr>
                          <m:ctrlPr>
                            <a:rPr lang="en-US" altLang="zh-CN" sz="2400"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𝒓</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e>
                      </m:d>
                      <m:r>
                        <a:rPr lang="en-US" altLang="zh-CN" sz="2400" i="1">
                          <a:solidFill>
                            <a:schemeClr val="tx1"/>
                          </a:solidFill>
                          <a:latin typeface="Cambria Math" panose="02040503050406030204" pitchFamily="18" charset="0"/>
                        </a:rPr>
                        <m:t>=</m:t>
                      </m:r>
                      <m:d>
                        <m:dPr>
                          <m:begChr m:val="["/>
                          <m:endChr m:val="]"/>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ℏ</m:t>
                                  </m:r>
                                </m:e>
                                <m:sup>
                                  <m:r>
                                    <a:rPr lang="en-US" altLang="zh-CN" sz="2400" i="1">
                                      <a:solidFill>
                                        <a:schemeClr val="tx1"/>
                                      </a:solidFill>
                                      <a:latin typeface="Cambria Math" panose="02040503050406030204" pitchFamily="18" charset="0"/>
                                    </a:rPr>
                                    <m:t>2</m:t>
                                  </m:r>
                                </m:sup>
                              </m:sSup>
                            </m:num>
                            <m:den>
                              <m:r>
                                <a:rPr lang="en-US" altLang="zh-CN" sz="2400" i="1">
                                  <a:solidFill>
                                    <a:schemeClr val="tx1"/>
                                  </a:solidFill>
                                  <a:latin typeface="Cambria Math" panose="02040503050406030204" pitchFamily="18" charset="0"/>
                                </a:rPr>
                                <m:t>2</m:t>
                              </m:r>
                              <m:r>
                                <a:rPr lang="en-US" altLang="zh-CN" sz="2400" i="1">
                                  <a:solidFill>
                                    <a:schemeClr val="tx1"/>
                                  </a:solidFill>
                                  <a:latin typeface="Cambria Math" panose="02040503050406030204" pitchFamily="18" charset="0"/>
                                </a:rPr>
                                <m:t>𝑚</m:t>
                              </m:r>
                            </m:den>
                          </m:f>
                          <m:sSup>
                            <m:sSupPr>
                              <m:ctrlPr>
                                <a:rPr lang="en-US" altLang="zh-CN" sz="2400" i="1">
                                  <a:solidFill>
                                    <a:schemeClr val="tx1"/>
                                  </a:solidFill>
                                  <a:latin typeface="Cambria Math" panose="02040503050406030204" pitchFamily="18" charset="0"/>
                                </a:rPr>
                              </m:ctrlPr>
                            </m:sSupPr>
                            <m:e>
                              <m:r>
                                <a:rPr lang="en-US" altLang="zh-CN" sz="2400" b="1" i="1">
                                  <a:solidFill>
                                    <a:schemeClr val="tx1"/>
                                  </a:solidFill>
                                  <a:latin typeface="Cambria Math" panose="02040503050406030204" pitchFamily="18" charset="0"/>
                                </a:rPr>
                                <m:t>𝜵</m:t>
                              </m:r>
                            </m:e>
                            <m:sup>
                              <m:r>
                                <a:rPr lang="en-US" altLang="zh-CN" sz="2400" i="1">
                                  <a:solidFill>
                                    <a:schemeClr val="tx1"/>
                                  </a:solidFill>
                                  <a:latin typeface="Cambria Math" panose="02040503050406030204" pitchFamily="18" charset="0"/>
                                </a:rPr>
                                <m:t>2</m:t>
                              </m:r>
                            </m:sup>
                          </m:sSup>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𝑉</m:t>
                          </m:r>
                          <m:d>
                            <m:dPr>
                              <m:ctrlPr>
                                <a:rPr lang="en-US" altLang="zh-CN" sz="2400"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𝒓</m:t>
                              </m:r>
                            </m:e>
                          </m:d>
                        </m:e>
                      </m:d>
                      <m:r>
                        <a:rPr lang="en-US" altLang="zh-CN" sz="2400" i="1">
                          <a:solidFill>
                            <a:schemeClr val="tx1"/>
                          </a:solidFill>
                          <a:latin typeface="Cambria Math" panose="02040503050406030204" pitchFamily="18" charset="0"/>
                        </a:rPr>
                        <m:t>𝜓</m:t>
                      </m:r>
                      <m:d>
                        <m:dPr>
                          <m:ctrlPr>
                            <a:rPr lang="en-US" altLang="zh-CN" sz="2400"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𝒓</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e>
                      </m:d>
                    </m:oMath>
                  </m:oMathPara>
                </a14:m>
                <a:endParaRPr lang="en-US" altLang="zh-CN" sz="2400" dirty="0" smtClean="0"/>
              </a:p>
              <a:p>
                <a:pPr>
                  <a:lnSpc>
                    <a:spcPct val="150000"/>
                  </a:lnSpc>
                </a:pPr>
                <a:r>
                  <a:rPr lang="zh-CN" altLang="en-US" sz="2400" dirty="0"/>
                  <a:t>“遭透的跃迁”：</a:t>
                </a:r>
                <a:r>
                  <a:rPr lang="zh-CN" altLang="en-US" sz="2400" dirty="0" smtClean="0"/>
                  <a:t>不确定关系，轨道不存在 </a:t>
                </a:r>
                <a:endParaRPr lang="zh-CN" altLang="en-US" sz="2400" dirty="0"/>
              </a:p>
              <a:p>
                <a:pPr>
                  <a:lnSpc>
                    <a:spcPct val="150000"/>
                  </a:lnSpc>
                </a:pPr>
                <a:r>
                  <a:rPr lang="zh-CN" altLang="en-US" sz="2400" dirty="0" smtClean="0"/>
                  <a:t>“谱线的精细结构”：氢原子的</a:t>
                </a:r>
                <a:r>
                  <a:rPr lang="zh-CN" altLang="en-US" sz="2400" dirty="0"/>
                  <a:t>定态</a:t>
                </a:r>
                <a:r>
                  <a:rPr lang="zh-CN" altLang="en-US" sz="2400" dirty="0" smtClean="0"/>
                  <a:t>薛定谔方程</a:t>
                </a:r>
                <a:endParaRPr lang="zh-CN" altLang="en-US" sz="24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𝐸</m:t>
                      </m:r>
                      <m:r>
                        <a:rPr lang="en-US" altLang="zh-CN" sz="2400" i="1">
                          <a:solidFill>
                            <a:schemeClr val="tx1"/>
                          </a:solidFill>
                          <a:latin typeface="Cambria Math" panose="02040503050406030204" pitchFamily="18" charset="0"/>
                        </a:rPr>
                        <m:t>𝜓</m:t>
                      </m:r>
                      <m:d>
                        <m:dPr>
                          <m:ctrlPr>
                            <a:rPr lang="en-US" altLang="zh-CN" sz="2400"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𝒓</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e>
                      </m:d>
                      <m:r>
                        <a:rPr lang="en-US" altLang="zh-CN" sz="2400" i="1">
                          <a:solidFill>
                            <a:schemeClr val="tx1"/>
                          </a:solidFill>
                          <a:latin typeface="Cambria Math" panose="02040503050406030204" pitchFamily="18" charset="0"/>
                        </a:rPr>
                        <m:t>=</m:t>
                      </m:r>
                      <m:d>
                        <m:dPr>
                          <m:begChr m:val="["/>
                          <m:endChr m:val="]"/>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ℏ</m:t>
                                  </m:r>
                                </m:e>
                                <m:sup>
                                  <m:r>
                                    <a:rPr lang="en-US" altLang="zh-CN" sz="2400" i="1">
                                      <a:solidFill>
                                        <a:schemeClr val="tx1"/>
                                      </a:solidFill>
                                      <a:latin typeface="Cambria Math" panose="02040503050406030204" pitchFamily="18" charset="0"/>
                                    </a:rPr>
                                    <m:t>2</m:t>
                                  </m:r>
                                </m:sup>
                              </m:sSup>
                            </m:num>
                            <m:den>
                              <m:r>
                                <a:rPr lang="en-US" altLang="zh-CN" sz="2400" i="1">
                                  <a:solidFill>
                                    <a:schemeClr val="tx1"/>
                                  </a:solidFill>
                                  <a:latin typeface="Cambria Math" panose="02040503050406030204" pitchFamily="18" charset="0"/>
                                </a:rPr>
                                <m:t>2</m:t>
                              </m:r>
                              <m:r>
                                <a:rPr lang="en-US" altLang="zh-CN" sz="2400" i="1">
                                  <a:solidFill>
                                    <a:schemeClr val="tx1"/>
                                  </a:solidFill>
                                  <a:latin typeface="Cambria Math" panose="02040503050406030204" pitchFamily="18" charset="0"/>
                                </a:rPr>
                                <m:t>𝑚</m:t>
                              </m:r>
                            </m:den>
                          </m:f>
                          <m:sSup>
                            <m:sSupPr>
                              <m:ctrlPr>
                                <a:rPr lang="en-US" altLang="zh-CN" sz="2400" i="1">
                                  <a:solidFill>
                                    <a:schemeClr val="tx1"/>
                                  </a:solidFill>
                                  <a:latin typeface="Cambria Math" panose="02040503050406030204" pitchFamily="18" charset="0"/>
                                </a:rPr>
                              </m:ctrlPr>
                            </m:sSupPr>
                            <m:e>
                              <m:r>
                                <a:rPr lang="en-US" altLang="zh-CN" sz="2400" b="1" i="1">
                                  <a:solidFill>
                                    <a:schemeClr val="tx1"/>
                                  </a:solidFill>
                                  <a:latin typeface="Cambria Math" panose="02040503050406030204" pitchFamily="18" charset="0"/>
                                </a:rPr>
                                <m:t>𝜵</m:t>
                              </m:r>
                            </m:e>
                            <m:sup>
                              <m:r>
                                <a:rPr lang="en-US" altLang="zh-CN" sz="2400" i="1">
                                  <a:solidFill>
                                    <a:schemeClr val="tx1"/>
                                  </a:solidFill>
                                  <a:latin typeface="Cambria Math" panose="02040503050406030204" pitchFamily="18" charset="0"/>
                                </a:rPr>
                                <m:t>2</m:t>
                              </m:r>
                            </m:sup>
                          </m:sSup>
                          <m:r>
                            <a:rPr lang="en-US" altLang="zh-CN" sz="2400" b="1"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𝑍</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𝑒</m:t>
                                  </m:r>
                                </m:e>
                                <m:sup>
                                  <m:r>
                                    <a:rPr lang="en-US" altLang="zh-CN" sz="2400" b="0" i="1" smtClean="0">
                                      <a:solidFill>
                                        <a:schemeClr val="tx1"/>
                                      </a:solidFill>
                                      <a:latin typeface="Cambria Math" panose="02040503050406030204" pitchFamily="18" charset="0"/>
                                    </a:rPr>
                                    <m:t>2</m:t>
                                  </m:r>
                                </m:sup>
                              </m:sSup>
                            </m:num>
                            <m:den>
                              <m:r>
                                <a:rPr lang="en-US" altLang="zh-CN" sz="2400" b="0" i="1" smtClean="0">
                                  <a:solidFill>
                                    <a:schemeClr val="tx1"/>
                                  </a:solidFill>
                                  <a:latin typeface="Cambria Math" panose="02040503050406030204" pitchFamily="18" charset="0"/>
                                </a:rPr>
                                <m:t>4</m:t>
                              </m:r>
                              <m:r>
                                <a:rPr lang="en-US" altLang="zh-CN" sz="2400" b="0" i="1" smtClean="0">
                                  <a:solidFill>
                                    <a:schemeClr val="tx1"/>
                                  </a:solidFill>
                                  <a:latin typeface="Cambria Math" panose="02040503050406030204" pitchFamily="18" charset="0"/>
                                </a:rPr>
                                <m:t>𝜋</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𝜀</m:t>
                                  </m:r>
                                </m:e>
                                <m:sub>
                                  <m:r>
                                    <a:rPr lang="en-US" altLang="zh-CN" sz="2400" b="0" i="1" smtClean="0">
                                      <a:solidFill>
                                        <a:schemeClr val="tx1"/>
                                      </a:solidFill>
                                      <a:latin typeface="Cambria Math" panose="02040503050406030204" pitchFamily="18" charset="0"/>
                                    </a:rPr>
                                    <m:t>0</m:t>
                                  </m:r>
                                </m:sub>
                              </m:sSub>
                              <m:r>
                                <a:rPr lang="en-US" altLang="zh-CN" sz="2400" b="0" i="1" smtClean="0">
                                  <a:solidFill>
                                    <a:schemeClr val="tx1"/>
                                  </a:solidFill>
                                  <a:latin typeface="Cambria Math" panose="02040503050406030204" pitchFamily="18" charset="0"/>
                                </a:rPr>
                                <m:t>𝑟</m:t>
                              </m:r>
                            </m:den>
                          </m:f>
                        </m:e>
                      </m:d>
                      <m:r>
                        <a:rPr lang="en-US" altLang="zh-CN" sz="2400" i="1">
                          <a:solidFill>
                            <a:schemeClr val="tx1"/>
                          </a:solidFill>
                          <a:latin typeface="Cambria Math" panose="02040503050406030204" pitchFamily="18" charset="0"/>
                        </a:rPr>
                        <m:t>𝜓</m:t>
                      </m:r>
                      <m:d>
                        <m:dPr>
                          <m:ctrlPr>
                            <a:rPr lang="en-US" altLang="zh-CN" sz="2400"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𝒓</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e>
                      </m:d>
                    </m:oMath>
                  </m:oMathPara>
                </a14:m>
                <a:endParaRPr lang="en-US" altLang="zh-CN" sz="2400" dirty="0" smtClean="0"/>
              </a:p>
              <a:p>
                <a:pPr>
                  <a:lnSpc>
                    <a:spcPct val="150000"/>
                  </a:lnSpc>
                </a:pPr>
                <a:r>
                  <a:rPr lang="zh-CN" altLang="en-US" sz="2400" dirty="0"/>
                  <a:t>守恒</a:t>
                </a:r>
                <a:r>
                  <a:rPr lang="zh-CN" altLang="en-US" sz="2400" dirty="0" smtClean="0"/>
                  <a:t>量和量子化</a:t>
                </a:r>
                <a:r>
                  <a:rPr lang="en-US" altLang="zh-CN" sz="2400" dirty="0" smtClean="0"/>
                  <a:t>:</a:t>
                </a:r>
                <a:r>
                  <a:rPr lang="zh-CN" altLang="en-US" sz="2400" dirty="0" smtClean="0"/>
                  <a:t>相互对易的三个守恒量，构成薛定谔方程的解。</a:t>
                </a:r>
                <a:endParaRPr lang="en-US" altLang="zh-CN" sz="2400" dirty="0" smtClean="0"/>
              </a:p>
              <a:p>
                <a:pPr marL="0" indent="0">
                  <a:lnSpc>
                    <a:spcPct val="150000"/>
                  </a:lnSpc>
                  <a:buNone/>
                </a:pPr>
                <a:endParaRPr lang="en-US" altLang="zh-CN" sz="2400"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1266266"/>
                <a:ext cx="8784976" cy="5475101"/>
              </a:xfrm>
              <a:blipFill rotWithShape="0">
                <a:blip r:embed="rId2"/>
                <a:stretch>
                  <a:fillRect r="-4580"/>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smtClean="0"/>
              <a:t>如何解决这些困难？</a:t>
            </a:r>
            <a:endParaRPr lang="zh-CN" altLang="en-US" sz="2800" dirty="0"/>
          </a:p>
        </p:txBody>
      </p:sp>
    </p:spTree>
    <p:extLst>
      <p:ext uri="{BB962C8B-B14F-4D97-AF65-F5344CB8AC3E}">
        <p14:creationId xmlns:p14="http://schemas.microsoft.com/office/powerpoint/2010/main" val="1666851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48766" y="1340768"/>
                <a:ext cx="8229600" cy="4525962"/>
              </a:xfrm>
            </p:spPr>
            <p:txBody>
              <a:bodyPr/>
              <a:lstStyle/>
              <a:p>
                <a:pPr>
                  <a:spcAft>
                    <a:spcPts val="1200"/>
                  </a:spcAft>
                </a:pPr>
                <a:r>
                  <a:rPr lang="zh-CN" altLang="en-US" sz="2400" dirty="0" smtClean="0"/>
                  <a:t>电磁学：磁矩与力矩 </a:t>
                </a:r>
                <a14:m>
                  <m:oMath xmlns:m="http://schemas.openxmlformats.org/officeDocument/2006/math">
                    <m:r>
                      <a:rPr lang="en-US" altLang="zh-CN" sz="2400" b="1" i="1" smtClean="0">
                        <a:latin typeface="Cambria Math" panose="02040503050406030204" pitchFamily="18" charset="0"/>
                      </a:rPr>
                      <m:t>𝝉</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zh-CN" altLang="en-US" sz="2400" dirty="0" smtClean="0"/>
                  <a:t>力矩：角动量变化 </a:t>
                </a:r>
                <a14:m>
                  <m:oMath xmlns:m="http://schemas.openxmlformats.org/officeDocument/2006/math">
                    <m:f>
                      <m:fPr>
                        <m:ctrlPr>
                          <a:rPr lang="en-US" altLang="zh-CN" sz="2400" b="0" i="1" smtClean="0">
                            <a:latin typeface="Cambria Math" panose="02040503050406030204" pitchFamily="18" charset="0"/>
                          </a:rPr>
                        </m:ctrlPr>
                      </m:fPr>
                      <m:num>
                        <m:r>
                          <m:rPr>
                            <m:sty m:val="p"/>
                          </m:rPr>
                          <a:rPr lang="en-US" altLang="zh-CN" sz="2400" b="0" i="0" smtClean="0">
                            <a:latin typeface="Cambria Math" panose="02040503050406030204" pitchFamily="18" charset="0"/>
                          </a:rPr>
                          <m:t>d</m:t>
                        </m:r>
                        <m:r>
                          <a:rPr lang="en-US" altLang="zh-CN" sz="2400" b="1" i="1" smtClean="0">
                            <a:latin typeface="Cambria Math" panose="02040503050406030204" pitchFamily="18" charset="0"/>
                          </a:rPr>
                          <m:t>𝑳</m:t>
                        </m:r>
                      </m:num>
                      <m:den>
                        <m:r>
                          <m:rPr>
                            <m:sty m:val="p"/>
                          </m:rPr>
                          <a:rPr lang="en-US" altLang="zh-CN" sz="2400" b="0" i="0" smtClean="0">
                            <a:latin typeface="Cambria Math" panose="02040503050406030204" pitchFamily="18" charset="0"/>
                          </a:rPr>
                          <m:t>d</m:t>
                        </m:r>
                        <m:r>
                          <a:rPr lang="en-US" altLang="zh-CN" sz="2400" b="0" i="1" smtClean="0">
                            <a:latin typeface="Cambria Math" panose="02040503050406030204" pitchFamily="18" charset="0"/>
                          </a:rPr>
                          <m:t>𝑡</m:t>
                        </m:r>
                      </m:den>
                    </m:f>
                    <m:r>
                      <a:rPr lang="en-US" altLang="zh-CN" sz="2400" b="0" i="0" smtClean="0">
                        <a:latin typeface="Cambria Math" panose="02040503050406030204" pitchFamily="18" charset="0"/>
                      </a:rPr>
                      <m:t>=</m:t>
                    </m:r>
                    <m:r>
                      <a:rPr lang="en-US" altLang="zh-CN" sz="2400" b="1" i="1" smtClean="0">
                        <a:latin typeface="Cambria Math" panose="02040503050406030204" pitchFamily="18" charset="0"/>
                      </a:rPr>
                      <m:t>𝝉</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zh-CN" altLang="en-US" sz="2400" dirty="0" smtClean="0"/>
                  <a:t>磁矩、角动量关系</a:t>
                </a:r>
                <a14:m>
                  <m:oMath xmlns:m="http://schemas.openxmlformats.org/officeDocument/2006/math">
                    <m:f>
                      <m:fPr>
                        <m:ctrlPr>
                          <a:rPr lang="en-US" altLang="zh-CN" sz="2400" b="1" i="1" smtClean="0">
                            <a:latin typeface="Cambria Math" panose="02040503050406030204" pitchFamily="18" charset="0"/>
                          </a:rPr>
                        </m:ctrlPr>
                      </m:fPr>
                      <m:num>
                        <m:r>
                          <m:rPr>
                            <m:sty m:val="p"/>
                          </m:rPr>
                          <a:rPr lang="en-US" altLang="zh-CN" sz="2400" b="0" i="0" smtClean="0">
                            <a:latin typeface="Cambria Math" panose="02040503050406030204" pitchFamily="18" charset="0"/>
                          </a:rPr>
                          <m:t>d</m:t>
                        </m:r>
                        <m:r>
                          <a:rPr lang="en-US" altLang="zh-CN" sz="2400" b="1" i="1" smtClean="0">
                            <a:latin typeface="Cambria Math" panose="02040503050406030204" pitchFamily="18" charset="0"/>
                          </a:rPr>
                          <m:t>𝝉</m:t>
                        </m:r>
                      </m:num>
                      <m:den>
                        <m:r>
                          <m:rPr>
                            <m:sty m:val="p"/>
                          </m:rPr>
                          <a:rPr lang="en-US" altLang="zh-CN" sz="2400" b="0" i="0" smtClean="0">
                            <a:latin typeface="Cambria Math" panose="02040503050406030204" pitchFamily="18" charset="0"/>
                          </a:rPr>
                          <m:t>d</m:t>
                        </m:r>
                        <m:r>
                          <a:rPr lang="en-US" altLang="zh-CN" sz="2400" b="0" i="1" smtClean="0">
                            <a:latin typeface="Cambria Math" panose="02040503050406030204" pitchFamily="18" charset="0"/>
                          </a:rPr>
                          <m:t>𝑡</m:t>
                        </m:r>
                      </m:den>
                    </m:f>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𝛾</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zh-CN" altLang="en-US" sz="2400" dirty="0" smtClean="0"/>
                  <a:t>角动量，</a:t>
                </a:r>
                <a:r>
                  <a:rPr lang="en-US" altLang="zh-CN" sz="2400" dirty="0" err="1" smtClean="0"/>
                  <a:t>Larmor</a:t>
                </a:r>
                <a:r>
                  <a:rPr lang="zh-CN" altLang="en-US" sz="2400" dirty="0" smtClean="0"/>
                  <a:t>进动</a:t>
                </a:r>
                <a:endParaRPr lang="en-US" altLang="zh-CN" sz="2400" dirty="0" smtClean="0"/>
              </a:p>
              <a:p>
                <a:pPr marL="82153" indent="0">
                  <a:spcAft>
                    <a:spcPts val="1200"/>
                  </a:spcAft>
                  <a:buNone/>
                </a:pPr>
                <a14:m>
                  <m:oMathPara xmlns:m="http://schemas.openxmlformats.org/officeDocument/2006/math">
                    <m:oMathParaPr>
                      <m:jc m:val="centerGroup"/>
                    </m:oMathParaPr>
                    <m:oMath xmlns:m="http://schemas.openxmlformats.org/officeDocument/2006/math">
                      <m:f>
                        <m:fPr>
                          <m:ctrlPr>
                            <a:rPr lang="en-US" altLang="zh-CN" sz="2400" b="1" i="1">
                              <a:latin typeface="Cambria Math" panose="02040503050406030204" pitchFamily="18" charset="0"/>
                            </a:rPr>
                          </m:ctrlPr>
                        </m:fPr>
                        <m:num>
                          <m:r>
                            <m:rPr>
                              <m:sty m:val="p"/>
                            </m:rPr>
                            <a:rPr lang="en-US" altLang="zh-CN" sz="2400">
                              <a:latin typeface="Cambria Math" panose="02040503050406030204" pitchFamily="18" charset="0"/>
                            </a:rPr>
                            <m:t>d</m:t>
                          </m:r>
                          <m:r>
                            <a:rPr lang="en-US" altLang="zh-CN" sz="2400" b="1" i="1" smtClean="0">
                              <a:latin typeface="Cambria Math" panose="02040503050406030204" pitchFamily="18" charset="0"/>
                            </a:rPr>
                            <m:t>𝝁</m:t>
                          </m:r>
                        </m:num>
                        <m:den>
                          <m:r>
                            <m:rPr>
                              <m:sty m:val="p"/>
                            </m:rPr>
                            <a:rPr lang="en-US" altLang="zh-CN" sz="2400">
                              <a:latin typeface="Cambria Math" panose="02040503050406030204" pitchFamily="18" charset="0"/>
                            </a:rPr>
                            <m:t>d</m:t>
                          </m:r>
                          <m:r>
                            <a:rPr lang="en-US" altLang="zh-CN" sz="2400" i="1">
                              <a:latin typeface="Cambria Math" panose="02040503050406030204" pitchFamily="18" charset="0"/>
                            </a:rPr>
                            <m:t>𝑡</m:t>
                          </m:r>
                        </m:den>
                      </m:f>
                      <m:r>
                        <a:rPr lang="en-US" altLang="zh-CN" sz="2400" b="1" i="1">
                          <a:latin typeface="Cambria Math" panose="02040503050406030204" pitchFamily="18" charset="0"/>
                        </a:rPr>
                        <m:t>=−</m:t>
                      </m:r>
                      <m:r>
                        <a:rPr lang="en-US" altLang="zh-CN" sz="2400" i="1">
                          <a:latin typeface="Cambria Math" panose="02040503050406030204" pitchFamily="18" charset="0"/>
                        </a:rPr>
                        <m:t>𝛾</m:t>
                      </m:r>
                      <m:r>
                        <a:rPr lang="en-US" altLang="zh-CN" sz="2400" b="1" i="1" smtClean="0">
                          <a:latin typeface="Cambria Math" panose="02040503050406030204" pitchFamily="18" charset="0"/>
                        </a:rPr>
                        <m:t>𝝎</m:t>
                      </m:r>
                      <m:r>
                        <a:rPr lang="en-US" altLang="zh-CN" sz="2400" b="1" i="1">
                          <a:latin typeface="Cambria Math" panose="02040503050406030204" pitchFamily="18" charset="0"/>
                        </a:rPr>
                        <m:t>×</m:t>
                      </m:r>
                      <m:r>
                        <a:rPr lang="en-US" altLang="zh-CN" sz="2400" b="1" i="1" smtClean="0">
                          <a:latin typeface="Cambria Math" panose="02040503050406030204" pitchFamily="18" charset="0"/>
                        </a:rPr>
                        <m:t>𝝁</m:t>
                      </m:r>
                    </m:oMath>
                  </m:oMathPara>
                </a14:m>
                <a:endParaRPr lang="en-US" altLang="zh-CN" sz="2400" b="1" dirty="0" smtClean="0"/>
              </a:p>
              <a:p>
                <a:pPr>
                  <a:spcAft>
                    <a:spcPts val="1200"/>
                  </a:spcAft>
                </a:pPr>
                <a14:m>
                  <m:oMath xmlns:m="http://schemas.openxmlformats.org/officeDocument/2006/math">
                    <m:r>
                      <a:rPr lang="en-US" altLang="zh-CN" sz="2400" b="1" i="1" smtClean="0">
                        <a:latin typeface="Cambria Math" panose="02040503050406030204" pitchFamily="18" charset="0"/>
                      </a:rPr>
                      <m:t>𝝎</m:t>
                    </m:r>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𝛾</m:t>
                    </m:r>
                    <m:r>
                      <a:rPr lang="en-US" altLang="zh-CN" sz="2400" b="1" i="1" smtClean="0">
                        <a:latin typeface="Cambria Math" panose="02040503050406030204" pitchFamily="18" charset="0"/>
                      </a:rPr>
                      <m:t>𝑩</m:t>
                    </m:r>
                  </m:oMath>
                </a14:m>
                <a:endParaRPr lang="en-US" altLang="zh-CN" sz="2400" b="1" dirty="0"/>
              </a:p>
              <a:p>
                <a:pPr>
                  <a:spcAft>
                    <a:spcPts val="1200"/>
                  </a:spcAft>
                </a:pPr>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48766" y="1340768"/>
                <a:ext cx="8229600" cy="4525962"/>
              </a:xfrm>
              <a:blipFill rotWithShape="0">
                <a:blip r:embed="rId2"/>
                <a:stretch>
                  <a:fillRect t="-2022"/>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smtClean="0"/>
              <a:t>磁矩</a:t>
            </a:r>
            <a:r>
              <a:rPr lang="en-US" altLang="zh-CN" sz="2800" dirty="0" smtClean="0"/>
              <a:t>&amp;</a:t>
            </a:r>
            <a:r>
              <a:rPr lang="zh-CN" altLang="en-US" sz="2800" dirty="0" smtClean="0"/>
              <a:t>磁场</a:t>
            </a:r>
            <a:endParaRPr lang="zh-CN" altLang="en-US" sz="2800" dirty="0"/>
          </a:p>
        </p:txBody>
      </p:sp>
    </p:spTree>
    <p:extLst>
      <p:ext uri="{BB962C8B-B14F-4D97-AF65-F5344CB8AC3E}">
        <p14:creationId xmlns:p14="http://schemas.microsoft.com/office/powerpoint/2010/main" val="31680120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5"/>
          <p:cNvGraphicFramePr>
            <a:graphicFrameLocks noChangeAspect="1"/>
          </p:cNvGraphicFramePr>
          <p:nvPr/>
        </p:nvGraphicFramePr>
        <p:xfrm>
          <a:off x="449263" y="1550988"/>
          <a:ext cx="4535487" cy="2028825"/>
        </p:xfrm>
        <a:graphic>
          <a:graphicData uri="http://schemas.openxmlformats.org/presentationml/2006/ole">
            <mc:AlternateContent xmlns:mc="http://schemas.openxmlformats.org/markup-compatibility/2006">
              <mc:Choice xmlns:v="urn:schemas-microsoft-com:vml" Requires="v">
                <p:oleObj spid="_x0000_s303178" r:id="rId4" imgW="2679700" imgH="1206500" progId="">
                  <p:embed/>
                </p:oleObj>
              </mc:Choice>
              <mc:Fallback>
                <p:oleObj r:id="rId4" imgW="2679700" imgH="12065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63" y="1550988"/>
                        <a:ext cx="4535487" cy="2028825"/>
                      </a:xfrm>
                      <a:prstGeom prst="rect">
                        <a:avLst/>
                      </a:prstGeom>
                      <a:solidFill>
                        <a:srgbClr val="CC99FF"/>
                      </a:solidFill>
                    </p:spPr>
                  </p:pic>
                </p:oleObj>
              </mc:Fallback>
            </mc:AlternateContent>
          </a:graphicData>
        </a:graphic>
      </p:graphicFrame>
      <p:sp>
        <p:nvSpPr>
          <p:cNvPr id="208905" name="AutoShape 9"/>
          <p:cNvSpPr>
            <a:spLocks noChangeArrowheads="1"/>
          </p:cNvSpPr>
          <p:nvPr/>
        </p:nvSpPr>
        <p:spPr bwMode="auto">
          <a:xfrm>
            <a:off x="2897188" y="3856038"/>
            <a:ext cx="1223962" cy="431800"/>
          </a:xfrm>
          <a:prstGeom prst="wedgeRoundRectCallout">
            <a:avLst>
              <a:gd name="adj1" fmla="val 64917"/>
              <a:gd name="adj2" fmla="val -167278"/>
              <a:gd name="adj3" fmla="val 16667"/>
            </a:avLst>
          </a:prstGeom>
          <a:gradFill rotWithShape="1">
            <a:gsLst>
              <a:gs pos="0">
                <a:schemeClr val="accent1">
                  <a:gamma/>
                  <a:shade val="46275"/>
                  <a:invGamma/>
                </a:schemeClr>
              </a:gs>
              <a:gs pos="100000">
                <a:schemeClr val="accent1"/>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defRPr/>
            </a:pPr>
            <a:r>
              <a:rPr lang="zh-CN" altLang="en-US" b="1">
                <a:latin typeface="+mn-ea"/>
                <a:ea typeface="+mn-ea"/>
              </a:rPr>
              <a:t>旋磁比</a:t>
            </a:r>
          </a:p>
        </p:txBody>
      </p:sp>
      <p:grpSp>
        <p:nvGrpSpPr>
          <p:cNvPr id="22532" name="Group 11"/>
          <p:cNvGrpSpPr>
            <a:grpSpLocks/>
          </p:cNvGrpSpPr>
          <p:nvPr/>
        </p:nvGrpSpPr>
        <p:grpSpPr bwMode="auto">
          <a:xfrm>
            <a:off x="6605588" y="3348038"/>
            <a:ext cx="1905000" cy="3403600"/>
            <a:chOff x="3168" y="1840"/>
            <a:chExt cx="1200" cy="2144"/>
          </a:xfrm>
        </p:grpSpPr>
        <p:sp>
          <p:nvSpPr>
            <p:cNvPr id="208908" name="Oval 12"/>
            <p:cNvSpPr>
              <a:spLocks noChangeArrowheads="1"/>
            </p:cNvSpPr>
            <p:nvPr/>
          </p:nvSpPr>
          <p:spPr bwMode="auto">
            <a:xfrm>
              <a:off x="3264" y="2880"/>
              <a:ext cx="1104" cy="52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latin typeface="+mn-ea"/>
                <a:ea typeface="+mn-ea"/>
              </a:endParaRPr>
            </a:p>
          </p:txBody>
        </p:sp>
        <p:sp>
          <p:nvSpPr>
            <p:cNvPr id="208909" name="Line 13"/>
            <p:cNvSpPr>
              <a:spLocks noChangeShapeType="1"/>
            </p:cNvSpPr>
            <p:nvPr/>
          </p:nvSpPr>
          <p:spPr bwMode="auto">
            <a:xfrm flipV="1">
              <a:off x="3792" y="2400"/>
              <a:ext cx="0" cy="768"/>
            </a:xfrm>
            <a:prstGeom prst="line">
              <a:avLst/>
            </a:prstGeom>
            <a:noFill/>
            <a:ln w="38100">
              <a:solidFill>
                <a:srgbClr val="3399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endParaRPr lang="zh-CN" altLang="en-US">
                <a:latin typeface="+mn-ea"/>
                <a:ea typeface="+mn-ea"/>
              </a:endParaRPr>
            </a:p>
          </p:txBody>
        </p:sp>
        <p:sp>
          <p:nvSpPr>
            <p:cNvPr id="208910" name="Line 14"/>
            <p:cNvSpPr>
              <a:spLocks noChangeShapeType="1"/>
            </p:cNvSpPr>
            <p:nvPr/>
          </p:nvSpPr>
          <p:spPr bwMode="auto">
            <a:xfrm flipV="1">
              <a:off x="3792" y="2928"/>
              <a:ext cx="384" cy="24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endParaRPr lang="zh-CN" altLang="en-US">
                <a:latin typeface="+mn-ea"/>
                <a:ea typeface="+mn-ea"/>
              </a:endParaRPr>
            </a:p>
          </p:txBody>
        </p:sp>
        <p:sp>
          <p:nvSpPr>
            <p:cNvPr id="208911" name="Text Box 15"/>
            <p:cNvSpPr txBox="1">
              <a:spLocks noChangeArrowheads="1"/>
            </p:cNvSpPr>
            <p:nvPr/>
          </p:nvSpPr>
          <p:spPr bwMode="auto">
            <a:xfrm>
              <a:off x="3926" y="2922"/>
              <a:ext cx="2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i="1">
                  <a:latin typeface="+mn-ea"/>
                  <a:ea typeface="+mn-ea"/>
                </a:rPr>
                <a:t>r</a:t>
              </a:r>
            </a:p>
          </p:txBody>
        </p:sp>
        <p:sp>
          <p:nvSpPr>
            <p:cNvPr id="208912" name="Line 16"/>
            <p:cNvSpPr>
              <a:spLocks noChangeShapeType="1"/>
            </p:cNvSpPr>
            <p:nvPr/>
          </p:nvSpPr>
          <p:spPr bwMode="auto">
            <a:xfrm>
              <a:off x="3792" y="3408"/>
              <a:ext cx="0" cy="576"/>
            </a:xfrm>
            <a:prstGeom prst="line">
              <a:avLst/>
            </a:prstGeom>
            <a:noFill/>
            <a:ln w="38100">
              <a:solidFill>
                <a:srgbClr val="CC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endParaRPr lang="zh-CN" altLang="en-US">
                <a:latin typeface="+mn-ea"/>
                <a:ea typeface="+mn-ea"/>
              </a:endParaRPr>
            </a:p>
          </p:txBody>
        </p:sp>
        <p:sp>
          <p:nvSpPr>
            <p:cNvPr id="208913" name="Line 17"/>
            <p:cNvSpPr>
              <a:spLocks noChangeShapeType="1"/>
            </p:cNvSpPr>
            <p:nvPr/>
          </p:nvSpPr>
          <p:spPr bwMode="auto">
            <a:xfrm>
              <a:off x="3792" y="3168"/>
              <a:ext cx="0" cy="240"/>
            </a:xfrm>
            <a:prstGeom prst="line">
              <a:avLst/>
            </a:prstGeom>
            <a:noFill/>
            <a:ln w="254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endParaRPr lang="zh-CN" altLang="en-US">
                <a:latin typeface="+mn-ea"/>
                <a:ea typeface="+mn-ea"/>
              </a:endParaRPr>
            </a:p>
          </p:txBody>
        </p:sp>
        <p:sp>
          <p:nvSpPr>
            <p:cNvPr id="208914" name="Line 18"/>
            <p:cNvSpPr>
              <a:spLocks noChangeShapeType="1"/>
            </p:cNvSpPr>
            <p:nvPr/>
          </p:nvSpPr>
          <p:spPr bwMode="auto">
            <a:xfrm flipV="1">
              <a:off x="3324" y="2976"/>
              <a:ext cx="48"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endParaRPr lang="zh-CN" altLang="en-US">
                <a:latin typeface="+mn-ea"/>
                <a:ea typeface="+mn-ea"/>
              </a:endParaRPr>
            </a:p>
          </p:txBody>
        </p:sp>
        <p:sp>
          <p:nvSpPr>
            <p:cNvPr id="208915" name="Line 19"/>
            <p:cNvSpPr>
              <a:spLocks noChangeShapeType="1"/>
            </p:cNvSpPr>
            <p:nvPr/>
          </p:nvSpPr>
          <p:spPr bwMode="auto">
            <a:xfrm>
              <a:off x="3312" y="3252"/>
              <a:ext cx="48"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endParaRPr lang="zh-CN" altLang="en-US">
                <a:latin typeface="+mn-ea"/>
                <a:ea typeface="+mn-ea"/>
              </a:endParaRPr>
            </a:p>
          </p:txBody>
        </p:sp>
        <p:sp>
          <p:nvSpPr>
            <p:cNvPr id="208916" name="Text Box 20"/>
            <p:cNvSpPr txBox="1">
              <a:spLocks noChangeArrowheads="1"/>
            </p:cNvSpPr>
            <p:nvPr/>
          </p:nvSpPr>
          <p:spPr bwMode="auto">
            <a:xfrm>
              <a:off x="3216" y="2752"/>
              <a:ext cx="2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i="1">
                  <a:latin typeface="+mn-ea"/>
                  <a:ea typeface="+mn-ea"/>
                </a:rPr>
                <a:t>i</a:t>
              </a:r>
            </a:p>
          </p:txBody>
        </p:sp>
        <p:sp>
          <p:nvSpPr>
            <p:cNvPr id="208917" name="Text Box 21"/>
            <p:cNvSpPr txBox="1">
              <a:spLocks noChangeArrowheads="1"/>
            </p:cNvSpPr>
            <p:nvPr/>
          </p:nvSpPr>
          <p:spPr bwMode="auto">
            <a:xfrm>
              <a:off x="3168" y="3216"/>
              <a:ext cx="3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en-US" altLang="zh-CN" sz="2800" b="1">
                  <a:latin typeface="+mn-ea"/>
                  <a:ea typeface="+mn-ea"/>
                </a:rPr>
                <a:t>-</a:t>
              </a:r>
              <a:r>
                <a:rPr lang="en-US" altLang="zh-CN" sz="2800" b="1" i="1">
                  <a:latin typeface="+mn-ea"/>
                  <a:ea typeface="+mn-ea"/>
                </a:rPr>
                <a:t>e</a:t>
              </a:r>
            </a:p>
          </p:txBody>
        </p:sp>
        <p:sp>
          <p:nvSpPr>
            <p:cNvPr id="208918" name="Line 22"/>
            <p:cNvSpPr>
              <a:spLocks noChangeShapeType="1"/>
            </p:cNvSpPr>
            <p:nvPr/>
          </p:nvSpPr>
          <p:spPr bwMode="auto">
            <a:xfrm flipV="1">
              <a:off x="3792" y="1920"/>
              <a:ext cx="0" cy="528"/>
            </a:xfrm>
            <a:prstGeom prst="line">
              <a:avLst/>
            </a:prstGeom>
            <a:noFill/>
            <a:ln w="2540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endParaRPr lang="zh-CN" altLang="en-US">
                <a:latin typeface="+mn-ea"/>
                <a:ea typeface="+mn-ea"/>
              </a:endParaRPr>
            </a:p>
          </p:txBody>
        </p:sp>
        <p:sp>
          <p:nvSpPr>
            <p:cNvPr id="208919" name="Text Box 23"/>
            <p:cNvSpPr txBox="1">
              <a:spLocks noChangeArrowheads="1"/>
            </p:cNvSpPr>
            <p:nvPr/>
          </p:nvSpPr>
          <p:spPr bwMode="auto">
            <a:xfrm>
              <a:off x="3840" y="1840"/>
              <a:ext cx="2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i="1" dirty="0">
                  <a:latin typeface="+mn-ea"/>
                  <a:ea typeface="+mn-ea"/>
                </a:rPr>
                <a:t>n</a:t>
              </a:r>
              <a:endParaRPr lang="en-US" altLang="zh-CN" sz="2800" b="1" i="1" baseline="30000" dirty="0">
                <a:latin typeface="+mn-ea"/>
                <a:ea typeface="+mn-ea"/>
              </a:endParaRPr>
            </a:p>
          </p:txBody>
        </p:sp>
        <p:sp>
          <p:nvSpPr>
            <p:cNvPr id="208920" name="Text Box 24"/>
            <p:cNvSpPr txBox="1">
              <a:spLocks noChangeArrowheads="1"/>
            </p:cNvSpPr>
            <p:nvPr/>
          </p:nvSpPr>
          <p:spPr bwMode="auto">
            <a:xfrm>
              <a:off x="3809" y="2320"/>
              <a:ext cx="2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i="1">
                  <a:latin typeface="+mn-ea"/>
                  <a:ea typeface="+mn-ea"/>
                </a:rPr>
                <a:t>L</a:t>
              </a:r>
            </a:p>
          </p:txBody>
        </p:sp>
        <p:graphicFrame>
          <p:nvGraphicFramePr>
            <p:cNvPr id="22548" name="Object 25"/>
            <p:cNvGraphicFramePr>
              <a:graphicFrameLocks noChangeAspect="1"/>
            </p:cNvGraphicFramePr>
            <p:nvPr/>
          </p:nvGraphicFramePr>
          <p:xfrm>
            <a:off x="3858" y="3753"/>
            <a:ext cx="188" cy="225"/>
          </p:xfrm>
          <a:graphic>
            <a:graphicData uri="http://schemas.openxmlformats.org/presentationml/2006/ole">
              <mc:AlternateContent xmlns:mc="http://schemas.openxmlformats.org/markup-compatibility/2006">
                <mc:Choice xmlns:v="urn:schemas-microsoft-com:vml" Requires="v">
                  <p:oleObj spid="_x0000_s303179" name="Equation" r:id="rId6" imgW="126835" imgH="152202" progId="Equation.3">
                    <p:embed/>
                  </p:oleObj>
                </mc:Choice>
                <mc:Fallback>
                  <p:oleObj name="Equation" r:id="rId6" imgW="126835" imgH="15220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8" y="3753"/>
                          <a:ext cx="188" cy="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22533" name="图片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524625" y="1373188"/>
            <a:ext cx="2197100" cy="19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图片 21"/>
          <p:cNvPicPr>
            <a:picLocks noChangeAspect="1"/>
          </p:cNvPicPr>
          <p:nvPr/>
        </p:nvPicPr>
        <p:blipFill>
          <a:blip r:embed="rId9" cstate="print">
            <a:extLst>
              <a:ext uri="{28A0092B-C50C-407E-A947-70E740481C1C}">
                <a14:useLocalDpi xmlns:a14="http://schemas.microsoft.com/office/drawing/2010/main" val="0"/>
              </a:ext>
            </a:extLst>
          </a:blip>
          <a:srcRect b="54886"/>
          <a:stretch>
            <a:fillRect/>
          </a:stretch>
        </p:blipFill>
        <p:spPr bwMode="auto">
          <a:xfrm>
            <a:off x="207963" y="4748213"/>
            <a:ext cx="6192837"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31234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ChangeArrowheads="1"/>
          </p:cNvSpPr>
          <p:nvPr/>
        </p:nvSpPr>
        <p:spPr bwMode="auto">
          <a:xfrm>
            <a:off x="3290888" y="2919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223235" name="Object 3"/>
          <p:cNvGraphicFramePr>
            <a:graphicFrameLocks noChangeAspect="1"/>
          </p:cNvGraphicFramePr>
          <p:nvPr/>
        </p:nvGraphicFramePr>
        <p:xfrm>
          <a:off x="1331913" y="1196975"/>
          <a:ext cx="5473700" cy="2176463"/>
        </p:xfrm>
        <a:graphic>
          <a:graphicData uri="http://schemas.openxmlformats.org/presentationml/2006/ole">
            <mc:AlternateContent xmlns:mc="http://schemas.openxmlformats.org/markup-compatibility/2006">
              <mc:Choice xmlns:v="urn:schemas-microsoft-com:vml" Requires="v">
                <p:oleObj spid="_x0000_s223372" r:id="rId3" imgW="3568700" imgH="1409700" progId="">
                  <p:embed/>
                </p:oleObj>
              </mc:Choice>
              <mc:Fallback>
                <p:oleObj r:id="rId3" imgW="3568700" imgH="1409700"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196975"/>
                        <a:ext cx="5473700" cy="2176463"/>
                      </a:xfrm>
                      <a:prstGeom prst="rect">
                        <a:avLst/>
                      </a:prstGeom>
                      <a:solidFill>
                        <a:srgbClr val="99CCFF"/>
                      </a:solidFill>
                    </p:spPr>
                  </p:pic>
                </p:oleObj>
              </mc:Fallback>
            </mc:AlternateContent>
          </a:graphicData>
        </a:graphic>
      </p:graphicFrame>
      <p:sp>
        <p:nvSpPr>
          <p:cNvPr id="223236" name="Rectangle 4"/>
          <p:cNvSpPr>
            <a:spLocks noChangeArrowheads="1"/>
          </p:cNvSpPr>
          <p:nvPr/>
        </p:nvSpPr>
        <p:spPr bwMode="auto">
          <a:xfrm>
            <a:off x="539552" y="3509963"/>
            <a:ext cx="82819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dirty="0">
                <a:latin typeface="+mn-ea"/>
                <a:ea typeface="+mn-ea"/>
              </a:rPr>
              <a:t>上式包含了电子的轨道和自旋运动的情况，到此为止，它只是一个假设。上式中的</a:t>
            </a:r>
            <a:r>
              <a:rPr lang="en-US" altLang="zh-CN" dirty="0">
                <a:latin typeface="+mn-ea"/>
                <a:ea typeface="+mn-ea"/>
              </a:rPr>
              <a:t>g</a:t>
            </a:r>
            <a:r>
              <a:rPr lang="zh-CN" altLang="en-US" dirty="0">
                <a:latin typeface="+mn-ea"/>
                <a:ea typeface="+mn-ea"/>
              </a:rPr>
              <a:t>称为朗德（</a:t>
            </a:r>
            <a:r>
              <a:rPr lang="en-US" altLang="zh-CN" dirty="0" err="1">
                <a:latin typeface="+mn-ea"/>
                <a:ea typeface="+mn-ea"/>
              </a:rPr>
              <a:t>Lande</a:t>
            </a:r>
            <a:r>
              <a:rPr lang="zh-CN" altLang="en-US" dirty="0">
                <a:latin typeface="+mn-ea"/>
                <a:ea typeface="+mn-ea"/>
              </a:rPr>
              <a:t>）</a:t>
            </a:r>
            <a:r>
              <a:rPr lang="en-US" altLang="zh-CN" dirty="0">
                <a:latin typeface="+mn-ea"/>
                <a:ea typeface="+mn-ea"/>
              </a:rPr>
              <a:t>g</a:t>
            </a:r>
            <a:r>
              <a:rPr lang="zh-CN" altLang="en-US" dirty="0">
                <a:latin typeface="+mn-ea"/>
                <a:ea typeface="+mn-ea"/>
              </a:rPr>
              <a:t>因子，或简称为</a:t>
            </a:r>
            <a:r>
              <a:rPr lang="en-US" altLang="zh-CN" dirty="0">
                <a:latin typeface="+mn-ea"/>
                <a:ea typeface="+mn-ea"/>
              </a:rPr>
              <a:t>g</a:t>
            </a:r>
            <a:r>
              <a:rPr lang="zh-CN" altLang="en-US" dirty="0">
                <a:latin typeface="+mn-ea"/>
                <a:ea typeface="+mn-ea"/>
              </a:rPr>
              <a:t>因子。它可以表示为：</a:t>
            </a:r>
          </a:p>
        </p:txBody>
      </p:sp>
      <p:sp>
        <p:nvSpPr>
          <p:cNvPr id="223237" name="Rectangle 5"/>
          <p:cNvSpPr>
            <a:spLocks noChangeArrowheads="1"/>
          </p:cNvSpPr>
          <p:nvPr/>
        </p:nvSpPr>
        <p:spPr bwMode="auto">
          <a:xfrm>
            <a:off x="333375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223238" name="Object 6"/>
          <p:cNvGraphicFramePr>
            <a:graphicFrameLocks noChangeAspect="1"/>
          </p:cNvGraphicFramePr>
          <p:nvPr/>
        </p:nvGraphicFramePr>
        <p:xfrm>
          <a:off x="1403350" y="4797425"/>
          <a:ext cx="5327650" cy="908050"/>
        </p:xfrm>
        <a:graphic>
          <a:graphicData uri="http://schemas.openxmlformats.org/presentationml/2006/ole">
            <mc:AlternateContent xmlns:mc="http://schemas.openxmlformats.org/markup-compatibility/2006">
              <mc:Choice xmlns:v="urn:schemas-microsoft-com:vml" Requires="v">
                <p:oleObj spid="_x0000_s223373" name="公式" r:id="rId5" imgW="2514600" imgH="431800" progId="Equation.3">
                  <p:embed/>
                </p:oleObj>
              </mc:Choice>
              <mc:Fallback>
                <p:oleObj name="公式" r:id="rId5" imgW="2514600" imgH="431800" progId="Equation.3">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4797425"/>
                        <a:ext cx="5327650" cy="908050"/>
                      </a:xfrm>
                      <a:prstGeom prst="rect">
                        <a:avLst/>
                      </a:prstGeom>
                      <a:solidFill>
                        <a:srgbClr val="FFCC99"/>
                      </a:solidFill>
                    </p:spPr>
                  </p:pic>
                </p:oleObj>
              </mc:Fallback>
            </mc:AlternateContent>
          </a:graphicData>
        </a:graphic>
      </p:graphicFrame>
      <p:sp>
        <p:nvSpPr>
          <p:cNvPr id="223239" name="Rectangle 7"/>
          <p:cNvSpPr>
            <a:spLocks noChangeArrowheads="1"/>
          </p:cNvSpPr>
          <p:nvPr/>
        </p:nvSpPr>
        <p:spPr bwMode="auto">
          <a:xfrm>
            <a:off x="684213" y="5876925"/>
            <a:ext cx="6588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dirty="0">
                <a:latin typeface="+mn-ea"/>
                <a:ea typeface="+mn-ea"/>
              </a:rPr>
              <a:t>g</a:t>
            </a:r>
            <a:r>
              <a:rPr lang="zh-CN" altLang="en-US" dirty="0">
                <a:latin typeface="+mn-ea"/>
                <a:ea typeface="+mn-ea"/>
              </a:rPr>
              <a:t>因子是反映物质内部运动的一个重要物理量。</a:t>
            </a:r>
            <a:r>
              <a:rPr lang="zh-CN" altLang="en-US" sz="2800" dirty="0">
                <a:latin typeface="+mn-ea"/>
                <a:ea typeface="+mn-ea"/>
              </a:rPr>
              <a:t> </a:t>
            </a:r>
          </a:p>
        </p:txBody>
      </p:sp>
      <p:sp>
        <p:nvSpPr>
          <p:cNvPr id="2" name="矩形 1"/>
          <p:cNvSpPr/>
          <p:nvPr/>
        </p:nvSpPr>
        <p:spPr>
          <a:xfrm>
            <a:off x="251520" y="256441"/>
            <a:ext cx="8136904" cy="830997"/>
          </a:xfrm>
          <a:prstGeom prst="rect">
            <a:avLst/>
          </a:prstGeom>
        </p:spPr>
        <p:txBody>
          <a:bodyPr wrap="square">
            <a:spAutoFit/>
          </a:bodyPr>
          <a:lstStyle/>
          <a:p>
            <a:pPr algn="l"/>
            <a:r>
              <a:rPr lang="zh-CN" altLang="en-US" dirty="0">
                <a:latin typeface="+mn-ea"/>
                <a:ea typeface="+mn-ea"/>
              </a:rPr>
              <a:t>我们可以定义一个</a:t>
            </a:r>
            <a:r>
              <a:rPr lang="en-US" altLang="zh-CN" dirty="0">
                <a:latin typeface="+mn-ea"/>
                <a:ea typeface="+mn-ea"/>
              </a:rPr>
              <a:t>g</a:t>
            </a:r>
            <a:r>
              <a:rPr lang="zh-CN" altLang="en-US" dirty="0">
                <a:latin typeface="+mn-ea"/>
                <a:ea typeface="+mn-ea"/>
              </a:rPr>
              <a:t>因子，使得对任意角动量</a:t>
            </a:r>
            <a:r>
              <a:rPr lang="en-US" altLang="zh-CN" i="1" dirty="0">
                <a:latin typeface="+mn-ea"/>
                <a:ea typeface="+mn-ea"/>
              </a:rPr>
              <a:t>J</a:t>
            </a:r>
            <a:r>
              <a:rPr lang="zh-CN" altLang="en-US" dirty="0">
                <a:latin typeface="+mn-ea"/>
                <a:ea typeface="+mn-ea"/>
              </a:rPr>
              <a:t>所对应的磁矩，以及它们在</a:t>
            </a:r>
            <a:r>
              <a:rPr lang="en-US" altLang="zh-CN" dirty="0">
                <a:latin typeface="+mn-ea"/>
                <a:ea typeface="+mn-ea"/>
              </a:rPr>
              <a:t>Z</a:t>
            </a:r>
            <a:r>
              <a:rPr lang="zh-CN" altLang="en-US" dirty="0">
                <a:latin typeface="+mn-ea"/>
                <a:ea typeface="+mn-ea"/>
              </a:rPr>
              <a:t>方向的设影，可以表示为：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3238"/>
                                        </p:tgtEl>
                                        <p:attrNameLst>
                                          <p:attrName>style.visibility</p:attrName>
                                        </p:attrNameLst>
                                      </p:cBhvr>
                                      <p:to>
                                        <p:strVal val="visible"/>
                                      </p:to>
                                    </p:set>
                                    <p:animEffect transition="in" filter="blinds(horizontal)">
                                      <p:cBhvr>
                                        <p:cTn id="7" dur="500"/>
                                        <p:tgtEl>
                                          <p:spTgt spid="22323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3239"/>
                                        </p:tgtEl>
                                        <p:attrNameLst>
                                          <p:attrName>style.visibility</p:attrName>
                                        </p:attrNameLst>
                                      </p:cBhvr>
                                      <p:to>
                                        <p:strVal val="visible"/>
                                      </p:to>
                                    </p:set>
                                    <p:animEffect transition="in" filter="blinds(horizontal)">
                                      <p:cBhvr>
                                        <p:cTn id="10" dur="500"/>
                                        <p:tgtEl>
                                          <p:spTgt spid="223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4258" name="Rectangle 2"/>
              <p:cNvSpPr>
                <a:spLocks noChangeArrowheads="1"/>
              </p:cNvSpPr>
              <p:nvPr/>
            </p:nvSpPr>
            <p:spPr bwMode="auto">
              <a:xfrm>
                <a:off x="361156" y="1258674"/>
                <a:ext cx="5040313" cy="35226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r>
                  <a:rPr lang="zh-CN" altLang="en-US" sz="2800" dirty="0" smtClean="0">
                    <a:latin typeface="+mn-ea"/>
                    <a:ea typeface="+mn-ea"/>
                  </a:rPr>
                  <a:t> </a:t>
                </a:r>
                <a:r>
                  <a:rPr lang="zh-CN" altLang="en-US" dirty="0" smtClean="0">
                    <a:latin typeface="+mn-ea"/>
                    <a:ea typeface="+mn-ea"/>
                  </a:rPr>
                  <a:t>上面</a:t>
                </a:r>
                <a:r>
                  <a:rPr lang="zh-CN" altLang="en-US" dirty="0">
                    <a:latin typeface="+mn-ea"/>
                    <a:ea typeface="+mn-ea"/>
                  </a:rPr>
                  <a:t>分别考虑了电子的轨道运动和自旋运动，现在要合起来考虑原子的总运动。原子中的电子一般既有轨道角动量，又有自旋角动量，及其相应的磁矩。它们应该合起来形成电子总的运动和磁矩，如图所示。电子的总角动量和总磁矩的计算可以利用矢量合成的平行四边形法则计算，设</a:t>
                </a:r>
                <a14:m>
                  <m:oMath xmlns:m="http://schemas.openxmlformats.org/officeDocument/2006/math">
                    <m:acc>
                      <m:accPr>
                        <m:chr m:val="⃗"/>
                        <m:ctrlPr>
                          <a:rPr lang="en-US" altLang="zh-CN" i="1" dirty="0" smtClean="0">
                            <a:latin typeface="Cambria Math" panose="02040503050406030204" pitchFamily="18" charset="0"/>
                            <a:ea typeface="+mn-ea"/>
                          </a:rPr>
                        </m:ctrlPr>
                      </m:accPr>
                      <m:e>
                        <m:r>
                          <a:rPr lang="en-US" altLang="zh-CN" b="0" i="1" dirty="0" smtClean="0">
                            <a:latin typeface="Cambria Math" panose="02040503050406030204" pitchFamily="18" charset="0"/>
                            <a:ea typeface="+mn-ea"/>
                          </a:rPr>
                          <m:t>𝐽</m:t>
                        </m:r>
                      </m:e>
                    </m:acc>
                  </m:oMath>
                </a14:m>
                <a:r>
                  <a:rPr lang="zh-CN" altLang="en-US" dirty="0">
                    <a:latin typeface="+mn-ea"/>
                    <a:ea typeface="+mn-ea"/>
                  </a:rPr>
                  <a:t>为电子的总角动量，则</a:t>
                </a:r>
              </a:p>
            </p:txBody>
          </p:sp>
        </mc:Choice>
        <mc:Fallback xmlns="">
          <p:sp>
            <p:nvSpPr>
              <p:cNvPr id="224258" name="Rectangle 2"/>
              <p:cNvSpPr>
                <a:spLocks noRot="1" noChangeAspect="1" noMove="1" noResize="1" noEditPoints="1" noAdjustHandles="1" noChangeArrowheads="1" noChangeShapeType="1" noTextEdit="1"/>
              </p:cNvSpPr>
              <p:nvPr/>
            </p:nvSpPr>
            <p:spPr bwMode="auto">
              <a:xfrm>
                <a:off x="361156" y="1258674"/>
                <a:ext cx="5040313" cy="3522631"/>
              </a:xfrm>
              <a:prstGeom prst="rect">
                <a:avLst/>
              </a:prstGeom>
              <a:blipFill rotWithShape="0">
                <a:blip r:embed="rId3"/>
                <a:stretch>
                  <a:fillRect l="-1814" r="-8102" b="-24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224260" name="Picture 4" descr="1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0" y="620713"/>
            <a:ext cx="3211513" cy="4464050"/>
          </a:xfrm>
          <a:prstGeom prst="rect">
            <a:avLst/>
          </a:prstGeom>
          <a:noFill/>
          <a:extLst>
            <a:ext uri="{909E8E84-426E-40DD-AFC4-6F175D3DCCD1}">
              <a14:hiddenFill xmlns:a14="http://schemas.microsoft.com/office/drawing/2010/main">
                <a:solidFill>
                  <a:srgbClr val="FFFFFF"/>
                </a:solidFill>
              </a14:hiddenFill>
            </a:ext>
          </a:extLst>
        </p:spPr>
      </p:pic>
      <p:sp>
        <p:nvSpPr>
          <p:cNvPr id="224261" name="Rectangle 5"/>
          <p:cNvSpPr>
            <a:spLocks noChangeArrowheads="1"/>
          </p:cNvSpPr>
          <p:nvPr/>
        </p:nvSpPr>
        <p:spPr bwMode="auto">
          <a:xfrm>
            <a:off x="2881313" y="3095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4263" name="AutoShape 7"/>
          <p:cNvSpPr>
            <a:spLocks noChangeArrowheads="1"/>
          </p:cNvSpPr>
          <p:nvPr/>
        </p:nvSpPr>
        <p:spPr bwMode="auto">
          <a:xfrm>
            <a:off x="4932363" y="260350"/>
            <a:ext cx="1223962" cy="792163"/>
          </a:xfrm>
          <a:prstGeom prst="wedgeRoundRectCallout">
            <a:avLst>
              <a:gd name="adj1" fmla="val 170231"/>
              <a:gd name="adj2" fmla="val 504708"/>
              <a:gd name="adj3" fmla="val 16667"/>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b="1">
                <a:solidFill>
                  <a:schemeClr val="hlink"/>
                </a:solidFill>
                <a:ea typeface="楷体_GB2312" pitchFamily="49" charset="-122"/>
              </a:rPr>
              <a:t>电子的总磁矩</a:t>
            </a:r>
          </a:p>
        </p:txBody>
      </p:sp>
      <p:sp>
        <p:nvSpPr>
          <p:cNvPr id="224264" name="AutoShape 8"/>
          <p:cNvSpPr>
            <a:spLocks noChangeArrowheads="1"/>
          </p:cNvSpPr>
          <p:nvPr/>
        </p:nvSpPr>
        <p:spPr bwMode="auto">
          <a:xfrm>
            <a:off x="7956550" y="260350"/>
            <a:ext cx="935038" cy="503238"/>
          </a:xfrm>
          <a:prstGeom prst="wedgeRoundRectCallout">
            <a:avLst>
              <a:gd name="adj1" fmla="val 7727"/>
              <a:gd name="adj2" fmla="val 175866"/>
              <a:gd name="adj3" fmla="val 16667"/>
            </a:avLst>
          </a:prstGeom>
          <a:gradFill rotWithShape="1">
            <a:gsLst>
              <a:gs pos="0">
                <a:schemeClr val="accent1">
                  <a:gamma/>
                  <a:shade val="46275"/>
                  <a:invGamma/>
                </a:schemeClr>
              </a:gs>
              <a:gs pos="100000">
                <a:schemeClr val="accent1"/>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b="1">
                <a:solidFill>
                  <a:schemeClr val="accent2"/>
                </a:solidFill>
                <a:ea typeface="楷体_GB2312" pitchFamily="49" charset="-122"/>
              </a:rPr>
              <a:t>旋进</a:t>
            </a:r>
          </a:p>
        </p:txBody>
      </p:sp>
      <p:graphicFrame>
        <p:nvGraphicFramePr>
          <p:cNvPr id="224265" name="Object 9"/>
          <p:cNvGraphicFramePr>
            <a:graphicFrameLocks noGrp="1" noChangeAspect="1"/>
          </p:cNvGraphicFramePr>
          <p:nvPr>
            <p:ph/>
          </p:nvPr>
        </p:nvGraphicFramePr>
        <p:xfrm>
          <a:off x="1406525" y="5084763"/>
          <a:ext cx="7050088" cy="1389062"/>
        </p:xfrm>
        <a:graphic>
          <a:graphicData uri="http://schemas.openxmlformats.org/presentationml/2006/ole">
            <mc:AlternateContent xmlns:mc="http://schemas.openxmlformats.org/markup-compatibility/2006">
              <mc:Choice xmlns:v="urn:schemas-microsoft-com:vml" Requires="v">
                <p:oleObj spid="_x0000_s224364" r:id="rId5" imgW="4254500" imgH="838200" progId="">
                  <p:embed/>
                </p:oleObj>
              </mc:Choice>
              <mc:Fallback>
                <p:oleObj r:id="rId5" imgW="4254500" imgH="838200" progId="">
                  <p:embed/>
                  <p:pic>
                    <p:nvPicPr>
                      <p:cNvPr id="0" name="Picture 51"/>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6525" y="5084763"/>
                        <a:ext cx="7050088" cy="1389062"/>
                      </a:xfrm>
                      <a:prstGeom prst="rect">
                        <a:avLst/>
                      </a:prstGeom>
                      <a:solidFill>
                        <a:srgbClr val="CC99FF"/>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4264"/>
                                        </p:tgtEl>
                                        <p:attrNameLst>
                                          <p:attrName>style.visibility</p:attrName>
                                        </p:attrNameLst>
                                      </p:cBhvr>
                                      <p:to>
                                        <p:strVal val="visible"/>
                                      </p:to>
                                    </p:set>
                                    <p:animEffect transition="in" filter="wipe(down)">
                                      <p:cBhvr>
                                        <p:cTn id="7" dur="500"/>
                                        <p:tgtEl>
                                          <p:spTgt spid="2242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4263"/>
                                        </p:tgtEl>
                                        <p:attrNameLst>
                                          <p:attrName>style.visibility</p:attrName>
                                        </p:attrNameLst>
                                      </p:cBhvr>
                                      <p:to>
                                        <p:strVal val="visible"/>
                                      </p:to>
                                    </p:set>
                                    <p:animEffect transition="in" filter="wipe(down)">
                                      <p:cBhvr>
                                        <p:cTn id="12" dur="500"/>
                                        <p:tgtEl>
                                          <p:spTgt spid="2242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nodeType="clickEffect">
                                  <p:stCondLst>
                                    <p:cond delay="0"/>
                                  </p:stCondLst>
                                  <p:childTnLst>
                                    <p:set>
                                      <p:cBhvr>
                                        <p:cTn id="16" dur="1" fill="hold">
                                          <p:stCondLst>
                                            <p:cond delay="0"/>
                                          </p:stCondLst>
                                        </p:cTn>
                                        <p:tgtEl>
                                          <p:spTgt spid="224265"/>
                                        </p:tgtEl>
                                        <p:attrNameLst>
                                          <p:attrName>style.visibility</p:attrName>
                                        </p:attrNameLst>
                                      </p:cBhvr>
                                      <p:to>
                                        <p:strVal val="visible"/>
                                      </p:to>
                                    </p:set>
                                    <p:anim calcmode="lin" valueType="num">
                                      <p:cBhvr>
                                        <p:cTn id="17" dur="500" fill="hold"/>
                                        <p:tgtEl>
                                          <p:spTgt spid="224265"/>
                                        </p:tgtEl>
                                        <p:attrNameLst>
                                          <p:attrName>ppt_w</p:attrName>
                                        </p:attrNameLst>
                                      </p:cBhvr>
                                      <p:tavLst>
                                        <p:tav tm="0">
                                          <p:val>
                                            <p:fltVal val="0"/>
                                          </p:val>
                                        </p:tav>
                                        <p:tav tm="100000">
                                          <p:val>
                                            <p:strVal val="#ppt_w"/>
                                          </p:val>
                                        </p:tav>
                                      </p:tavLst>
                                    </p:anim>
                                    <p:anim calcmode="lin" valueType="num">
                                      <p:cBhvr>
                                        <p:cTn id="18" dur="500" fill="hold"/>
                                        <p:tgtEl>
                                          <p:spTgt spid="22426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3" grpId="0" animBg="1"/>
      <p:bldP spid="22426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ChangeArrowheads="1"/>
          </p:cNvSpPr>
          <p:nvPr/>
        </p:nvSpPr>
        <p:spPr bwMode="auto">
          <a:xfrm>
            <a:off x="3005138" y="2066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4" name="Picture 2" descr="D:\Physics\F4_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116632"/>
            <a:ext cx="3478213" cy="6324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D:\T7\03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165" y="1477115"/>
            <a:ext cx="4217869" cy="5898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T7\03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58" y="2303412"/>
            <a:ext cx="5566778" cy="8440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T7\03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810" y="3294222"/>
            <a:ext cx="4505518" cy="18657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D:\T7\038.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872" y="5691641"/>
            <a:ext cx="2743093" cy="107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1302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467544" y="476672"/>
            <a:ext cx="8137525"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0"/>
              </a:spcBef>
              <a:buClrTx/>
              <a:buFontTx/>
              <a:buNone/>
            </a:pPr>
            <a:r>
              <a:rPr lang="zh-CN" altLang="en-US" sz="2800" dirty="0">
                <a:solidFill>
                  <a:schemeClr val="tx1"/>
                </a:solidFill>
                <a:latin typeface="+mn-ea"/>
                <a:ea typeface="+mn-ea"/>
              </a:rPr>
              <a:t>  </a:t>
            </a:r>
            <a:r>
              <a:rPr lang="zh-CN" altLang="en-US" dirty="0">
                <a:solidFill>
                  <a:schemeClr val="tx1"/>
                </a:solidFill>
                <a:latin typeface="+mn-ea"/>
                <a:ea typeface="+mn-ea"/>
              </a:rPr>
              <a:t>上式对解释后面要讲到的几个实验都是十分重要的。必须指出，在推导上式时，隐含着两个假定。一是假定自旋角动量与轨道角动量耦合成电子的总角动量。如果</a:t>
            </a:r>
            <a:r>
              <a:rPr lang="zh-CN" altLang="en-US" dirty="0">
                <a:solidFill>
                  <a:srgbClr val="CC6600"/>
                </a:solidFill>
                <a:latin typeface="+mn-ea"/>
                <a:ea typeface="+mn-ea"/>
              </a:rPr>
              <a:t>外加磁场很强</a:t>
            </a:r>
            <a:r>
              <a:rPr lang="zh-CN" altLang="en-US" dirty="0">
                <a:solidFill>
                  <a:schemeClr val="tx1"/>
                </a:solidFill>
                <a:latin typeface="+mn-ea"/>
                <a:ea typeface="+mn-ea"/>
              </a:rPr>
              <a:t>，以致不能耦合成总角动量，自旋角动量与轨道角动量将分别绕外磁场进动，上式就不再成立。只有当外磁场的强度不足以破坏耦合时上式才是正确的。</a:t>
            </a:r>
          </a:p>
          <a:p>
            <a:pPr algn="just" eaLnBrk="1" hangingPunct="1">
              <a:spcBef>
                <a:spcPct val="0"/>
              </a:spcBef>
              <a:buClrTx/>
              <a:buFontTx/>
              <a:buNone/>
            </a:pPr>
            <a:endParaRPr lang="zh-CN" altLang="en-US" dirty="0">
              <a:solidFill>
                <a:schemeClr val="tx1"/>
              </a:solidFill>
              <a:latin typeface="+mn-ea"/>
              <a:ea typeface="+mn-ea"/>
            </a:endParaRPr>
          </a:p>
          <a:p>
            <a:pPr algn="just">
              <a:spcBef>
                <a:spcPct val="0"/>
              </a:spcBef>
              <a:buClrTx/>
              <a:buFontTx/>
              <a:buNone/>
            </a:pPr>
            <a:r>
              <a:rPr lang="zh-CN" altLang="en-US" dirty="0">
                <a:solidFill>
                  <a:schemeClr val="tx1"/>
                </a:solidFill>
                <a:latin typeface="+mn-ea"/>
                <a:ea typeface="+mn-ea"/>
              </a:rPr>
              <a:t>    另一个假定是只考虑单个电子，其实对一个原子，我们应把原子中所有的电子贡献都加起来，但是对于氢原子、类氢离子和碱金属原子可以只考虑最外面一个电子，在后面讨论多电子原子时，会考虑原子中所有电子的贡献。</a:t>
            </a:r>
            <a:r>
              <a:rPr lang="zh-CN" altLang="en-US" dirty="0">
                <a:solidFill>
                  <a:schemeClr val="hlink"/>
                </a:solidFill>
                <a:latin typeface="+mn-ea"/>
                <a:ea typeface="+mn-ea"/>
              </a:rPr>
              <a:t>另外，我们暂不考虑原子核的贡献。</a:t>
            </a:r>
          </a:p>
        </p:txBody>
      </p:sp>
      <p:pic>
        <p:nvPicPr>
          <p:cNvPr id="3" name="Picture 2" descr="D:\T7\03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5085316"/>
            <a:ext cx="3024336" cy="1159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758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800399" y="408335"/>
            <a:ext cx="6589712" cy="1281112"/>
          </a:xfrm>
        </p:spPr>
        <p:txBody>
          <a:bodyPr/>
          <a:lstStyle/>
          <a:p>
            <a:r>
              <a:rPr lang="zh-CN" altLang="en-US" smtClean="0">
                <a:latin typeface="Arial Unicode MS" panose="020B0604020202020204" pitchFamily="34" charset="-122"/>
                <a:ea typeface="Arial Unicode MS" panose="020B0604020202020204" pitchFamily="34" charset="-122"/>
                <a:cs typeface="Arial Unicode MS" panose="020B0604020202020204" pitchFamily="34" charset="-122"/>
              </a:rPr>
              <a:t/>
            </a:r>
            <a:br>
              <a:rPr lang="zh-CN" altLang="en-US" smtClean="0">
                <a:latin typeface="Arial Unicode MS" panose="020B0604020202020204" pitchFamily="34" charset="-122"/>
                <a:ea typeface="Arial Unicode MS" panose="020B0604020202020204" pitchFamily="34" charset="-122"/>
                <a:cs typeface="Arial Unicode MS" panose="020B0604020202020204" pitchFamily="34" charset="-122"/>
              </a:rPr>
            </a:br>
            <a:endParaRPr lang="zh-CN" altLang="en-US" smtClean="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1747" name="Rectangle 3"/>
          <p:cNvSpPr>
            <a:spLocks noChangeArrowheads="1"/>
          </p:cNvSpPr>
          <p:nvPr/>
        </p:nvSpPr>
        <p:spPr bwMode="auto">
          <a:xfrm>
            <a:off x="1187624" y="1268760"/>
            <a:ext cx="35655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sz="4400" b="1">
                <a:solidFill>
                  <a:srgbClr val="FF0000"/>
                </a:solidFill>
                <a:latin typeface="Arial Unicode MS" panose="020B0604020202020204" pitchFamily="34" charset="-122"/>
                <a:ea typeface="楷体_GB2312" pitchFamily="49" charset="-122"/>
              </a:rPr>
              <a:t>原子态的符号</a:t>
            </a:r>
          </a:p>
        </p:txBody>
      </p:sp>
      <mc:AlternateContent xmlns:mc="http://schemas.openxmlformats.org/markup-compatibility/2006" xmlns:a14="http://schemas.microsoft.com/office/drawing/2010/main">
        <mc:Choice Requires="a14">
          <p:sp>
            <p:nvSpPr>
              <p:cNvPr id="31751" name="Rectangle 4"/>
              <p:cNvSpPr>
                <a:spLocks noChangeArrowheads="1"/>
              </p:cNvSpPr>
              <p:nvPr/>
            </p:nvSpPr>
            <p:spPr bwMode="auto">
              <a:xfrm>
                <a:off x="466899" y="2349847"/>
                <a:ext cx="8208962" cy="38472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dirty="0">
                    <a:latin typeface="Times New Roman" panose="02020603050405020304" pitchFamily="18" charset="0"/>
                    <a:ea typeface="+mn-ea"/>
                    <a:cs typeface="Times New Roman" panose="02020603050405020304" pitchFamily="18" charset="0"/>
                  </a:rPr>
                  <a:t>       </a:t>
                </a:r>
                <a:r>
                  <a:rPr lang="zh-CN" altLang="en-US" dirty="0">
                    <a:latin typeface="Times New Roman" panose="02020603050405020304" pitchFamily="18" charset="0"/>
                    <a:ea typeface="+mn-ea"/>
                    <a:cs typeface="Times New Roman" panose="02020603050405020304" pitchFamily="18" charset="0"/>
                  </a:rPr>
                  <a:t>前已经说过，</a:t>
                </a:r>
                <a:r>
                  <a:rPr lang="zh-CN" altLang="en-US" u="sng" dirty="0">
                    <a:latin typeface="Times New Roman" panose="02020603050405020304" pitchFamily="18" charset="0"/>
                    <a:ea typeface="+mn-ea"/>
                    <a:cs typeface="Times New Roman" panose="02020603050405020304" pitchFamily="18" charset="0"/>
                  </a:rPr>
                  <a:t>当电子</a:t>
                </a:r>
                <a:r>
                  <a:rPr lang="zh-CN" altLang="en-US" u="sng" dirty="0" smtClean="0">
                    <a:latin typeface="Times New Roman" panose="02020603050405020304" pitchFamily="18" charset="0"/>
                    <a:ea typeface="+mn-ea"/>
                    <a:cs typeface="Times New Roman" panose="02020603050405020304" pitchFamily="18" charset="0"/>
                  </a:rPr>
                  <a:t>的</a:t>
                </a:r>
                <a14:m>
                  <m:oMath xmlns:m="http://schemas.openxmlformats.org/officeDocument/2006/math">
                    <m:r>
                      <a:rPr lang="en-US" altLang="zh-CN" b="0" i="1" u="sng" dirty="0" smtClean="0">
                        <a:latin typeface="Cambria Math" panose="02040503050406030204" pitchFamily="18" charset="0"/>
                        <a:ea typeface="+mn-ea"/>
                      </a:rPr>
                      <m:t>𝑙</m:t>
                    </m:r>
                  </m:oMath>
                </a14:m>
                <a:r>
                  <a:rPr lang="en-US" altLang="zh-CN" u="sng" dirty="0" smtClean="0">
                    <a:latin typeface="Times New Roman" panose="02020603050405020304" pitchFamily="18" charset="0"/>
                    <a:ea typeface="+mn-ea"/>
                    <a:cs typeface="Times New Roman" panose="02020603050405020304" pitchFamily="18" charset="0"/>
                  </a:rPr>
                  <a:t>=0</a:t>
                </a:r>
                <a:r>
                  <a:rPr lang="zh-CN" altLang="en-US" u="sng" dirty="0">
                    <a:latin typeface="Times New Roman" panose="02020603050405020304" pitchFamily="18" charset="0"/>
                    <a:ea typeface="+mn-ea"/>
                    <a:cs typeface="Times New Roman" panose="02020603050405020304" pitchFamily="18" charset="0"/>
                  </a:rPr>
                  <a:t>，</a:t>
                </a:r>
                <a:r>
                  <a:rPr lang="en-US" altLang="zh-CN" u="sng" dirty="0">
                    <a:latin typeface="Times New Roman" panose="02020603050405020304" pitchFamily="18" charset="0"/>
                    <a:ea typeface="+mn-ea"/>
                    <a:cs typeface="Times New Roman" panose="02020603050405020304" pitchFamily="18" charset="0"/>
                  </a:rPr>
                  <a:t>1</a:t>
                </a:r>
                <a:r>
                  <a:rPr lang="zh-CN" altLang="en-US" u="sng" dirty="0">
                    <a:latin typeface="Times New Roman" panose="02020603050405020304" pitchFamily="18" charset="0"/>
                    <a:ea typeface="+mn-ea"/>
                    <a:cs typeface="Times New Roman" panose="02020603050405020304" pitchFamily="18" charset="0"/>
                  </a:rPr>
                  <a:t>，</a:t>
                </a:r>
                <a:r>
                  <a:rPr lang="en-US" altLang="zh-CN" u="sng" dirty="0">
                    <a:latin typeface="Times New Roman" panose="02020603050405020304" pitchFamily="18" charset="0"/>
                    <a:ea typeface="+mn-ea"/>
                    <a:cs typeface="Times New Roman" panose="02020603050405020304" pitchFamily="18" charset="0"/>
                  </a:rPr>
                  <a:t>2</a:t>
                </a:r>
                <a:r>
                  <a:rPr lang="zh-CN" altLang="en-US" u="sng" dirty="0">
                    <a:latin typeface="Times New Roman" panose="02020603050405020304" pitchFamily="18" charset="0"/>
                    <a:ea typeface="+mn-ea"/>
                    <a:cs typeface="Times New Roman" panose="02020603050405020304" pitchFamily="18" charset="0"/>
                  </a:rPr>
                  <a:t>，</a:t>
                </a:r>
                <a:r>
                  <a:rPr lang="en-US" altLang="zh-CN" u="sng" dirty="0">
                    <a:latin typeface="Times New Roman" panose="02020603050405020304" pitchFamily="18" charset="0"/>
                    <a:ea typeface="+mn-ea"/>
                    <a:cs typeface="Times New Roman" panose="02020603050405020304" pitchFamily="18" charset="0"/>
                  </a:rPr>
                  <a:t>3…</a:t>
                </a:r>
                <a:r>
                  <a:rPr lang="zh-CN" altLang="en-US" dirty="0">
                    <a:latin typeface="Times New Roman" panose="02020603050405020304" pitchFamily="18" charset="0"/>
                    <a:ea typeface="+mn-ea"/>
                    <a:cs typeface="Times New Roman" panose="02020603050405020304" pitchFamily="18" charset="0"/>
                  </a:rPr>
                  <a:t>时，</a:t>
                </a:r>
                <a:r>
                  <a:rPr lang="zh-CN" altLang="en-US" u="sng" dirty="0">
                    <a:solidFill>
                      <a:srgbClr val="CC6600"/>
                    </a:solidFill>
                    <a:latin typeface="Times New Roman" panose="02020603050405020304" pitchFamily="18" charset="0"/>
                    <a:ea typeface="+mn-ea"/>
                    <a:cs typeface="Times New Roman" panose="02020603050405020304" pitchFamily="18" charset="0"/>
                  </a:rPr>
                  <a:t>用</a:t>
                </a:r>
                <a:r>
                  <a:rPr lang="en-US" altLang="zh-CN" u="sng" dirty="0">
                    <a:solidFill>
                      <a:srgbClr val="CC6600"/>
                    </a:solidFill>
                    <a:latin typeface="Times New Roman" panose="02020603050405020304" pitchFamily="18" charset="0"/>
                    <a:ea typeface="+mn-ea"/>
                    <a:cs typeface="Times New Roman" panose="02020603050405020304" pitchFamily="18" charset="0"/>
                  </a:rPr>
                  <a:t>s</a:t>
                </a:r>
                <a:r>
                  <a:rPr lang="zh-CN" altLang="en-US" u="sng" dirty="0">
                    <a:solidFill>
                      <a:srgbClr val="CC6600"/>
                    </a:solidFill>
                    <a:latin typeface="Times New Roman" panose="02020603050405020304" pitchFamily="18" charset="0"/>
                    <a:ea typeface="+mn-ea"/>
                    <a:cs typeface="Times New Roman" panose="02020603050405020304" pitchFamily="18" charset="0"/>
                  </a:rPr>
                  <a:t>、</a:t>
                </a:r>
                <a:r>
                  <a:rPr lang="en-US" altLang="zh-CN" u="sng" dirty="0">
                    <a:solidFill>
                      <a:srgbClr val="CC6600"/>
                    </a:solidFill>
                    <a:latin typeface="Times New Roman" panose="02020603050405020304" pitchFamily="18" charset="0"/>
                    <a:ea typeface="+mn-ea"/>
                    <a:cs typeface="Times New Roman" panose="02020603050405020304" pitchFamily="18" charset="0"/>
                  </a:rPr>
                  <a:t>p</a:t>
                </a:r>
                <a:r>
                  <a:rPr lang="zh-CN" altLang="en-US" u="sng" dirty="0">
                    <a:solidFill>
                      <a:srgbClr val="CC6600"/>
                    </a:solidFill>
                    <a:latin typeface="Times New Roman" panose="02020603050405020304" pitchFamily="18" charset="0"/>
                    <a:ea typeface="+mn-ea"/>
                    <a:cs typeface="Times New Roman" panose="02020603050405020304" pitchFamily="18" charset="0"/>
                  </a:rPr>
                  <a:t>、</a:t>
                </a:r>
                <a:r>
                  <a:rPr lang="en-US" altLang="zh-CN" u="sng" dirty="0">
                    <a:solidFill>
                      <a:srgbClr val="CC6600"/>
                    </a:solidFill>
                    <a:latin typeface="Times New Roman" panose="02020603050405020304" pitchFamily="18" charset="0"/>
                    <a:ea typeface="+mn-ea"/>
                    <a:cs typeface="Times New Roman" panose="02020603050405020304" pitchFamily="18" charset="0"/>
                  </a:rPr>
                  <a:t>d</a:t>
                </a:r>
                <a:r>
                  <a:rPr lang="zh-CN" altLang="en-US" u="sng" dirty="0">
                    <a:solidFill>
                      <a:srgbClr val="CC6600"/>
                    </a:solidFill>
                    <a:latin typeface="Times New Roman" panose="02020603050405020304" pitchFamily="18" charset="0"/>
                    <a:ea typeface="+mn-ea"/>
                    <a:cs typeface="Times New Roman" panose="02020603050405020304" pitchFamily="18" charset="0"/>
                  </a:rPr>
                  <a:t>、</a:t>
                </a:r>
                <a:r>
                  <a:rPr lang="en-US" altLang="zh-CN" u="sng" dirty="0">
                    <a:solidFill>
                      <a:srgbClr val="CC6600"/>
                    </a:solidFill>
                    <a:latin typeface="Times New Roman" panose="02020603050405020304" pitchFamily="18" charset="0"/>
                    <a:ea typeface="+mn-ea"/>
                    <a:cs typeface="Times New Roman" panose="02020603050405020304" pitchFamily="18" charset="0"/>
                  </a:rPr>
                  <a:t>f</a:t>
                </a:r>
                <a:r>
                  <a:rPr lang="zh-CN" altLang="en-US" u="sng" dirty="0">
                    <a:solidFill>
                      <a:srgbClr val="CC6600"/>
                    </a:solidFill>
                    <a:latin typeface="Times New Roman" panose="02020603050405020304" pitchFamily="18" charset="0"/>
                    <a:ea typeface="+mn-ea"/>
                    <a:cs typeface="Times New Roman" panose="02020603050405020304" pitchFamily="18" charset="0"/>
                  </a:rPr>
                  <a:t>、</a:t>
                </a:r>
                <a:r>
                  <a:rPr lang="en-US" altLang="zh-CN" u="sng" dirty="0">
                    <a:solidFill>
                      <a:srgbClr val="CC6600"/>
                    </a:solidFill>
                    <a:latin typeface="Times New Roman" panose="02020603050405020304" pitchFamily="18" charset="0"/>
                    <a:ea typeface="+mn-ea"/>
                    <a:cs typeface="Times New Roman" panose="02020603050405020304" pitchFamily="18" charset="0"/>
                  </a:rPr>
                  <a:t>…</a:t>
                </a:r>
                <a:r>
                  <a:rPr lang="zh-CN" altLang="en-US" u="sng" dirty="0">
                    <a:solidFill>
                      <a:srgbClr val="CC6600"/>
                    </a:solidFill>
                    <a:latin typeface="Times New Roman" panose="02020603050405020304" pitchFamily="18" charset="0"/>
                    <a:ea typeface="+mn-ea"/>
                    <a:cs typeface="Times New Roman" panose="02020603050405020304" pitchFamily="18" charset="0"/>
                  </a:rPr>
                  <a:t>作电子轨道运动的标记（电子态）</a:t>
                </a:r>
                <a:r>
                  <a:rPr lang="zh-CN" altLang="en-US" dirty="0">
                    <a:latin typeface="Times New Roman" panose="02020603050405020304" pitchFamily="18" charset="0"/>
                    <a:ea typeface="+mn-ea"/>
                    <a:cs typeface="Times New Roman" panose="02020603050405020304" pitchFamily="18" charset="0"/>
                  </a:rPr>
                  <a:t>，在这些字母前面再写出主量子数</a:t>
                </a:r>
                <a:r>
                  <a:rPr lang="en-US" altLang="zh-CN" i="1" dirty="0">
                    <a:latin typeface="Times New Roman" panose="02020603050405020304" pitchFamily="18" charset="0"/>
                    <a:ea typeface="+mn-ea"/>
                    <a:cs typeface="Times New Roman" panose="02020603050405020304" pitchFamily="18" charset="0"/>
                  </a:rPr>
                  <a:t>n</a:t>
                </a:r>
                <a:r>
                  <a:rPr lang="zh-CN" altLang="en-US" dirty="0">
                    <a:latin typeface="Times New Roman" panose="02020603050405020304" pitchFamily="18" charset="0"/>
                    <a:ea typeface="+mn-ea"/>
                    <a:cs typeface="Times New Roman" panose="02020603050405020304" pitchFamily="18" charset="0"/>
                  </a:rPr>
                  <a:t>，就成为电子态的符号。由于原子实的轨道角动量、自旋角动量和总角动量都等于零，而碱金属原子（同样包括氢原子和类氢离子）只有一个（价）电子，因而（价）电子的那些角动量也就等于整个原子的角动量，价电子的诸量子数也就可以用来描述整个原子，随着轨道角动量量子数的不同，</a:t>
                </a:r>
                <a:r>
                  <a:rPr lang="zh-CN" altLang="en-US" u="sng" dirty="0">
                    <a:solidFill>
                      <a:schemeClr val="accent1"/>
                    </a:solidFill>
                    <a:latin typeface="Times New Roman" panose="02020603050405020304" pitchFamily="18" charset="0"/>
                    <a:ea typeface="+mn-ea"/>
                    <a:cs typeface="Times New Roman" panose="02020603050405020304" pitchFamily="18" charset="0"/>
                  </a:rPr>
                  <a:t>用大写的字母</a:t>
                </a:r>
                <a:r>
                  <a:rPr lang="en-US" altLang="zh-CN" u="sng" dirty="0">
                    <a:solidFill>
                      <a:schemeClr val="accent1"/>
                    </a:solidFill>
                    <a:latin typeface="Times New Roman" panose="02020603050405020304" pitchFamily="18" charset="0"/>
                    <a:ea typeface="+mn-ea"/>
                    <a:cs typeface="Times New Roman" panose="02020603050405020304" pitchFamily="18" charset="0"/>
                  </a:rPr>
                  <a:t>S</a:t>
                </a:r>
                <a:r>
                  <a:rPr lang="zh-CN" altLang="en-US" u="sng" dirty="0">
                    <a:solidFill>
                      <a:schemeClr val="accent1"/>
                    </a:solidFill>
                    <a:latin typeface="Times New Roman" panose="02020603050405020304" pitchFamily="18" charset="0"/>
                    <a:ea typeface="+mn-ea"/>
                    <a:cs typeface="Times New Roman" panose="02020603050405020304" pitchFamily="18" charset="0"/>
                  </a:rPr>
                  <a:t>，</a:t>
                </a:r>
                <a:r>
                  <a:rPr lang="en-US" altLang="zh-CN" u="sng" dirty="0">
                    <a:solidFill>
                      <a:schemeClr val="accent1"/>
                    </a:solidFill>
                    <a:latin typeface="Times New Roman" panose="02020603050405020304" pitchFamily="18" charset="0"/>
                    <a:ea typeface="+mn-ea"/>
                    <a:cs typeface="Times New Roman" panose="02020603050405020304" pitchFamily="18" charset="0"/>
                  </a:rPr>
                  <a:t>P</a:t>
                </a:r>
                <a:r>
                  <a:rPr lang="zh-CN" altLang="en-US" u="sng" dirty="0">
                    <a:solidFill>
                      <a:schemeClr val="accent1"/>
                    </a:solidFill>
                    <a:latin typeface="Times New Roman" panose="02020603050405020304" pitchFamily="18" charset="0"/>
                    <a:ea typeface="+mn-ea"/>
                    <a:cs typeface="Times New Roman" panose="02020603050405020304" pitchFamily="18" charset="0"/>
                  </a:rPr>
                  <a:t>，</a:t>
                </a:r>
                <a:r>
                  <a:rPr lang="en-US" altLang="zh-CN" u="sng" dirty="0">
                    <a:solidFill>
                      <a:schemeClr val="accent1"/>
                    </a:solidFill>
                    <a:latin typeface="Times New Roman" panose="02020603050405020304" pitchFamily="18" charset="0"/>
                    <a:ea typeface="+mn-ea"/>
                    <a:cs typeface="Times New Roman" panose="02020603050405020304" pitchFamily="18" charset="0"/>
                  </a:rPr>
                  <a:t>D</a:t>
                </a:r>
                <a:r>
                  <a:rPr lang="zh-CN" altLang="en-US" u="sng" dirty="0">
                    <a:solidFill>
                      <a:schemeClr val="accent1"/>
                    </a:solidFill>
                    <a:latin typeface="Times New Roman" panose="02020603050405020304" pitchFamily="18" charset="0"/>
                    <a:ea typeface="+mn-ea"/>
                    <a:cs typeface="Times New Roman" panose="02020603050405020304" pitchFamily="18" charset="0"/>
                  </a:rPr>
                  <a:t>，</a:t>
                </a:r>
                <a:r>
                  <a:rPr lang="en-US" altLang="zh-CN" u="sng" dirty="0">
                    <a:solidFill>
                      <a:schemeClr val="accent1"/>
                    </a:solidFill>
                    <a:latin typeface="Times New Roman" panose="02020603050405020304" pitchFamily="18" charset="0"/>
                    <a:ea typeface="+mn-ea"/>
                    <a:cs typeface="Times New Roman" panose="02020603050405020304" pitchFamily="18" charset="0"/>
                  </a:rPr>
                  <a:t>F</a:t>
                </a:r>
                <a:r>
                  <a:rPr lang="zh-CN" altLang="en-US" u="sng" dirty="0">
                    <a:solidFill>
                      <a:schemeClr val="accent1"/>
                    </a:solidFill>
                    <a:latin typeface="Times New Roman" panose="02020603050405020304" pitchFamily="18" charset="0"/>
                    <a:ea typeface="+mn-ea"/>
                    <a:cs typeface="Times New Roman" panose="02020603050405020304" pitchFamily="18" charset="0"/>
                  </a:rPr>
                  <a:t>，</a:t>
                </a:r>
                <a:r>
                  <a:rPr lang="en-US" altLang="zh-CN" u="sng" dirty="0">
                    <a:solidFill>
                      <a:schemeClr val="accent1"/>
                    </a:solidFill>
                    <a:latin typeface="Times New Roman" panose="02020603050405020304" pitchFamily="18" charset="0"/>
                    <a:ea typeface="+mn-ea"/>
                    <a:cs typeface="Times New Roman" panose="02020603050405020304" pitchFamily="18" charset="0"/>
                  </a:rPr>
                  <a:t>…</a:t>
                </a:r>
                <a:r>
                  <a:rPr lang="zh-CN" altLang="en-US" u="sng" dirty="0">
                    <a:solidFill>
                      <a:schemeClr val="accent1"/>
                    </a:solidFill>
                    <a:latin typeface="Times New Roman" panose="02020603050405020304" pitchFamily="18" charset="0"/>
                    <a:ea typeface="+mn-ea"/>
                    <a:cs typeface="Times New Roman" panose="02020603050405020304" pitchFamily="18" charset="0"/>
                  </a:rPr>
                  <a:t>等代表原子态</a:t>
                </a:r>
                <a:r>
                  <a:rPr lang="zh-CN" altLang="en-US" dirty="0">
                    <a:latin typeface="Times New Roman" panose="02020603050405020304" pitchFamily="18" charset="0"/>
                    <a:ea typeface="+mn-ea"/>
                    <a:cs typeface="Times New Roman" panose="02020603050405020304" pitchFamily="18" charset="0"/>
                  </a:rPr>
                  <a:t>，并在左上角写一个</a:t>
                </a:r>
                <a:r>
                  <a:rPr lang="en-US" altLang="zh-CN"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字代表双重结构，在右下角标明</a:t>
                </a:r>
                <a:r>
                  <a:rPr lang="en-US" altLang="zh-CN" i="1" dirty="0">
                    <a:latin typeface="Times New Roman" panose="02020603050405020304" pitchFamily="18" charset="0"/>
                    <a:ea typeface="+mn-ea"/>
                    <a:cs typeface="Times New Roman" panose="02020603050405020304" pitchFamily="18" charset="0"/>
                  </a:rPr>
                  <a:t>J</a:t>
                </a:r>
                <a:r>
                  <a:rPr lang="zh-CN" altLang="en-US" dirty="0">
                    <a:latin typeface="Times New Roman" panose="02020603050405020304" pitchFamily="18" charset="0"/>
                    <a:ea typeface="+mn-ea"/>
                    <a:cs typeface="Times New Roman" panose="02020603050405020304" pitchFamily="18" charset="0"/>
                  </a:rPr>
                  <a:t>量子数。</a:t>
                </a:r>
              </a:p>
            </p:txBody>
          </p:sp>
        </mc:Choice>
        <mc:Fallback xmlns="">
          <p:sp>
            <p:nvSpPr>
              <p:cNvPr id="31751" name="Rectangle 4"/>
              <p:cNvSpPr>
                <a:spLocks noRot="1" noChangeAspect="1" noMove="1" noResize="1" noEditPoints="1" noAdjustHandles="1" noChangeArrowheads="1" noChangeShapeType="1" noTextEdit="1"/>
              </p:cNvSpPr>
              <p:nvPr/>
            </p:nvSpPr>
            <p:spPr bwMode="auto">
              <a:xfrm>
                <a:off x="466899" y="2349847"/>
                <a:ext cx="8208962" cy="3847207"/>
              </a:xfrm>
              <a:prstGeom prst="rect">
                <a:avLst/>
              </a:prstGeom>
              <a:blipFill rotWithShape="0">
                <a:blip r:embed="rId3"/>
                <a:stretch>
                  <a:fillRect l="-1189" t="-633" r="-1114" b="-205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228359" name="Object 7"/>
          <p:cNvGraphicFramePr>
            <a:graphicFrameLocks noChangeAspect="1"/>
          </p:cNvGraphicFramePr>
          <p:nvPr>
            <p:extLst>
              <p:ext uri="{D42A27DB-BD31-4B8C-83A1-F6EECF244321}">
                <p14:modId xmlns:p14="http://schemas.microsoft.com/office/powerpoint/2010/main" val="3300620621"/>
              </p:ext>
            </p:extLst>
          </p:nvPr>
        </p:nvGraphicFramePr>
        <p:xfrm>
          <a:off x="5507211" y="981422"/>
          <a:ext cx="2590800" cy="1423988"/>
        </p:xfrm>
        <a:graphic>
          <a:graphicData uri="http://schemas.openxmlformats.org/presentationml/2006/ole">
            <mc:AlternateContent xmlns:mc="http://schemas.openxmlformats.org/markup-compatibility/2006">
              <mc:Choice xmlns:v="urn:schemas-microsoft-com:vml" Requires="v">
                <p:oleObj spid="_x0000_s304169" r:id="rId4" imgW="672808" imgH="368140" progId="Equation.3">
                  <p:embed/>
                </p:oleObj>
              </mc:Choice>
              <mc:Fallback>
                <p:oleObj r:id="rId4" imgW="672808" imgH="3681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7211" y="981422"/>
                        <a:ext cx="2590800" cy="1423988"/>
                      </a:xfrm>
                      <a:prstGeom prst="rect">
                        <a:avLst/>
                      </a:prstGeom>
                      <a:solidFill>
                        <a:srgbClr val="FFCC99"/>
                      </a:solidFill>
                    </p:spPr>
                  </p:pic>
                </p:oleObj>
              </mc:Fallback>
            </mc:AlternateContent>
          </a:graphicData>
        </a:graphic>
      </p:graphicFrame>
      <p:sp>
        <p:nvSpPr>
          <p:cNvPr id="228361" name="AutoShape 9"/>
          <p:cNvSpPr>
            <a:spLocks noChangeArrowheads="1"/>
          </p:cNvSpPr>
          <p:nvPr/>
        </p:nvSpPr>
        <p:spPr bwMode="auto">
          <a:xfrm>
            <a:off x="4067349" y="189260"/>
            <a:ext cx="2520950" cy="431800"/>
          </a:xfrm>
          <a:prstGeom prst="wedgeRoundRectCallout">
            <a:avLst>
              <a:gd name="adj1" fmla="val 36523"/>
              <a:gd name="adj2" fmla="val 182722"/>
              <a:gd name="adj3" fmla="val 16667"/>
            </a:avLst>
          </a:prstGeom>
          <a:gradFill rotWithShape="1">
            <a:gsLst>
              <a:gs pos="0">
                <a:srgbClr val="5E2F00">
                  <a:alpha val="39998"/>
                </a:srgbClr>
              </a:gs>
              <a:gs pos="100000">
                <a:srgbClr val="CC6600">
                  <a:alpha val="39998"/>
                </a:srgbClr>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chemeClr val="hlink"/>
                </a:solidFill>
                <a:ea typeface="楷体_GB2312" pitchFamily="49" charset="-122"/>
              </a:rPr>
              <a:t>能级结构的层数</a:t>
            </a:r>
          </a:p>
        </p:txBody>
      </p:sp>
    </p:spTree>
    <p:extLst>
      <p:ext uri="{BB962C8B-B14F-4D97-AF65-F5344CB8AC3E}">
        <p14:creationId xmlns:p14="http://schemas.microsoft.com/office/powerpoint/2010/main" val="39784316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28359"/>
                                        </p:tgtEl>
                                        <p:attrNameLst>
                                          <p:attrName>style.visibility</p:attrName>
                                        </p:attrNameLst>
                                      </p:cBhvr>
                                      <p:to>
                                        <p:strVal val="visible"/>
                                      </p:to>
                                    </p:set>
                                    <p:anim calcmode="lin" valueType="num">
                                      <p:cBhvr>
                                        <p:cTn id="7" dur="500" fill="hold"/>
                                        <p:tgtEl>
                                          <p:spTgt spid="228359"/>
                                        </p:tgtEl>
                                        <p:attrNameLst>
                                          <p:attrName>ppt_w</p:attrName>
                                        </p:attrNameLst>
                                      </p:cBhvr>
                                      <p:tavLst>
                                        <p:tav tm="0">
                                          <p:val>
                                            <p:fltVal val="0"/>
                                          </p:val>
                                        </p:tav>
                                        <p:tav tm="100000">
                                          <p:val>
                                            <p:strVal val="#ppt_w"/>
                                          </p:val>
                                        </p:tav>
                                      </p:tavLst>
                                    </p:anim>
                                    <p:anim calcmode="lin" valueType="num">
                                      <p:cBhvr>
                                        <p:cTn id="8" dur="500" fill="hold"/>
                                        <p:tgtEl>
                                          <p:spTgt spid="228359"/>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28361"/>
                                        </p:tgtEl>
                                        <p:attrNameLst>
                                          <p:attrName>style.visibility</p:attrName>
                                        </p:attrNameLst>
                                      </p:cBhvr>
                                      <p:to>
                                        <p:strVal val="visible"/>
                                      </p:to>
                                    </p:set>
                                    <p:animEffect transition="in" filter="wipe(down)">
                                      <p:cBhvr>
                                        <p:cTn id="13" dur="500"/>
                                        <p:tgtEl>
                                          <p:spTgt spid="228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6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40175" y="1412776"/>
            <a:ext cx="8229600" cy="4525962"/>
          </a:xfrm>
        </p:spPr>
        <p:txBody>
          <a:bodyPr/>
          <a:lstStyle/>
          <a:p>
            <a:r>
              <a:rPr lang="en-US" altLang="zh-CN" sz="2400" dirty="0" smtClean="0"/>
              <a:t>Stern-</a:t>
            </a:r>
            <a:r>
              <a:rPr lang="en-US" altLang="zh-CN" sz="2400" dirty="0" err="1" smtClean="0"/>
              <a:t>Gerlach</a:t>
            </a:r>
            <a:r>
              <a:rPr lang="zh-CN" altLang="en-US" sz="2400" dirty="0" smtClean="0"/>
              <a:t>实验</a:t>
            </a:r>
            <a:endParaRPr lang="en-US" altLang="zh-CN" sz="2400" dirty="0" smtClean="0"/>
          </a:p>
          <a:p>
            <a:r>
              <a:rPr lang="zh-CN" altLang="en-US" sz="2400" dirty="0" smtClean="0"/>
              <a:t>证实</a:t>
            </a:r>
            <a:r>
              <a:rPr lang="zh-CN" altLang="en-US" sz="2400" dirty="0"/>
              <a:t>了原子在</a:t>
            </a:r>
            <a:r>
              <a:rPr lang="en-US" altLang="zh-CN" sz="2400" dirty="0"/>
              <a:t>(</a:t>
            </a:r>
            <a:r>
              <a:rPr lang="zh-CN" altLang="en-US" sz="2400" dirty="0"/>
              <a:t>不均匀</a:t>
            </a:r>
            <a:r>
              <a:rPr lang="en-US" altLang="zh-CN" sz="2400" dirty="0"/>
              <a:t>)</a:t>
            </a:r>
            <a:r>
              <a:rPr lang="zh-CN" altLang="en-US" sz="2400" dirty="0"/>
              <a:t>磁场中的空间量子化的存在，但只讨论了核外电子的轨道运动所相应的磁矩和角动量，仅给出了定性解释，而无法给出定量解释，对原子的了解还不全面，对原子的描述还不完整，所以暂时搁置在那里。现在我们知道原子的总磁矩是同总角动量联系的磁矩，这是轨道磁矩和自旋磁矩的联合（原子核磁矩很小，暂不考虑）。这时再</a:t>
            </a:r>
            <a:r>
              <a:rPr lang="zh-CN" altLang="en-US" sz="2400" dirty="0" smtClean="0"/>
              <a:t>把</a:t>
            </a:r>
            <a:r>
              <a:rPr lang="en-US" altLang="zh-CN" sz="2400" dirty="0"/>
              <a:t>Stern-</a:t>
            </a:r>
            <a:r>
              <a:rPr lang="en-US" altLang="zh-CN" sz="2400" dirty="0" err="1"/>
              <a:t>Gerlach</a:t>
            </a:r>
            <a:r>
              <a:rPr lang="zh-CN" altLang="en-US" sz="2400" dirty="0" smtClean="0"/>
              <a:t>实验</a:t>
            </a:r>
            <a:r>
              <a:rPr lang="zh-CN" altLang="en-US" sz="2400" dirty="0"/>
              <a:t>的结果同理论比较一下，就更有意义了。</a:t>
            </a:r>
          </a:p>
          <a:p>
            <a:endParaRPr lang="zh-CN" altLang="en-US" sz="2400" dirty="0"/>
          </a:p>
        </p:txBody>
      </p:sp>
      <p:sp>
        <p:nvSpPr>
          <p:cNvPr id="4" name="标题 3"/>
          <p:cNvSpPr>
            <a:spLocks noGrp="1"/>
          </p:cNvSpPr>
          <p:nvPr>
            <p:ph type="title"/>
          </p:nvPr>
        </p:nvSpPr>
        <p:spPr/>
        <p:txBody>
          <a:bodyPr>
            <a:normAutofit/>
          </a:bodyPr>
          <a:lstStyle/>
          <a:p>
            <a:r>
              <a:rPr lang="en-US" altLang="zh-CN" sz="2800" dirty="0"/>
              <a:t>S-G</a:t>
            </a:r>
            <a:r>
              <a:rPr lang="zh-CN" altLang="en-US" sz="2800" dirty="0"/>
              <a:t>实验与碱金属双线的</a:t>
            </a:r>
            <a:r>
              <a:rPr lang="zh-CN" altLang="en-US" sz="2800" dirty="0" smtClean="0"/>
              <a:t>解释</a:t>
            </a:r>
            <a:endParaRPr lang="zh-CN" altLang="en-US" sz="2800" dirty="0"/>
          </a:p>
        </p:txBody>
      </p:sp>
    </p:spTree>
    <p:extLst>
      <p:ext uri="{BB962C8B-B14F-4D97-AF65-F5344CB8AC3E}">
        <p14:creationId xmlns:p14="http://schemas.microsoft.com/office/powerpoint/2010/main" val="5621588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9" name="Rectangle 5"/>
          <p:cNvSpPr>
            <a:spLocks noGrp="1" noChangeArrowheads="1"/>
          </p:cNvSpPr>
          <p:nvPr>
            <p:ph type="title"/>
          </p:nvPr>
        </p:nvSpPr>
        <p:spPr/>
        <p:txBody>
          <a:bodyPr/>
          <a:lstStyle/>
          <a:p>
            <a:endParaRPr lang="zh-CN" altLang="en-US"/>
          </a:p>
        </p:txBody>
      </p:sp>
    </p:spTree>
    <p:controls>
      <mc:AlternateContent xmlns:mc="http://schemas.openxmlformats.org/markup-compatibility/2006">
        <mc:Choice xmlns:v="urn:schemas-microsoft-com:vml" Requires="v">
          <p:control spid="305190" name="ShockwaveFlash1" r:id="rId2" imgW="8496360" imgH="5008680"/>
        </mc:Choice>
        <mc:Fallback>
          <p:control name="ShockwaveFlash1" r:id="rId2" imgW="8496360" imgH="5008680">
            <p:pic>
              <p:nvPicPr>
                <p:cNvPr id="2" name="ShockwaveFlash1"/>
                <p:cNvPicPr preferRelativeResize="0">
                  <a:picLocks noGrp="1" noChangeArrowheads="1" noChangeShapeType="1"/>
                </p:cNvPicPr>
                <p:nvPr/>
              </p:nvPicPr>
              <p:blipFill>
                <a:blip r:embed="rId4"/>
                <a:srcRect/>
                <a:stretch>
                  <a:fillRect/>
                </a:stretch>
              </p:blipFill>
              <p:spPr bwMode="auto">
                <a:xfrm>
                  <a:off x="317500" y="812800"/>
                  <a:ext cx="8496300" cy="50038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42869241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6067" name="Object 3"/>
          <p:cNvGraphicFramePr>
            <a:graphicFrameLocks noChangeAspect="1"/>
          </p:cNvGraphicFramePr>
          <p:nvPr>
            <p:extLst/>
          </p:nvPr>
        </p:nvGraphicFramePr>
        <p:xfrm>
          <a:off x="1476375" y="1557933"/>
          <a:ext cx="1955800" cy="1833562"/>
        </p:xfrm>
        <a:graphic>
          <a:graphicData uri="http://schemas.openxmlformats.org/presentationml/2006/ole">
            <mc:AlternateContent xmlns:mc="http://schemas.openxmlformats.org/markup-compatibility/2006">
              <mc:Choice xmlns:v="urn:schemas-microsoft-com:vml" Requires="v">
                <p:oleObj spid="_x0000_s306358" name="公式" r:id="rId3" imgW="1333500" imgH="1244600" progId="Equation.3">
                  <p:embed/>
                </p:oleObj>
              </mc:Choice>
              <mc:Fallback>
                <p:oleObj name="公式" r:id="rId3" imgW="1333500" imgH="1244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557933"/>
                        <a:ext cx="1955800" cy="1833562"/>
                      </a:xfrm>
                      <a:prstGeom prst="rect">
                        <a:avLst/>
                      </a:prstGeom>
                      <a:solidFill>
                        <a:srgbClr val="99CCFF"/>
                      </a:solidFill>
                    </p:spPr>
                  </p:pic>
                </p:oleObj>
              </mc:Fallback>
            </mc:AlternateContent>
          </a:graphicData>
        </a:graphic>
      </p:graphicFrame>
      <p:graphicFrame>
        <p:nvGraphicFramePr>
          <p:cNvPr id="216071" name="Object 7"/>
          <p:cNvGraphicFramePr>
            <a:graphicFrameLocks noChangeAspect="1"/>
          </p:cNvGraphicFramePr>
          <p:nvPr>
            <p:extLst/>
          </p:nvPr>
        </p:nvGraphicFramePr>
        <p:xfrm>
          <a:off x="4427538" y="1702395"/>
          <a:ext cx="3200400" cy="1612900"/>
        </p:xfrm>
        <a:graphic>
          <a:graphicData uri="http://schemas.openxmlformats.org/presentationml/2006/ole">
            <mc:AlternateContent xmlns:mc="http://schemas.openxmlformats.org/markup-compatibility/2006">
              <mc:Choice xmlns:v="urn:schemas-microsoft-com:vml" Requires="v">
                <p:oleObj spid="_x0000_s306359" r:id="rId5" imgW="1854200" imgH="939800" progId="">
                  <p:embed/>
                </p:oleObj>
              </mc:Choice>
              <mc:Fallback>
                <p:oleObj r:id="rId5" imgW="1854200" imgH="9398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538" y="1702395"/>
                        <a:ext cx="3200400" cy="1612900"/>
                      </a:xfrm>
                      <a:prstGeom prst="rect">
                        <a:avLst/>
                      </a:prstGeom>
                      <a:solidFill>
                        <a:srgbClr val="FFCC99"/>
                      </a:solidFill>
                    </p:spPr>
                  </p:pic>
                </p:oleObj>
              </mc:Fallback>
            </mc:AlternateContent>
          </a:graphicData>
        </a:graphic>
      </p:graphicFrame>
      <p:graphicFrame>
        <p:nvGraphicFramePr>
          <p:cNvPr id="216073" name="Object 9"/>
          <p:cNvGraphicFramePr>
            <a:graphicFrameLocks noChangeAspect="1"/>
          </p:cNvGraphicFramePr>
          <p:nvPr>
            <p:extLst/>
          </p:nvPr>
        </p:nvGraphicFramePr>
        <p:xfrm>
          <a:off x="1511300" y="3801070"/>
          <a:ext cx="5722938" cy="1103313"/>
        </p:xfrm>
        <a:graphic>
          <a:graphicData uri="http://schemas.openxmlformats.org/presentationml/2006/ole">
            <mc:AlternateContent xmlns:mc="http://schemas.openxmlformats.org/markup-compatibility/2006">
              <mc:Choice xmlns:v="urn:schemas-microsoft-com:vml" Requires="v">
                <p:oleObj spid="_x0000_s306360" name="公式" r:id="rId7" imgW="3378200" imgH="647700" progId="Equation.3">
                  <p:embed/>
                </p:oleObj>
              </mc:Choice>
              <mc:Fallback>
                <p:oleObj name="公式" r:id="rId7" imgW="3378200" imgH="647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1300" y="3801070"/>
                        <a:ext cx="5722938" cy="1103313"/>
                      </a:xfrm>
                      <a:prstGeom prst="rect">
                        <a:avLst/>
                      </a:prstGeom>
                      <a:solidFill>
                        <a:srgbClr val="FFFF99"/>
                      </a:solidFill>
                    </p:spPr>
                  </p:pic>
                </p:oleObj>
              </mc:Fallback>
            </mc:AlternateContent>
          </a:graphicData>
        </a:graphic>
      </p:graphicFrame>
      <p:graphicFrame>
        <p:nvGraphicFramePr>
          <p:cNvPr id="216075" name="Object 11"/>
          <p:cNvGraphicFramePr>
            <a:graphicFrameLocks noChangeAspect="1"/>
          </p:cNvGraphicFramePr>
          <p:nvPr>
            <p:extLst/>
          </p:nvPr>
        </p:nvGraphicFramePr>
        <p:xfrm>
          <a:off x="1509713" y="5312370"/>
          <a:ext cx="6051550" cy="996950"/>
        </p:xfrm>
        <a:graphic>
          <a:graphicData uri="http://schemas.openxmlformats.org/presentationml/2006/ole">
            <mc:AlternateContent xmlns:mc="http://schemas.openxmlformats.org/markup-compatibility/2006">
              <mc:Choice xmlns:v="urn:schemas-microsoft-com:vml" Requires="v">
                <p:oleObj spid="_x0000_s306361" name="公式" r:id="rId9" imgW="3873500" imgH="635000" progId="Equation.3">
                  <p:embed/>
                </p:oleObj>
              </mc:Choice>
              <mc:Fallback>
                <p:oleObj name="公式" r:id="rId9" imgW="3873500" imgH="635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9713" y="5312370"/>
                        <a:ext cx="6051550" cy="996950"/>
                      </a:xfrm>
                      <a:prstGeom prst="rect">
                        <a:avLst/>
                      </a:prstGeom>
                      <a:solidFill>
                        <a:srgbClr val="CCFFFF"/>
                      </a:solidFill>
                    </p:spPr>
                  </p:pic>
                </p:oleObj>
              </mc:Fallback>
            </mc:AlternateContent>
          </a:graphicData>
        </a:graphic>
      </p:graphicFrame>
      <p:graphicFrame>
        <p:nvGraphicFramePr>
          <p:cNvPr id="6" name="Object 7"/>
          <p:cNvGraphicFramePr>
            <a:graphicFrameLocks noChangeAspect="1"/>
          </p:cNvGraphicFramePr>
          <p:nvPr>
            <p:extLst/>
          </p:nvPr>
        </p:nvGraphicFramePr>
        <p:xfrm>
          <a:off x="1512888" y="221580"/>
          <a:ext cx="6048375" cy="1119188"/>
        </p:xfrm>
        <a:graphic>
          <a:graphicData uri="http://schemas.openxmlformats.org/presentationml/2006/ole">
            <mc:AlternateContent xmlns:mc="http://schemas.openxmlformats.org/markup-compatibility/2006">
              <mc:Choice xmlns:v="urn:schemas-microsoft-com:vml" Requires="v">
                <p:oleObj spid="_x0000_s306362" r:id="rId11" imgW="3441700" imgH="635000" progId="Equation.3">
                  <p:embed/>
                </p:oleObj>
              </mc:Choice>
              <mc:Fallback>
                <p:oleObj r:id="rId11" imgW="3441700" imgH="635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2888" y="221580"/>
                        <a:ext cx="6048375" cy="1119188"/>
                      </a:xfrm>
                      <a:prstGeom prst="rect">
                        <a:avLst/>
                      </a:prstGeom>
                      <a:solidFill>
                        <a:srgbClr val="CCFFFF"/>
                      </a:solidFill>
                    </p:spPr>
                  </p:pic>
                </p:oleObj>
              </mc:Fallback>
            </mc:AlternateContent>
          </a:graphicData>
        </a:graphic>
      </p:graphicFrame>
    </p:spTree>
    <p:extLst>
      <p:ext uri="{BB962C8B-B14F-4D97-AF65-F5344CB8AC3E}">
        <p14:creationId xmlns:p14="http://schemas.microsoft.com/office/powerpoint/2010/main" val="691719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6071"/>
                                        </p:tgtEl>
                                        <p:attrNameLst>
                                          <p:attrName>style.visibility</p:attrName>
                                        </p:attrNameLst>
                                      </p:cBhvr>
                                      <p:to>
                                        <p:strVal val="visible"/>
                                      </p:to>
                                    </p:set>
                                    <p:animEffect transition="in" filter="wipe(left)">
                                      <p:cBhvr>
                                        <p:cTn id="7" dur="500"/>
                                        <p:tgtEl>
                                          <p:spTgt spid="2160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216073"/>
                                        </p:tgtEl>
                                        <p:attrNameLst>
                                          <p:attrName>style.visibility</p:attrName>
                                        </p:attrNameLst>
                                      </p:cBhvr>
                                      <p:to>
                                        <p:strVal val="visible"/>
                                      </p:to>
                                    </p:set>
                                    <p:anim calcmode="lin" valueType="num">
                                      <p:cBhvr>
                                        <p:cTn id="12" dur="500" fill="hold"/>
                                        <p:tgtEl>
                                          <p:spTgt spid="216073"/>
                                        </p:tgtEl>
                                        <p:attrNameLst>
                                          <p:attrName>ppt_w</p:attrName>
                                        </p:attrNameLst>
                                      </p:cBhvr>
                                      <p:tavLst>
                                        <p:tav tm="0">
                                          <p:val>
                                            <p:fltVal val="0"/>
                                          </p:val>
                                        </p:tav>
                                        <p:tav tm="100000">
                                          <p:val>
                                            <p:strVal val="#ppt_w"/>
                                          </p:val>
                                        </p:tav>
                                      </p:tavLst>
                                    </p:anim>
                                    <p:anim calcmode="lin" valueType="num">
                                      <p:cBhvr>
                                        <p:cTn id="13" dur="500" fill="hold"/>
                                        <p:tgtEl>
                                          <p:spTgt spid="216073"/>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32" fill="hold" nodeType="clickEffect">
                                  <p:stCondLst>
                                    <p:cond delay="0"/>
                                  </p:stCondLst>
                                  <p:childTnLst>
                                    <p:set>
                                      <p:cBhvr>
                                        <p:cTn id="17" dur="1" fill="hold">
                                          <p:stCondLst>
                                            <p:cond delay="0"/>
                                          </p:stCondLst>
                                        </p:cTn>
                                        <p:tgtEl>
                                          <p:spTgt spid="216075"/>
                                        </p:tgtEl>
                                        <p:attrNameLst>
                                          <p:attrName>style.visibility</p:attrName>
                                        </p:attrNameLst>
                                      </p:cBhvr>
                                      <p:to>
                                        <p:strVal val="visible"/>
                                      </p:to>
                                    </p:set>
                                    <p:animEffect transition="in" filter="diamond(out)">
                                      <p:cBhvr>
                                        <p:cTn id="18" dur="1000"/>
                                        <p:tgtEl>
                                          <p:spTgt spid="21607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a:lnSpc>
                    <a:spcPct val="150000"/>
                  </a:lnSpc>
                </a:pPr>
                <a:r>
                  <a:rPr lang="zh-CN" altLang="en-US" sz="2400" dirty="0" smtClean="0"/>
                  <a:t>三维问题</a:t>
                </a:r>
                <a14:m>
                  <m:oMath xmlns:m="http://schemas.openxmlformats.org/officeDocument/2006/math">
                    <m:r>
                      <a:rPr lang="zh-CN" altLang="en-US" sz="2400" i="1" smtClean="0">
                        <a:latin typeface="Cambria Math" panose="02040503050406030204" pitchFamily="18" charset="0"/>
                      </a:rPr>
                      <m:t>⟹</m:t>
                    </m:r>
                  </m:oMath>
                </a14:m>
                <a:r>
                  <a:rPr lang="zh-CN" altLang="en-US" sz="2400" dirty="0" smtClean="0"/>
                  <a:t>三个守恒量</a:t>
                </a:r>
                <a:endParaRPr lang="en-US" altLang="zh-CN" sz="2400" dirty="0" smtClean="0"/>
              </a:p>
              <a:p>
                <a:pPr>
                  <a:lnSpc>
                    <a:spcPct val="150000"/>
                  </a:lnSpc>
                </a:pPr>
                <a:r>
                  <a:rPr lang="zh-CN" altLang="en-US" sz="2400" dirty="0"/>
                  <a:t>量子</a:t>
                </a:r>
                <a:r>
                  <a:rPr lang="zh-CN" altLang="en-US" sz="2400" dirty="0" smtClean="0"/>
                  <a:t>对易给出的三个守恒量：能量</a:t>
                </a:r>
                <a14:m>
                  <m:oMath xmlns:m="http://schemas.openxmlformats.org/officeDocument/2006/math">
                    <m:r>
                      <a:rPr lang="en-US" altLang="zh-CN" sz="2400" b="0" i="1" smtClean="0">
                        <a:latin typeface="Cambria Math" panose="02040503050406030204" pitchFamily="18" charset="0"/>
                      </a:rPr>
                      <m:t>𝐸</m:t>
                    </m:r>
                  </m:oMath>
                </a14:m>
                <a:r>
                  <a:rPr lang="en-US" altLang="zh-CN" sz="2400" dirty="0" smtClean="0"/>
                  <a:t>, </a:t>
                </a:r>
                <a:r>
                  <a:rPr lang="zh-CN" altLang="en-US" sz="2400" dirty="0" smtClean="0"/>
                  <a:t>角动量</a:t>
                </a:r>
                <a14:m>
                  <m:oMath xmlns:m="http://schemas.openxmlformats.org/officeDocument/2006/math">
                    <m:r>
                      <a:rPr lang="en-US" altLang="zh-CN" sz="2400" b="1" i="1" dirty="0" smtClean="0">
                        <a:latin typeface="Cambria Math" panose="02040503050406030204" pitchFamily="18" charset="0"/>
                      </a:rPr>
                      <m:t>𝑳</m:t>
                    </m:r>
                  </m:oMath>
                </a14:m>
                <a:r>
                  <a:rPr lang="en-US" altLang="zh-CN" sz="2400" dirty="0" smtClean="0"/>
                  <a:t>, </a:t>
                </a:r>
                <a:r>
                  <a:rPr lang="zh-CN" altLang="en-US" sz="2400" dirty="0" smtClean="0"/>
                  <a:t>角动量</a:t>
                </a:r>
                <a:r>
                  <a:rPr lang="en-US" altLang="zh-CN" sz="2400" dirty="0" smtClean="0"/>
                  <a:t>z</a:t>
                </a:r>
                <a:r>
                  <a:rPr lang="zh-CN" altLang="en-US" sz="2400" dirty="0" smtClean="0"/>
                  <a:t>轴分量</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𝑍</m:t>
                        </m:r>
                      </m:sub>
                    </m:sSub>
                  </m:oMath>
                </a14:m>
                <a:endParaRPr lang="en-US" altLang="zh-CN" sz="2400" b="1" i="1" dirty="0" smtClean="0"/>
              </a:p>
              <a:p>
                <a:pPr>
                  <a:lnSpc>
                    <a:spcPct val="150000"/>
                  </a:lnSpc>
                </a:pP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𝑛</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𝑚</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𝛼</m:t>
                            </m:r>
                            <m:r>
                              <a:rPr lang="en-US" altLang="zh-CN" sz="2400" i="1">
                                <a:latin typeface="Cambria Math" panose="02040503050406030204" pitchFamily="18" charset="0"/>
                              </a:rPr>
                              <m:t>𝑐</m:t>
                            </m:r>
                          </m:e>
                        </m:d>
                      </m:e>
                      <m:sup>
                        <m:r>
                          <a:rPr lang="en-US" altLang="zh-CN" sz="2400" i="1">
                            <a:latin typeface="Cambria Math" panose="02040503050406030204" pitchFamily="18" charset="0"/>
                          </a:rPr>
                          <m:t>2</m:t>
                        </m:r>
                      </m:sup>
                    </m:sSup>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𝑍</m:t>
                            </m:r>
                          </m:e>
                          <m:sup>
                            <m:r>
                              <a:rPr lang="en-US" altLang="zh-CN" sz="2400" i="1">
                                <a:latin typeface="Cambria Math" panose="02040503050406030204" pitchFamily="18" charset="0"/>
                              </a:rPr>
                              <m:t>2</m:t>
                            </m:r>
                          </m:sup>
                        </m:sSup>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oMath>
                </a14:m>
                <a:r>
                  <a:rPr lang="zh-CN" altLang="en-US" sz="2400" b="1" dirty="0" smtClean="0">
                    <a:solidFill>
                      <a:srgbClr val="C00000"/>
                    </a:solidFill>
                  </a:rPr>
                  <a:t>主量子数</a:t>
                </a:r>
                <a:r>
                  <a:rPr lang="en-US" altLang="zh-CN" sz="2400" b="1" dirty="0" smtClean="0">
                    <a:solidFill>
                      <a:srgbClr val="C00000"/>
                    </a:solidFill>
                  </a:rPr>
                  <a:t>n</a:t>
                </a:r>
              </a:p>
              <a:p>
                <a:pPr>
                  <a:lnSpc>
                    <a:spcPct val="150000"/>
                  </a:lnSpc>
                </a:pPr>
                <a14:m>
                  <m:oMath xmlns:m="http://schemas.openxmlformats.org/officeDocument/2006/math">
                    <m:sSup>
                      <m:sSupPr>
                        <m:ctrlPr>
                          <a:rPr lang="en-US" altLang="zh-CN" sz="2400" b="0" i="1" smtClean="0">
                            <a:solidFill>
                              <a:schemeClr val="tx1"/>
                            </a:solidFill>
                            <a:latin typeface="Cambria Math" panose="02040503050406030204" pitchFamily="18" charset="0"/>
                          </a:rPr>
                        </m:ctrlPr>
                      </m:sSupPr>
                      <m:e>
                        <m:r>
                          <a:rPr lang="en-US" altLang="zh-CN" sz="2400" b="1" i="1" smtClean="0">
                            <a:solidFill>
                              <a:schemeClr val="tx1"/>
                            </a:solidFill>
                            <a:latin typeface="Cambria Math" panose="02040503050406030204" pitchFamily="18" charset="0"/>
                          </a:rPr>
                          <m:t>𝑳</m:t>
                        </m:r>
                      </m:e>
                      <m:sup>
                        <m:r>
                          <a:rPr lang="en-US" altLang="zh-CN" sz="2400" b="0" i="1" smtClean="0">
                            <a:solidFill>
                              <a:schemeClr val="tx1"/>
                            </a:solidFill>
                            <a:latin typeface="Cambria Math" panose="02040503050406030204" pitchFamily="18" charset="0"/>
                          </a:rPr>
                          <m:t>2</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𝑙</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𝑙</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1</m:t>
                        </m:r>
                      </m:e>
                    </m:d>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ℏ</m:t>
                        </m:r>
                      </m:e>
                      <m:sup>
                        <m:r>
                          <a:rPr lang="en-US" altLang="zh-CN" sz="2400" b="0" i="1" smtClean="0">
                            <a:solidFill>
                              <a:schemeClr val="tx1"/>
                            </a:solidFill>
                            <a:latin typeface="Cambria Math" panose="02040503050406030204" pitchFamily="18" charset="0"/>
                          </a:rPr>
                          <m:t>2</m:t>
                        </m:r>
                      </m:sup>
                    </m:sSup>
                    <m:r>
                      <a:rPr lang="en-US" altLang="zh-CN" sz="2400" b="0" i="1" smtClean="0">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𝐿</m:t>
                    </m:r>
                    <m:r>
                      <a:rPr lang="en-US" altLang="zh-CN" sz="2400" b="0" i="1" smtClean="0">
                        <a:solidFill>
                          <a:schemeClr val="tx1"/>
                        </a:solidFill>
                        <a:latin typeface="Cambria Math" panose="02040503050406030204" pitchFamily="18" charset="0"/>
                      </a:rPr>
                      <m:t>=</m:t>
                    </m:r>
                    <m:rad>
                      <m:radPr>
                        <m:degHide m:val="on"/>
                        <m:ctrlPr>
                          <a:rPr lang="en-US" altLang="zh-CN" sz="2400" b="0" i="1" smtClean="0">
                            <a:solidFill>
                              <a:schemeClr val="tx1"/>
                            </a:solidFill>
                            <a:latin typeface="Cambria Math" panose="02040503050406030204" pitchFamily="18" charset="0"/>
                          </a:rPr>
                        </m:ctrlPr>
                      </m:radPr>
                      <m:deg/>
                      <m:e>
                        <m:r>
                          <a:rPr lang="en-US" altLang="zh-CN" sz="2400" b="0" i="1" smtClean="0">
                            <a:solidFill>
                              <a:schemeClr val="tx1"/>
                            </a:solidFill>
                            <a:latin typeface="Cambria Math" panose="02040503050406030204" pitchFamily="18" charset="0"/>
                          </a:rPr>
                          <m:t>𝑙</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𝑙</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1</m:t>
                            </m:r>
                          </m:e>
                        </m:d>
                      </m:e>
                    </m:rad>
                    <m:r>
                      <a:rPr lang="en-US" altLang="zh-CN" sz="2400" b="0" i="1" smtClean="0">
                        <a:solidFill>
                          <a:schemeClr val="tx1"/>
                        </a:solidFill>
                        <a:latin typeface="Cambria Math" panose="02040503050406030204" pitchFamily="18" charset="0"/>
                      </a:rPr>
                      <m:t>ℏ</m:t>
                    </m:r>
                    <m:r>
                      <a:rPr lang="en-US" altLang="zh-CN" sz="2400" b="0" i="1" smtClean="0">
                        <a:solidFill>
                          <a:schemeClr val="tx1"/>
                        </a:solidFill>
                        <a:latin typeface="Cambria Math" panose="02040503050406030204" pitchFamily="18" charset="0"/>
                      </a:rPr>
                      <m:t>,</m:t>
                    </m:r>
                  </m:oMath>
                </a14:m>
                <a:r>
                  <a:rPr lang="zh-CN" altLang="en-US" sz="2400" b="1" dirty="0" smtClean="0">
                    <a:solidFill>
                      <a:srgbClr val="0070C0"/>
                    </a:solidFill>
                  </a:rPr>
                  <a:t> 轨道角动量量子数</a:t>
                </a:r>
                <a14:m>
                  <m:oMath xmlns:m="http://schemas.openxmlformats.org/officeDocument/2006/math">
                    <m:r>
                      <a:rPr lang="en-US" altLang="zh-CN" sz="2400" b="1" i="1" dirty="0" smtClean="0">
                        <a:solidFill>
                          <a:srgbClr val="0070C0"/>
                        </a:solidFill>
                        <a:latin typeface="Cambria Math" panose="02040503050406030204" pitchFamily="18" charset="0"/>
                      </a:rPr>
                      <m:t>𝒍</m:t>
                    </m:r>
                  </m:oMath>
                </a14:m>
                <a:endParaRPr lang="en-US" altLang="zh-CN" sz="2400" b="1" dirty="0" smtClean="0">
                  <a:solidFill>
                    <a:srgbClr val="0070C0"/>
                  </a:solidFill>
                </a:endParaRPr>
              </a:p>
              <a:p>
                <a:pPr>
                  <a:lnSpc>
                    <a:spcPct val="150000"/>
                  </a:lnSpc>
                </a:pP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𝐿</m:t>
                        </m:r>
                      </m:e>
                      <m:sub>
                        <m:r>
                          <a:rPr lang="en-US" altLang="zh-CN" sz="2400" b="0" i="1" smtClean="0">
                            <a:solidFill>
                              <a:schemeClr val="tx1"/>
                            </a:solidFill>
                            <a:latin typeface="Cambria Math" panose="02040503050406030204" pitchFamily="18" charset="0"/>
                          </a:rPr>
                          <m:t>𝑍</m:t>
                        </m:r>
                      </m:sub>
                    </m:sSub>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𝑚</m:t>
                    </m:r>
                    <m:r>
                      <a:rPr lang="en-US" altLang="zh-CN" sz="2400" b="0" i="1" smtClean="0">
                        <a:solidFill>
                          <a:schemeClr val="tx1"/>
                        </a:solidFill>
                        <a:latin typeface="Cambria Math" panose="02040503050406030204" pitchFamily="18" charset="0"/>
                      </a:rPr>
                      <m:t>ℏ</m:t>
                    </m:r>
                    <m:r>
                      <a:rPr lang="en-US" altLang="zh-CN" sz="2400" b="0" i="1" smtClean="0">
                        <a:solidFill>
                          <a:schemeClr val="tx1"/>
                        </a:solidFill>
                        <a:latin typeface="Cambria Math" panose="02040503050406030204" pitchFamily="18" charset="0"/>
                      </a:rPr>
                      <m:t>,</m:t>
                    </m:r>
                  </m:oMath>
                </a14:m>
                <a:r>
                  <a:rPr lang="zh-CN" altLang="en-US" sz="2400" b="1" dirty="0" smtClean="0">
                    <a:solidFill>
                      <a:srgbClr val="800080"/>
                    </a:solidFill>
                  </a:rPr>
                  <a:t>磁量子数</a:t>
                </a:r>
                <a14:m>
                  <m:oMath xmlns:m="http://schemas.openxmlformats.org/officeDocument/2006/math">
                    <m:r>
                      <a:rPr lang="en-US" altLang="zh-CN" sz="2400" b="1" i="1" dirty="0" smtClean="0">
                        <a:solidFill>
                          <a:srgbClr val="800080"/>
                        </a:solidFill>
                        <a:latin typeface="Cambria Math" panose="02040503050406030204" pitchFamily="18" charset="0"/>
                      </a:rPr>
                      <m:t>𝒎</m:t>
                    </m:r>
                  </m:oMath>
                </a14:m>
                <a:r>
                  <a:rPr lang="zh-CN" altLang="en-US" sz="2400" dirty="0" smtClean="0">
                    <a:solidFill>
                      <a:schemeClr val="tx1"/>
                    </a:solidFill>
                  </a:rPr>
                  <a:t>（加入磁场后发现）</a:t>
                </a:r>
                <a:endParaRPr lang="en-US" altLang="zh-CN" sz="2400" dirty="0" smtClean="0">
                  <a:solidFill>
                    <a:schemeClr val="tx1"/>
                  </a:solidFill>
                </a:endParaRPr>
              </a:p>
              <a:p>
                <a:pPr>
                  <a:lnSpc>
                    <a:spcPct val="150000"/>
                  </a:lnSpc>
                </a:pPr>
                <a:r>
                  <a:rPr lang="zh-CN" altLang="en-US" sz="2400" dirty="0" smtClean="0">
                    <a:solidFill>
                      <a:schemeClr val="tx1"/>
                    </a:solidFill>
                  </a:rPr>
                  <a:t>自旋自由度</a:t>
                </a:r>
                <a:r>
                  <a:rPr lang="en-US" altLang="zh-CN" sz="2400" dirty="0" smtClean="0">
                    <a:solidFill>
                      <a:schemeClr val="tx1"/>
                    </a:solidFill>
                  </a:rPr>
                  <a:t>&amp;</a:t>
                </a:r>
                <a:r>
                  <a:rPr lang="zh-CN" altLang="en-US" sz="2400" dirty="0" smtClean="0">
                    <a:solidFill>
                      <a:schemeClr val="tx1"/>
                    </a:solidFill>
                  </a:rPr>
                  <a:t>自旋量子数？</a:t>
                </a:r>
                <a:endParaRPr lang="zh-CN" altLang="en-US" sz="2400" dirty="0">
                  <a:solidFill>
                    <a:schemeClr val="tx1"/>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smtClean="0"/>
              <a:t>守恒量</a:t>
            </a:r>
            <a:r>
              <a:rPr lang="en-US" altLang="zh-CN" sz="2800" dirty="0" smtClean="0"/>
              <a:t>&amp;</a:t>
            </a:r>
            <a:r>
              <a:rPr lang="zh-CN" altLang="en-US" sz="2800" dirty="0" smtClean="0"/>
              <a:t>量子化</a:t>
            </a:r>
            <a:endParaRPr lang="zh-CN" altLang="en-US" sz="2800" dirty="0"/>
          </a:p>
        </p:txBody>
      </p:sp>
    </p:spTree>
    <p:extLst>
      <p:ext uri="{BB962C8B-B14F-4D97-AF65-F5344CB8AC3E}">
        <p14:creationId xmlns:p14="http://schemas.microsoft.com/office/powerpoint/2010/main" val="98136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530646" y="1018878"/>
            <a:ext cx="8208962"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dirty="0">
                <a:latin typeface="+mn-ea"/>
                <a:ea typeface="+mn-ea"/>
              </a:rPr>
              <a:t>   </a:t>
            </a:r>
            <a:r>
              <a:rPr lang="zh-CN" altLang="en-US" dirty="0" smtClean="0">
                <a:latin typeface="+mn-ea"/>
                <a:ea typeface="+mn-ea"/>
              </a:rPr>
              <a:t>上式给</a:t>
            </a:r>
            <a:r>
              <a:rPr lang="zh-CN" altLang="en-US" dirty="0">
                <a:latin typeface="+mn-ea"/>
                <a:ea typeface="+mn-ea"/>
              </a:rPr>
              <a:t>出原子受不均匀磁场的作用到达屏幕时的横向移动；那公式是</a:t>
            </a:r>
          </a:p>
        </p:txBody>
      </p:sp>
      <p:sp>
        <p:nvSpPr>
          <p:cNvPr id="231428" name="Rectangle 4"/>
          <p:cNvSpPr>
            <a:spLocks noChangeArrowheads="1"/>
          </p:cNvSpPr>
          <p:nvPr/>
        </p:nvSpPr>
        <p:spPr bwMode="auto">
          <a:xfrm>
            <a:off x="387771" y="2890540"/>
            <a:ext cx="82438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a:latin typeface="+mn-ea"/>
                <a:ea typeface="+mn-ea"/>
              </a:rPr>
              <a:t>现在我们理解，上式中的</a:t>
            </a:r>
            <a:r>
              <a:rPr lang="en-US" altLang="zh-CN" i="1">
                <a:latin typeface="+mn-ea"/>
                <a:ea typeface="+mn-ea"/>
              </a:rPr>
              <a:t>μ</a:t>
            </a:r>
            <a:r>
              <a:rPr lang="en-US" altLang="zh-CN" i="1" baseline="-4000">
                <a:latin typeface="+mn-ea"/>
                <a:ea typeface="+mn-ea"/>
              </a:rPr>
              <a:t>z</a:t>
            </a:r>
            <a:r>
              <a:rPr lang="zh-CN" altLang="en-US">
                <a:latin typeface="+mn-ea"/>
                <a:ea typeface="+mn-ea"/>
              </a:rPr>
              <a:t>应该是原子总磁矩在磁场方向的分量，它的数值应该是</a:t>
            </a:r>
          </a:p>
        </p:txBody>
      </p:sp>
      <p:graphicFrame>
        <p:nvGraphicFramePr>
          <p:cNvPr id="231430" name="Object 6"/>
          <p:cNvGraphicFramePr>
            <a:graphicFrameLocks noChangeAspect="1"/>
          </p:cNvGraphicFramePr>
          <p:nvPr>
            <p:extLst>
              <p:ext uri="{D42A27DB-BD31-4B8C-83A1-F6EECF244321}">
                <p14:modId xmlns:p14="http://schemas.microsoft.com/office/powerpoint/2010/main" val="2051719595"/>
              </p:ext>
            </p:extLst>
          </p:nvPr>
        </p:nvGraphicFramePr>
        <p:xfrm>
          <a:off x="1395833" y="3682703"/>
          <a:ext cx="4706938" cy="922337"/>
        </p:xfrm>
        <a:graphic>
          <a:graphicData uri="http://schemas.openxmlformats.org/presentationml/2006/ole">
            <mc:AlternateContent xmlns:mc="http://schemas.openxmlformats.org/markup-compatibility/2006">
              <mc:Choice xmlns:v="urn:schemas-microsoft-com:vml" Requires="v">
                <p:oleObj spid="_x0000_s307239" name="公式" r:id="rId3" imgW="2971800" imgH="584200" progId="Equation.3">
                  <p:embed/>
                </p:oleObj>
              </mc:Choice>
              <mc:Fallback>
                <p:oleObj name="公式" r:id="rId3" imgW="2971800" imgH="584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5833" y="3682703"/>
                        <a:ext cx="4706938" cy="922337"/>
                      </a:xfrm>
                      <a:prstGeom prst="rect">
                        <a:avLst/>
                      </a:prstGeom>
                      <a:solidFill>
                        <a:srgbClr val="FFCC99"/>
                      </a:solidFill>
                    </p:spPr>
                  </p:pic>
                </p:oleObj>
              </mc:Fallback>
            </mc:AlternateContent>
          </a:graphicData>
        </a:graphic>
      </p:graphicFrame>
      <p:pic>
        <p:nvPicPr>
          <p:cNvPr id="2" name="图片 1"/>
          <p:cNvPicPr>
            <a:picLocks noChangeAspect="1"/>
          </p:cNvPicPr>
          <p:nvPr/>
        </p:nvPicPr>
        <p:blipFill rotWithShape="1">
          <a:blip r:embed="rId5"/>
          <a:srcRect r="63855"/>
          <a:stretch/>
        </p:blipFill>
        <p:spPr>
          <a:xfrm>
            <a:off x="2987824" y="1988840"/>
            <a:ext cx="1926180" cy="873221"/>
          </a:xfrm>
          <a:prstGeom prst="rect">
            <a:avLst/>
          </a:prstGeom>
        </p:spPr>
      </p:pic>
      <p:pic>
        <p:nvPicPr>
          <p:cNvPr id="3" name="图片 2"/>
          <p:cNvPicPr>
            <a:picLocks noChangeAspect="1"/>
          </p:cNvPicPr>
          <p:nvPr/>
        </p:nvPicPr>
        <p:blipFill rotWithShape="1">
          <a:blip r:embed="rId6"/>
          <a:srcRect r="47857" b="46090"/>
          <a:stretch/>
        </p:blipFill>
        <p:spPr>
          <a:xfrm>
            <a:off x="1424433" y="4969992"/>
            <a:ext cx="2664296" cy="854422"/>
          </a:xfrm>
          <a:prstGeom prst="rect">
            <a:avLst/>
          </a:prstGeom>
        </p:spPr>
      </p:pic>
    </p:spTree>
    <p:extLst>
      <p:ext uri="{BB962C8B-B14F-4D97-AF65-F5344CB8AC3E}">
        <p14:creationId xmlns:p14="http://schemas.microsoft.com/office/powerpoint/2010/main" val="2523877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1428"/>
                                        </p:tgtEl>
                                        <p:attrNameLst>
                                          <p:attrName>style.visibility</p:attrName>
                                        </p:attrNameLst>
                                      </p:cBhvr>
                                      <p:to>
                                        <p:strVal val="visible"/>
                                      </p:to>
                                    </p:set>
                                    <p:animEffect transition="in" filter="wipe(left)">
                                      <p:cBhvr>
                                        <p:cTn id="7" dur="500"/>
                                        <p:tgtEl>
                                          <p:spTgt spid="2314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231430"/>
                                        </p:tgtEl>
                                        <p:attrNameLst>
                                          <p:attrName>style.visibility</p:attrName>
                                        </p:attrNameLst>
                                      </p:cBhvr>
                                      <p:to>
                                        <p:strVal val="visible"/>
                                      </p:to>
                                    </p:set>
                                    <p:anim calcmode="lin" valueType="num">
                                      <p:cBhvr>
                                        <p:cTn id="12" dur="500" fill="hold"/>
                                        <p:tgtEl>
                                          <p:spTgt spid="231430"/>
                                        </p:tgtEl>
                                        <p:attrNameLst>
                                          <p:attrName>ppt_w</p:attrName>
                                        </p:attrNameLst>
                                      </p:cBhvr>
                                      <p:tavLst>
                                        <p:tav tm="0">
                                          <p:val>
                                            <p:fltVal val="0"/>
                                          </p:val>
                                        </p:tav>
                                        <p:tav tm="100000">
                                          <p:val>
                                            <p:strVal val="#ppt_w"/>
                                          </p:val>
                                        </p:tav>
                                      </p:tavLst>
                                    </p:anim>
                                    <p:anim calcmode="lin" valueType="num">
                                      <p:cBhvr>
                                        <p:cTn id="13" dur="500" fill="hold"/>
                                        <p:tgtEl>
                                          <p:spTgt spid="2314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844" name="Rectangle 2"/>
              <p:cNvSpPr>
                <a:spLocks noChangeArrowheads="1"/>
              </p:cNvSpPr>
              <p:nvPr/>
            </p:nvSpPr>
            <p:spPr bwMode="auto">
              <a:xfrm>
                <a:off x="539552" y="692696"/>
                <a:ext cx="8064500" cy="421653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indent="3048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0"/>
                  </a:spcBef>
                  <a:buClrTx/>
                  <a:buFontTx/>
                  <a:buNone/>
                </a:pPr>
                <a:r>
                  <a:rPr lang="zh-CN" altLang="en-US" sz="2800" dirty="0" smtClean="0">
                    <a:solidFill>
                      <a:schemeClr val="tx1"/>
                    </a:solidFill>
                    <a:latin typeface="Times New Roman" panose="02020603050405020304" pitchFamily="18" charset="0"/>
                    <a:ea typeface="+mn-ea"/>
                    <a:cs typeface="Times New Roman" panose="02020603050405020304" pitchFamily="18" charset="0"/>
                  </a:rPr>
                  <a:t>    </a:t>
                </a:r>
                <a:r>
                  <a:rPr lang="zh-CN" altLang="en-US" dirty="0">
                    <a:solidFill>
                      <a:schemeClr val="tx1"/>
                    </a:solidFill>
                    <a:latin typeface="Times New Roman" panose="02020603050405020304" pitchFamily="18" charset="0"/>
                    <a:ea typeface="+mn-ea"/>
                    <a:cs typeface="Times New Roman" panose="02020603050405020304" pitchFamily="18" charset="0"/>
                  </a:rPr>
                  <a:t>当 </a:t>
                </a:r>
                <a:r>
                  <a:rPr lang="en-US" altLang="zh-CN" i="1" dirty="0">
                    <a:solidFill>
                      <a:schemeClr val="tx1"/>
                    </a:solidFill>
                    <a:latin typeface="Times New Roman" panose="02020603050405020304" pitchFamily="18" charset="0"/>
                    <a:ea typeface="+mn-ea"/>
                    <a:cs typeface="Times New Roman" panose="02020603050405020304" pitchFamily="18" charset="0"/>
                  </a:rPr>
                  <a:t>g</a:t>
                </a:r>
                <a:r>
                  <a:rPr lang="en-US" altLang="zh-CN" dirty="0">
                    <a:solidFill>
                      <a:schemeClr val="tx1"/>
                    </a:solidFill>
                    <a:latin typeface="Times New Roman" panose="02020603050405020304" pitchFamily="18" charset="0"/>
                    <a:ea typeface="+mn-ea"/>
                    <a:cs typeface="Times New Roman" panose="02020603050405020304" pitchFamily="18" charset="0"/>
                  </a:rPr>
                  <a:t>≠0 </a:t>
                </a:r>
                <a:r>
                  <a:rPr lang="zh-CN" altLang="en-US" dirty="0">
                    <a:solidFill>
                      <a:schemeClr val="tx1"/>
                    </a:solidFill>
                    <a:latin typeface="Times New Roman" panose="02020603050405020304" pitchFamily="18" charset="0"/>
                    <a:ea typeface="+mn-ea"/>
                    <a:cs typeface="Times New Roman" panose="02020603050405020304" pitchFamily="18" charset="0"/>
                  </a:rPr>
                  <a:t>时，有几个 </a:t>
                </a:r>
                <a:r>
                  <a:rPr lang="en-US" altLang="zh-CN" i="1" dirty="0">
                    <a:solidFill>
                      <a:schemeClr val="tx1"/>
                    </a:solidFill>
                    <a:latin typeface="Times New Roman" panose="02020603050405020304" pitchFamily="18" charset="0"/>
                    <a:ea typeface="+mn-ea"/>
                    <a:cs typeface="Times New Roman" panose="02020603050405020304" pitchFamily="18" charset="0"/>
                  </a:rPr>
                  <a:t>M</a:t>
                </a:r>
                <a:r>
                  <a:rPr lang="en-US" altLang="zh-CN" i="1" baseline="-8000" dirty="0">
                    <a:solidFill>
                      <a:schemeClr val="tx1"/>
                    </a:solidFill>
                    <a:latin typeface="Times New Roman" panose="02020603050405020304" pitchFamily="18" charset="0"/>
                    <a:ea typeface="+mn-ea"/>
                    <a:cs typeface="Times New Roman" panose="02020603050405020304" pitchFamily="18" charset="0"/>
                  </a:rPr>
                  <a:t>J </a:t>
                </a:r>
                <a:r>
                  <a:rPr lang="zh-CN" altLang="en-US" dirty="0">
                    <a:solidFill>
                      <a:schemeClr val="tx1"/>
                    </a:solidFill>
                    <a:latin typeface="Times New Roman" panose="02020603050405020304" pitchFamily="18" charset="0"/>
                    <a:ea typeface="+mn-ea"/>
                    <a:cs typeface="Times New Roman" panose="02020603050405020304" pitchFamily="18" charset="0"/>
                  </a:rPr>
                  <a:t>值，相片上就有几个黑条，也代表 </a:t>
                </a:r>
                <a:r>
                  <a:rPr lang="en-US" altLang="zh-CN" i="1" dirty="0" err="1">
                    <a:solidFill>
                      <a:schemeClr val="tx1"/>
                    </a:solidFill>
                    <a:latin typeface="Times New Roman" panose="02020603050405020304" pitchFamily="18" charset="0"/>
                    <a:ea typeface="+mn-ea"/>
                    <a:cs typeface="Times New Roman" panose="02020603050405020304" pitchFamily="18" charset="0"/>
                  </a:rPr>
                  <a:t>μ</a:t>
                </a:r>
                <a:r>
                  <a:rPr lang="en-US" altLang="zh-CN" i="1" baseline="-30000" dirty="0" err="1">
                    <a:solidFill>
                      <a:schemeClr val="tx1"/>
                    </a:solidFill>
                    <a:latin typeface="Times New Roman" panose="02020603050405020304" pitchFamily="18" charset="0"/>
                    <a:ea typeface="+mn-ea"/>
                    <a:cs typeface="Times New Roman" panose="02020603050405020304" pitchFamily="18" charset="0"/>
                  </a:rPr>
                  <a:t>J</a:t>
                </a:r>
                <a:r>
                  <a:rPr lang="en-US" altLang="zh-CN" i="1" baseline="-30000" dirty="0">
                    <a:solidFill>
                      <a:schemeClr val="tx1"/>
                    </a:solidFill>
                    <a:latin typeface="Times New Roman" panose="02020603050405020304" pitchFamily="18" charset="0"/>
                    <a:ea typeface="+mn-ea"/>
                    <a:cs typeface="Times New Roman" panose="02020603050405020304" pitchFamily="18" charset="0"/>
                  </a:rPr>
                  <a:t> </a:t>
                </a:r>
                <a:r>
                  <a:rPr lang="zh-CN" altLang="en-US" dirty="0">
                    <a:solidFill>
                      <a:schemeClr val="tx1"/>
                    </a:solidFill>
                    <a:latin typeface="Times New Roman" panose="02020603050405020304" pitchFamily="18" charset="0"/>
                    <a:ea typeface="+mn-ea"/>
                    <a:cs typeface="Times New Roman" panose="02020603050405020304" pitchFamily="18" charset="0"/>
                  </a:rPr>
                  <a:t>有几个取向。按理论应该有（</a:t>
                </a:r>
                <a:r>
                  <a:rPr lang="en-US" altLang="zh-CN" dirty="0">
                    <a:solidFill>
                      <a:schemeClr val="tx1"/>
                    </a:solidFill>
                    <a:latin typeface="Times New Roman" panose="02020603050405020304" pitchFamily="18" charset="0"/>
                    <a:ea typeface="+mn-ea"/>
                    <a:cs typeface="Times New Roman" panose="02020603050405020304" pitchFamily="18" charset="0"/>
                  </a:rPr>
                  <a:t>2</a:t>
                </a:r>
                <a:r>
                  <a:rPr lang="en-US" altLang="zh-CN" i="1" dirty="0">
                    <a:solidFill>
                      <a:schemeClr val="tx1"/>
                    </a:solidFill>
                    <a:latin typeface="Times New Roman" panose="02020603050405020304" pitchFamily="18" charset="0"/>
                    <a:ea typeface="+mn-ea"/>
                    <a:cs typeface="Times New Roman" panose="02020603050405020304" pitchFamily="18" charset="0"/>
                  </a:rPr>
                  <a:t>J</a:t>
                </a:r>
                <a:r>
                  <a:rPr lang="en-US" altLang="zh-CN" dirty="0">
                    <a:solidFill>
                      <a:schemeClr val="tx1"/>
                    </a:solidFill>
                    <a:latin typeface="Times New Roman" panose="02020603050405020304" pitchFamily="18" charset="0"/>
                    <a:ea typeface="+mn-ea"/>
                    <a:cs typeface="Times New Roman" panose="02020603050405020304" pitchFamily="18" charset="0"/>
                  </a:rPr>
                  <a:t>+1</a:t>
                </a:r>
                <a:r>
                  <a:rPr lang="zh-CN" altLang="en-US" dirty="0">
                    <a:solidFill>
                      <a:schemeClr val="tx1"/>
                    </a:solidFill>
                    <a:latin typeface="Times New Roman" panose="02020603050405020304" pitchFamily="18" charset="0"/>
                    <a:ea typeface="+mn-ea"/>
                    <a:cs typeface="Times New Roman" panose="02020603050405020304" pitchFamily="18" charset="0"/>
                  </a:rPr>
                  <a:t>）个取向。所以从黑条的数目就可以知道 </a:t>
                </a:r>
                <a:r>
                  <a:rPr lang="en-US" altLang="zh-CN" i="1" dirty="0">
                    <a:solidFill>
                      <a:schemeClr val="tx1"/>
                    </a:solidFill>
                    <a:latin typeface="Times New Roman" panose="02020603050405020304" pitchFamily="18" charset="0"/>
                    <a:ea typeface="+mn-ea"/>
                    <a:cs typeface="Times New Roman" panose="02020603050405020304" pitchFamily="18" charset="0"/>
                  </a:rPr>
                  <a:t>J </a:t>
                </a:r>
                <a:r>
                  <a:rPr lang="zh-CN" altLang="en-US" dirty="0">
                    <a:solidFill>
                      <a:schemeClr val="tx1"/>
                    </a:solidFill>
                    <a:latin typeface="Times New Roman" panose="02020603050405020304" pitchFamily="18" charset="0"/>
                    <a:ea typeface="+mn-ea"/>
                    <a:cs typeface="Times New Roman" panose="02020603050405020304" pitchFamily="18" charset="0"/>
                  </a:rPr>
                  <a:t>值。另外，黑条离中线的距离 </a:t>
                </a:r>
                <a:r>
                  <a:rPr lang="en-US" altLang="zh-CN" i="1" dirty="0">
                    <a:solidFill>
                      <a:schemeClr val="tx1"/>
                    </a:solidFill>
                    <a:latin typeface="Times New Roman" panose="02020603050405020304" pitchFamily="18" charset="0"/>
                    <a:ea typeface="+mn-ea"/>
                    <a:cs typeface="Times New Roman" panose="02020603050405020304" pitchFamily="18" charset="0"/>
                  </a:rPr>
                  <a:t>Z</a:t>
                </a:r>
                <a:r>
                  <a:rPr lang="en-US" altLang="zh-CN" i="1" baseline="-8000" dirty="0">
                    <a:solidFill>
                      <a:schemeClr val="tx1"/>
                    </a:solidFill>
                    <a:latin typeface="Times New Roman" panose="02020603050405020304" pitchFamily="18" charset="0"/>
                    <a:ea typeface="+mn-ea"/>
                    <a:cs typeface="Times New Roman" panose="02020603050405020304" pitchFamily="18" charset="0"/>
                  </a:rPr>
                  <a:t>2 </a:t>
                </a:r>
                <a:r>
                  <a:rPr lang="zh-CN" altLang="en-US" dirty="0">
                    <a:solidFill>
                      <a:schemeClr val="tx1"/>
                    </a:solidFill>
                    <a:latin typeface="Times New Roman" panose="02020603050405020304" pitchFamily="18" charset="0"/>
                    <a:ea typeface="+mn-ea"/>
                    <a:cs typeface="Times New Roman" panose="02020603050405020304" pitchFamily="18" charset="0"/>
                  </a:rPr>
                  <a:t>同 </a:t>
                </a:r>
                <a:r>
                  <a:rPr lang="en-US" altLang="zh-CN" i="1" dirty="0" err="1">
                    <a:solidFill>
                      <a:schemeClr val="tx1"/>
                    </a:solidFill>
                    <a:latin typeface="Times New Roman" panose="02020603050405020304" pitchFamily="18" charset="0"/>
                    <a:ea typeface="+mn-ea"/>
                    <a:cs typeface="Times New Roman" panose="02020603050405020304" pitchFamily="18" charset="0"/>
                  </a:rPr>
                  <a:t>M</a:t>
                </a:r>
                <a:r>
                  <a:rPr lang="en-US" altLang="zh-CN" i="1" baseline="-30000" dirty="0" err="1">
                    <a:solidFill>
                      <a:schemeClr val="tx1"/>
                    </a:solidFill>
                    <a:latin typeface="Times New Roman" panose="02020603050405020304" pitchFamily="18" charset="0"/>
                    <a:ea typeface="+mn-ea"/>
                    <a:cs typeface="Times New Roman" panose="02020603050405020304" pitchFamily="18" charset="0"/>
                  </a:rPr>
                  <a:t>J</a:t>
                </a:r>
                <a:r>
                  <a:rPr lang="en-US" altLang="zh-CN" i="1" dirty="0" err="1">
                    <a:solidFill>
                      <a:schemeClr val="tx1"/>
                    </a:solidFill>
                    <a:latin typeface="Times New Roman" panose="02020603050405020304" pitchFamily="18" charset="0"/>
                    <a:ea typeface="+mn-ea"/>
                    <a:cs typeface="Times New Roman" panose="02020603050405020304" pitchFamily="18" charset="0"/>
                  </a:rPr>
                  <a:t>g</a:t>
                </a:r>
                <a:r>
                  <a:rPr lang="en-US" altLang="zh-CN" i="1" baseline="-30000" dirty="0" err="1">
                    <a:solidFill>
                      <a:schemeClr val="tx1"/>
                    </a:solidFill>
                    <a:latin typeface="Times New Roman" panose="02020603050405020304" pitchFamily="18" charset="0"/>
                    <a:ea typeface="+mn-ea"/>
                    <a:cs typeface="Times New Roman" panose="02020603050405020304" pitchFamily="18" charset="0"/>
                  </a:rPr>
                  <a:t>J</a:t>
                </a:r>
                <a:r>
                  <a:rPr lang="en-US" altLang="zh-CN" i="1" baseline="-30000" dirty="0">
                    <a:solidFill>
                      <a:schemeClr val="tx1"/>
                    </a:solidFill>
                    <a:latin typeface="Times New Roman" panose="02020603050405020304" pitchFamily="18" charset="0"/>
                    <a:ea typeface="+mn-ea"/>
                    <a:cs typeface="Times New Roman" panose="02020603050405020304" pitchFamily="18" charset="0"/>
                  </a:rPr>
                  <a:t> </a:t>
                </a:r>
                <a:r>
                  <a:rPr lang="zh-CN" altLang="en-US" dirty="0">
                    <a:solidFill>
                      <a:schemeClr val="tx1"/>
                    </a:solidFill>
                    <a:latin typeface="Times New Roman" panose="02020603050405020304" pitchFamily="18" charset="0"/>
                    <a:ea typeface="+mn-ea"/>
                    <a:cs typeface="Times New Roman" panose="02020603050405020304" pitchFamily="18" charset="0"/>
                  </a:rPr>
                  <a:t>成正比。知道了 </a:t>
                </a:r>
                <a:r>
                  <a:rPr lang="en-US" altLang="zh-CN" i="1" dirty="0">
                    <a:solidFill>
                      <a:schemeClr val="tx1"/>
                    </a:solidFill>
                    <a:latin typeface="Times New Roman" panose="02020603050405020304" pitchFamily="18" charset="0"/>
                    <a:ea typeface="+mn-ea"/>
                    <a:cs typeface="Times New Roman" panose="02020603050405020304" pitchFamily="18" charset="0"/>
                  </a:rPr>
                  <a:t>J </a:t>
                </a:r>
                <a:r>
                  <a:rPr lang="zh-CN" altLang="en-US" dirty="0">
                    <a:solidFill>
                      <a:schemeClr val="tx1"/>
                    </a:solidFill>
                    <a:latin typeface="Times New Roman" panose="02020603050405020304" pitchFamily="18" charset="0"/>
                    <a:ea typeface="+mn-ea"/>
                    <a:cs typeface="Times New Roman" panose="02020603050405020304" pitchFamily="18" charset="0"/>
                  </a:rPr>
                  <a:t>当然也就知道了 </a:t>
                </a:r>
                <a:r>
                  <a:rPr lang="en-US" altLang="zh-CN" i="1" dirty="0">
                    <a:solidFill>
                      <a:schemeClr val="tx1"/>
                    </a:solidFill>
                    <a:latin typeface="Times New Roman" panose="02020603050405020304" pitchFamily="18" charset="0"/>
                    <a:ea typeface="+mn-ea"/>
                    <a:cs typeface="Times New Roman" panose="02020603050405020304" pitchFamily="18" charset="0"/>
                  </a:rPr>
                  <a:t>M</a:t>
                </a:r>
                <a:r>
                  <a:rPr lang="en-US" altLang="zh-CN" i="1" baseline="-8000" dirty="0">
                    <a:solidFill>
                      <a:schemeClr val="tx1"/>
                    </a:solidFill>
                    <a:latin typeface="Times New Roman" panose="02020603050405020304" pitchFamily="18" charset="0"/>
                    <a:ea typeface="+mn-ea"/>
                    <a:cs typeface="Times New Roman" panose="02020603050405020304" pitchFamily="18" charset="0"/>
                  </a:rPr>
                  <a:t>J</a:t>
                </a:r>
                <a:r>
                  <a:rPr lang="zh-CN" altLang="en-US" dirty="0">
                    <a:solidFill>
                      <a:schemeClr val="tx1"/>
                    </a:solidFill>
                    <a:latin typeface="Times New Roman" panose="02020603050405020304" pitchFamily="18" charset="0"/>
                    <a:ea typeface="+mn-ea"/>
                    <a:cs typeface="Times New Roman" panose="02020603050405020304" pitchFamily="18" charset="0"/>
                  </a:rPr>
                  <a:t>，就能由实验求出 </a:t>
                </a:r>
                <a:r>
                  <a:rPr lang="en-US" altLang="zh-CN" i="1" dirty="0">
                    <a:solidFill>
                      <a:schemeClr val="tx1"/>
                    </a:solidFill>
                    <a:latin typeface="Times New Roman" panose="02020603050405020304" pitchFamily="18" charset="0"/>
                    <a:ea typeface="+mn-ea"/>
                    <a:cs typeface="Times New Roman" panose="02020603050405020304" pitchFamily="18" charset="0"/>
                  </a:rPr>
                  <a:t>g </a:t>
                </a:r>
                <a:r>
                  <a:rPr lang="zh-CN" altLang="en-US" dirty="0">
                    <a:solidFill>
                      <a:schemeClr val="tx1"/>
                    </a:solidFill>
                    <a:latin typeface="Times New Roman" panose="02020603050405020304" pitchFamily="18" charset="0"/>
                    <a:ea typeface="+mn-ea"/>
                    <a:cs typeface="Times New Roman" panose="02020603050405020304" pitchFamily="18" charset="0"/>
                  </a:rPr>
                  <a:t>值。因此这个实验可以验证空间量子化的理论，并可以对一个还不了解的原子态测定 </a:t>
                </a:r>
                <a:r>
                  <a:rPr lang="en-US" altLang="zh-CN" i="1" dirty="0">
                    <a:solidFill>
                      <a:schemeClr val="tx1"/>
                    </a:solidFill>
                    <a:latin typeface="Times New Roman" panose="02020603050405020304" pitchFamily="18" charset="0"/>
                    <a:ea typeface="+mn-ea"/>
                    <a:cs typeface="Times New Roman" panose="02020603050405020304" pitchFamily="18" charset="0"/>
                  </a:rPr>
                  <a:t>J </a:t>
                </a:r>
                <a:r>
                  <a:rPr lang="zh-CN" altLang="en-US" dirty="0">
                    <a:solidFill>
                      <a:schemeClr val="tx1"/>
                    </a:solidFill>
                    <a:latin typeface="Times New Roman" panose="02020603050405020304" pitchFamily="18" charset="0"/>
                    <a:ea typeface="+mn-ea"/>
                    <a:cs typeface="Times New Roman" panose="02020603050405020304" pitchFamily="18" charset="0"/>
                  </a:rPr>
                  <a:t>值和 </a:t>
                </a:r>
                <a:r>
                  <a:rPr lang="en-US" altLang="zh-CN" i="1" dirty="0">
                    <a:solidFill>
                      <a:schemeClr val="tx1"/>
                    </a:solidFill>
                    <a:latin typeface="Times New Roman" panose="02020603050405020304" pitchFamily="18" charset="0"/>
                    <a:ea typeface="+mn-ea"/>
                    <a:cs typeface="Times New Roman" panose="02020603050405020304" pitchFamily="18" charset="0"/>
                  </a:rPr>
                  <a:t>g </a:t>
                </a:r>
                <a:r>
                  <a:rPr lang="zh-CN" altLang="en-US" dirty="0">
                    <a:solidFill>
                      <a:schemeClr val="tx1"/>
                    </a:solidFill>
                    <a:latin typeface="Times New Roman" panose="02020603050405020304" pitchFamily="18" charset="0"/>
                    <a:ea typeface="+mn-ea"/>
                    <a:cs typeface="Times New Roman" panose="02020603050405020304" pitchFamily="18" charset="0"/>
                  </a:rPr>
                  <a:t>值，从而可以推断这个状态的性质。</a:t>
                </a:r>
              </a:p>
              <a:p>
                <a:pPr algn="just">
                  <a:spcBef>
                    <a:spcPct val="0"/>
                  </a:spcBef>
                  <a:buClrTx/>
                  <a:buFontTx/>
                  <a:buNone/>
                </a:pPr>
                <a:r>
                  <a:rPr lang="zh-CN" altLang="en-US" b="1" dirty="0">
                    <a:solidFill>
                      <a:schemeClr val="tx1"/>
                    </a:solidFill>
                    <a:latin typeface="Times New Roman" panose="02020603050405020304" pitchFamily="18" charset="0"/>
                    <a:ea typeface="+mn-ea"/>
                    <a:cs typeface="Times New Roman" panose="02020603050405020304" pitchFamily="18" charset="0"/>
                  </a:rPr>
                  <a:t>    </a:t>
                </a:r>
                <a:r>
                  <a:rPr lang="zh-CN" altLang="en-US" dirty="0" smtClean="0">
                    <a:solidFill>
                      <a:schemeClr val="tx1"/>
                    </a:solidFill>
                    <a:latin typeface="Times New Roman" panose="02020603050405020304" pitchFamily="18" charset="0"/>
                    <a:ea typeface="+mn-ea"/>
                    <a:cs typeface="Times New Roman" panose="02020603050405020304" pitchFamily="18" charset="0"/>
                  </a:rPr>
                  <a:t>前面我们说</a:t>
                </a:r>
                <a:r>
                  <a:rPr lang="zh-CN" altLang="en-US" dirty="0">
                    <a:solidFill>
                      <a:schemeClr val="tx1"/>
                    </a:solidFill>
                    <a:latin typeface="Times New Roman" panose="02020603050405020304" pitchFamily="18" charset="0"/>
                    <a:ea typeface="+mn-ea"/>
                    <a:cs typeface="Times New Roman" panose="02020603050405020304" pitchFamily="18" charset="0"/>
                  </a:rPr>
                  <a:t>到对银（或氢）原子的实验出现了两条黑线。</a:t>
                </a:r>
                <a:r>
                  <a:rPr lang="zh-CN" altLang="en-US" dirty="0" smtClean="0">
                    <a:solidFill>
                      <a:schemeClr val="tx1"/>
                    </a:solidFill>
                    <a:latin typeface="Times New Roman" panose="02020603050405020304" pitchFamily="18" charset="0"/>
                    <a:ea typeface="+mn-ea"/>
                    <a:cs typeface="Times New Roman" panose="02020603050405020304" pitchFamily="18" charset="0"/>
                  </a:rPr>
                  <a:t>现在就</a:t>
                </a:r>
                <a:r>
                  <a:rPr lang="zh-CN" altLang="en-US" dirty="0">
                    <a:solidFill>
                      <a:schemeClr val="tx1"/>
                    </a:solidFill>
                    <a:latin typeface="Times New Roman" panose="02020603050405020304" pitchFamily="18" charset="0"/>
                    <a:ea typeface="+mn-ea"/>
                    <a:cs typeface="Times New Roman" panose="02020603050405020304" pitchFamily="18" charset="0"/>
                  </a:rPr>
                  <a:t>很容易理解，从高温容器射出的氢原子处于基态，</a:t>
                </a:r>
                <a:r>
                  <a:rPr lang="zh-CN" altLang="en-US" dirty="0" smtClean="0">
                    <a:solidFill>
                      <a:schemeClr val="tx1"/>
                    </a:solidFill>
                    <a:latin typeface="Times New Roman" panose="02020603050405020304" pitchFamily="18" charset="0"/>
                    <a:ea typeface="+mn-ea"/>
                    <a:cs typeface="Times New Roman" panose="02020603050405020304" pitchFamily="18" charset="0"/>
                  </a:rPr>
                  <a:t>因而</a:t>
                </a:r>
                <a14:m>
                  <m:oMath xmlns:m="http://schemas.openxmlformats.org/officeDocument/2006/math">
                    <m:r>
                      <a:rPr lang="en-US" altLang="zh-CN" b="0" i="1" dirty="0" smtClean="0">
                        <a:solidFill>
                          <a:schemeClr val="tx1"/>
                        </a:solidFill>
                        <a:latin typeface="Cambria Math" panose="02040503050406030204" pitchFamily="18" charset="0"/>
                        <a:ea typeface="+mn-ea"/>
                      </a:rPr>
                      <m:t>𝑛</m:t>
                    </m:r>
                    <m:r>
                      <a:rPr lang="en-US" altLang="zh-CN" b="0" i="1" dirty="0" smtClean="0">
                        <a:solidFill>
                          <a:schemeClr val="tx1"/>
                        </a:solidFill>
                        <a:latin typeface="Cambria Math" panose="02040503050406030204" pitchFamily="18" charset="0"/>
                        <a:ea typeface="+mn-ea"/>
                      </a:rPr>
                      <m:t>=</m:t>
                    </m:r>
                    <m:r>
                      <a:rPr lang="en-US" altLang="zh-CN" b="0" i="1" dirty="0" smtClean="0">
                        <a:solidFill>
                          <a:schemeClr val="tx1"/>
                        </a:solidFill>
                        <a:latin typeface="Cambria Math" panose="02040503050406030204" pitchFamily="18" charset="0"/>
                        <a:ea typeface="+mn-ea"/>
                      </a:rPr>
                      <m:t>1</m:t>
                    </m:r>
                  </m:oMath>
                </a14:m>
                <a:r>
                  <a:rPr lang="zh-CN" altLang="en-US" dirty="0" smtClean="0">
                    <a:solidFill>
                      <a:schemeClr val="tx1"/>
                    </a:solidFill>
                    <a:latin typeface="Times New Roman" panose="02020603050405020304" pitchFamily="18" charset="0"/>
                    <a:ea typeface="+mn-ea"/>
                    <a:cs typeface="Times New Roman" panose="02020603050405020304" pitchFamily="18" charset="0"/>
                  </a:rPr>
                  <a:t>，</a:t>
                </a:r>
                <a:r>
                  <a:rPr lang="en-US" altLang="zh-CN" i="1" dirty="0" smtClean="0">
                    <a:solidFill>
                      <a:schemeClr val="tx1"/>
                    </a:solidFill>
                    <a:latin typeface="Times New Roman" panose="02020603050405020304" pitchFamily="18" charset="0"/>
                    <a:ea typeface="+mn-ea"/>
                    <a:cs typeface="Times New Roman" panose="02020603050405020304" pitchFamily="18" charset="0"/>
                  </a:rPr>
                  <a:t>L</a:t>
                </a:r>
                <a:r>
                  <a:rPr lang="en-US" altLang="zh-CN" dirty="0" smtClean="0">
                    <a:solidFill>
                      <a:schemeClr val="tx1"/>
                    </a:solidFill>
                    <a:latin typeface="Times New Roman" panose="02020603050405020304" pitchFamily="18" charset="0"/>
                    <a:ea typeface="+mn-ea"/>
                    <a:cs typeface="Times New Roman" panose="02020603050405020304" pitchFamily="18" charset="0"/>
                  </a:rPr>
                  <a:t>=</a:t>
                </a:r>
                <a14:m>
                  <m:oMath xmlns:m="http://schemas.openxmlformats.org/officeDocument/2006/math">
                    <m:r>
                      <a:rPr lang="en-US" altLang="zh-CN" b="0" i="1" dirty="0" smtClean="0">
                        <a:solidFill>
                          <a:schemeClr val="tx1"/>
                        </a:solidFill>
                        <a:latin typeface="Cambria Math" panose="02040503050406030204" pitchFamily="18" charset="0"/>
                        <a:ea typeface="+mn-ea"/>
                      </a:rPr>
                      <m:t>𝑙</m:t>
                    </m:r>
                  </m:oMath>
                </a14:m>
                <a:r>
                  <a:rPr lang="en-US" altLang="zh-CN" dirty="0" smtClean="0">
                    <a:solidFill>
                      <a:schemeClr val="tx1"/>
                    </a:solidFill>
                    <a:latin typeface="Times New Roman" panose="02020603050405020304" pitchFamily="18" charset="0"/>
                    <a:ea typeface="+mn-ea"/>
                    <a:cs typeface="Times New Roman" panose="02020603050405020304" pitchFamily="18" charset="0"/>
                  </a:rPr>
                  <a:t>=0</a:t>
                </a:r>
                <a:r>
                  <a:rPr lang="zh-CN" altLang="en-US" dirty="0" smtClean="0">
                    <a:solidFill>
                      <a:schemeClr val="tx1"/>
                    </a:solidFill>
                    <a:latin typeface="Times New Roman" panose="02020603050405020304" pitchFamily="18" charset="0"/>
                    <a:ea typeface="+mn-ea"/>
                    <a:cs typeface="Times New Roman" panose="02020603050405020304" pitchFamily="18" charset="0"/>
                  </a:rPr>
                  <a:t>，</a:t>
                </a:r>
                <a:r>
                  <a:rPr lang="zh-CN" altLang="en-US" dirty="0">
                    <a:solidFill>
                      <a:schemeClr val="tx1"/>
                    </a:solidFill>
                    <a:latin typeface="Times New Roman" panose="02020603050405020304" pitchFamily="18" charset="0"/>
                    <a:ea typeface="+mn-ea"/>
                    <a:cs typeface="Times New Roman" panose="02020603050405020304" pitchFamily="18" charset="0"/>
                  </a:rPr>
                  <a:t>从而，</a:t>
                </a:r>
                <a:r>
                  <a:rPr lang="en-US" altLang="zh-CN" i="1" dirty="0">
                    <a:solidFill>
                      <a:schemeClr val="tx1"/>
                    </a:solidFill>
                    <a:latin typeface="Times New Roman" panose="02020603050405020304" pitchFamily="18" charset="0"/>
                    <a:ea typeface="+mn-ea"/>
                    <a:cs typeface="Times New Roman" panose="02020603050405020304" pitchFamily="18" charset="0"/>
                  </a:rPr>
                  <a:t>J</a:t>
                </a:r>
                <a:r>
                  <a:rPr lang="en-US" altLang="zh-CN" dirty="0">
                    <a:solidFill>
                      <a:schemeClr val="tx1"/>
                    </a:solidFill>
                    <a:latin typeface="Times New Roman" panose="02020603050405020304" pitchFamily="18" charset="0"/>
                    <a:ea typeface="+mn-ea"/>
                    <a:cs typeface="Times New Roman" panose="02020603050405020304" pitchFamily="18" charset="0"/>
                  </a:rPr>
                  <a:t>=0+</a:t>
                </a:r>
                <a:r>
                  <a:rPr lang="en-US" altLang="zh-CN" i="1" dirty="0">
                    <a:solidFill>
                      <a:schemeClr val="tx1"/>
                    </a:solidFill>
                    <a:latin typeface="Times New Roman" panose="02020603050405020304" pitchFamily="18" charset="0"/>
                    <a:ea typeface="+mn-ea"/>
                    <a:cs typeface="Times New Roman" panose="02020603050405020304" pitchFamily="18" charset="0"/>
                  </a:rPr>
                  <a:t>s</a:t>
                </a:r>
                <a:r>
                  <a:rPr lang="en-US" altLang="zh-CN" dirty="0">
                    <a:solidFill>
                      <a:schemeClr val="tx1"/>
                    </a:solidFill>
                    <a:latin typeface="Times New Roman" panose="02020603050405020304" pitchFamily="18" charset="0"/>
                    <a:ea typeface="+mn-ea"/>
                    <a:cs typeface="Times New Roman" panose="02020603050405020304" pitchFamily="18" charset="0"/>
                  </a:rPr>
                  <a:t>=1/2</a:t>
                </a:r>
                <a:r>
                  <a:rPr lang="zh-CN" altLang="en-US" dirty="0">
                    <a:solidFill>
                      <a:schemeClr val="tx1"/>
                    </a:solidFill>
                    <a:latin typeface="Times New Roman" panose="02020603050405020304" pitchFamily="18" charset="0"/>
                    <a:ea typeface="+mn-ea"/>
                    <a:cs typeface="Times New Roman" panose="02020603050405020304" pitchFamily="18" charset="0"/>
                  </a:rPr>
                  <a:t>， </a:t>
                </a:r>
                <a:r>
                  <a:rPr lang="en-US" altLang="zh-CN" i="1" dirty="0">
                    <a:solidFill>
                      <a:schemeClr val="tx1"/>
                    </a:solidFill>
                    <a:latin typeface="Times New Roman" panose="02020603050405020304" pitchFamily="18" charset="0"/>
                    <a:ea typeface="+mn-ea"/>
                    <a:cs typeface="Times New Roman" panose="02020603050405020304" pitchFamily="18" charset="0"/>
                  </a:rPr>
                  <a:t>M</a:t>
                </a:r>
                <a:r>
                  <a:rPr lang="en-US" altLang="zh-CN" i="1" baseline="-8000" dirty="0">
                    <a:solidFill>
                      <a:schemeClr val="tx1"/>
                    </a:solidFill>
                    <a:latin typeface="Times New Roman" panose="02020603050405020304" pitchFamily="18" charset="0"/>
                    <a:ea typeface="+mn-ea"/>
                    <a:cs typeface="Times New Roman" panose="02020603050405020304" pitchFamily="18" charset="0"/>
                  </a:rPr>
                  <a:t>J</a:t>
                </a:r>
                <a:r>
                  <a:rPr lang="en-US" altLang="zh-CN" dirty="0">
                    <a:solidFill>
                      <a:schemeClr val="tx1"/>
                    </a:solidFill>
                    <a:latin typeface="Times New Roman" panose="02020603050405020304" pitchFamily="18" charset="0"/>
                    <a:ea typeface="+mn-ea"/>
                    <a:cs typeface="Times New Roman" panose="02020603050405020304" pitchFamily="18" charset="0"/>
                  </a:rPr>
                  <a:t>=</a:t>
                </a:r>
                <a:r>
                  <a:rPr lang="en-US" altLang="zh-CN" i="1" dirty="0" err="1">
                    <a:solidFill>
                      <a:schemeClr val="tx1"/>
                    </a:solidFill>
                    <a:latin typeface="Times New Roman" panose="02020603050405020304" pitchFamily="18" charset="0"/>
                    <a:ea typeface="+mn-ea"/>
                    <a:cs typeface="Times New Roman" panose="02020603050405020304" pitchFamily="18" charset="0"/>
                  </a:rPr>
                  <a:t>m</a:t>
                </a:r>
                <a:r>
                  <a:rPr lang="en-US" altLang="zh-CN" i="1" baseline="-8000" dirty="0" err="1">
                    <a:solidFill>
                      <a:schemeClr val="tx1"/>
                    </a:solidFill>
                    <a:latin typeface="Times New Roman" panose="02020603050405020304" pitchFamily="18" charset="0"/>
                    <a:ea typeface="+mn-ea"/>
                    <a:cs typeface="Times New Roman" panose="02020603050405020304" pitchFamily="18" charset="0"/>
                  </a:rPr>
                  <a:t>j</a:t>
                </a:r>
                <a:r>
                  <a:rPr lang="en-US" altLang="zh-CN" dirty="0">
                    <a:solidFill>
                      <a:schemeClr val="tx1"/>
                    </a:solidFill>
                    <a:latin typeface="Times New Roman" panose="02020603050405020304" pitchFamily="18" charset="0"/>
                    <a:ea typeface="+mn-ea"/>
                    <a:cs typeface="Times New Roman" panose="02020603050405020304" pitchFamily="18" charset="0"/>
                  </a:rPr>
                  <a:t>=±1/2</a:t>
                </a:r>
                <a:r>
                  <a:rPr lang="zh-CN" altLang="en-US" dirty="0">
                    <a:solidFill>
                      <a:schemeClr val="tx1"/>
                    </a:solidFill>
                    <a:latin typeface="Times New Roman" panose="02020603050405020304" pitchFamily="18" charset="0"/>
                    <a:ea typeface="+mn-ea"/>
                    <a:cs typeface="Times New Roman" panose="02020603050405020304" pitchFamily="18" charset="0"/>
                  </a:rPr>
                  <a:t>，由前式计算出，</a:t>
                </a:r>
                <a14:m>
                  <m:oMath xmlns:m="http://schemas.openxmlformats.org/officeDocument/2006/math">
                    <m:r>
                      <m:rPr>
                        <m:sty m:val="p"/>
                      </m:rPr>
                      <a:rPr lang="en-US" altLang="zh-CN" b="0" i="0" dirty="0" smtClean="0">
                        <a:solidFill>
                          <a:schemeClr val="tx1"/>
                        </a:solidFill>
                        <a:latin typeface="Cambria Math" panose="02040503050406030204" pitchFamily="18" charset="0"/>
                        <a:ea typeface="+mn-ea"/>
                      </a:rPr>
                      <m:t>g</m:t>
                    </m:r>
                    <m:r>
                      <a:rPr lang="en-US" altLang="zh-CN" b="0" i="1" baseline="-30000" dirty="0" err="1" smtClean="0">
                        <a:solidFill>
                          <a:schemeClr val="tx1"/>
                        </a:solidFill>
                        <a:latin typeface="Cambria Math" panose="02040503050406030204" pitchFamily="18" charset="0"/>
                        <a:ea typeface="+mn-ea"/>
                      </a:rPr>
                      <m:t>𝐽</m:t>
                    </m:r>
                    <m:r>
                      <a:rPr lang="en-US" altLang="zh-CN" b="0" i="1" dirty="0" smtClean="0">
                        <a:solidFill>
                          <a:schemeClr val="tx1"/>
                        </a:solidFill>
                        <a:latin typeface="Cambria Math" panose="02040503050406030204" pitchFamily="18" charset="0"/>
                        <a:ea typeface="+mn-ea"/>
                      </a:rPr>
                      <m:t>=</m:t>
                    </m:r>
                    <m:r>
                      <m:rPr>
                        <m:sty m:val="p"/>
                      </m:rPr>
                      <a:rPr lang="en-US" altLang="zh-CN" b="0" i="0" dirty="0" err="1" smtClean="0">
                        <a:solidFill>
                          <a:schemeClr val="tx1"/>
                        </a:solidFill>
                        <a:latin typeface="Cambria Math" panose="02040503050406030204" pitchFamily="18" charset="0"/>
                        <a:ea typeface="+mn-ea"/>
                      </a:rPr>
                      <m:t>g</m:t>
                    </m:r>
                    <m:r>
                      <a:rPr lang="en-US" altLang="zh-CN" b="0" i="1" baseline="-8000" dirty="0" err="1" smtClean="0">
                        <a:solidFill>
                          <a:schemeClr val="tx1"/>
                        </a:solidFill>
                        <a:latin typeface="Cambria Math" panose="02040503050406030204" pitchFamily="18" charset="0"/>
                        <a:ea typeface="+mn-ea"/>
                      </a:rPr>
                      <m:t>𝑠</m:t>
                    </m:r>
                    <m:r>
                      <a:rPr lang="en-US" altLang="zh-CN" b="0" i="1" dirty="0" smtClean="0">
                        <a:solidFill>
                          <a:schemeClr val="tx1"/>
                        </a:solidFill>
                        <a:latin typeface="Cambria Math" panose="02040503050406030204" pitchFamily="18" charset="0"/>
                        <a:ea typeface="+mn-ea"/>
                      </a:rPr>
                      <m:t>=</m:t>
                    </m:r>
                    <m:r>
                      <a:rPr lang="en-US" altLang="zh-CN" b="0" i="1" dirty="0" smtClean="0">
                        <a:solidFill>
                          <a:schemeClr val="tx1"/>
                        </a:solidFill>
                        <a:latin typeface="Cambria Math" panose="02040503050406030204" pitchFamily="18" charset="0"/>
                        <a:ea typeface="+mn-ea"/>
                      </a:rPr>
                      <m:t>2</m:t>
                    </m:r>
                  </m:oMath>
                </a14:m>
                <a:r>
                  <a:rPr lang="zh-CN" altLang="en-US" dirty="0">
                    <a:solidFill>
                      <a:schemeClr val="tx1"/>
                    </a:solidFill>
                    <a:latin typeface="Times New Roman" panose="02020603050405020304" pitchFamily="18" charset="0"/>
                    <a:ea typeface="+mn-ea"/>
                    <a:cs typeface="Times New Roman" panose="02020603050405020304" pitchFamily="18" charset="0"/>
                  </a:rPr>
                  <a:t>，故</a:t>
                </a:r>
                <a14:m>
                  <m:oMath xmlns:m="http://schemas.openxmlformats.org/officeDocument/2006/math">
                    <m:r>
                      <a:rPr lang="en-US" altLang="zh-CN" b="0" i="1" dirty="0" smtClean="0">
                        <a:solidFill>
                          <a:schemeClr val="tx1"/>
                        </a:solidFill>
                        <a:latin typeface="Cambria Math" panose="02040503050406030204" pitchFamily="18" charset="0"/>
                        <a:ea typeface="+mn-ea"/>
                      </a:rPr>
                      <m:t>𝑀</m:t>
                    </m:r>
                    <m:r>
                      <a:rPr lang="en-US" altLang="zh-CN" b="0" i="1" baseline="-30000" dirty="0" err="1" smtClean="0">
                        <a:solidFill>
                          <a:schemeClr val="tx1"/>
                        </a:solidFill>
                        <a:latin typeface="Cambria Math" panose="02040503050406030204" pitchFamily="18" charset="0"/>
                        <a:ea typeface="+mn-ea"/>
                      </a:rPr>
                      <m:t>𝐽</m:t>
                    </m:r>
                    <m:r>
                      <m:rPr>
                        <m:sty m:val="p"/>
                      </m:rPr>
                      <a:rPr lang="en-US" altLang="zh-CN" b="0" i="0" dirty="0" err="1" smtClean="0">
                        <a:solidFill>
                          <a:schemeClr val="tx1"/>
                        </a:solidFill>
                        <a:latin typeface="Cambria Math" panose="02040503050406030204" pitchFamily="18" charset="0"/>
                        <a:ea typeface="+mn-ea"/>
                      </a:rPr>
                      <m:t>g</m:t>
                    </m:r>
                    <m:r>
                      <a:rPr lang="en-US" altLang="zh-CN" b="0" i="1" baseline="-30000" dirty="0" err="1" smtClean="0">
                        <a:solidFill>
                          <a:schemeClr val="tx1"/>
                        </a:solidFill>
                        <a:latin typeface="Cambria Math" panose="02040503050406030204" pitchFamily="18" charset="0"/>
                        <a:ea typeface="+mn-ea"/>
                      </a:rPr>
                      <m:t>𝐽</m:t>
                    </m:r>
                    <m:r>
                      <a:rPr lang="en-US" altLang="zh-CN" b="0" i="1" dirty="0" smtClean="0">
                        <a:solidFill>
                          <a:schemeClr val="tx1"/>
                        </a:solidFill>
                        <a:latin typeface="Cambria Math" panose="02040503050406030204" pitchFamily="18" charset="0"/>
                        <a:ea typeface="+mn-ea"/>
                      </a:rPr>
                      <m:t> </m:t>
                    </m:r>
                    <m:r>
                      <a:rPr lang="en-US" altLang="zh-CN" b="0" i="1" dirty="0">
                        <a:solidFill>
                          <a:schemeClr val="tx1"/>
                        </a:solidFill>
                        <a:latin typeface="Cambria Math" panose="02040503050406030204" pitchFamily="18" charset="0"/>
                        <a:ea typeface="+mn-ea"/>
                      </a:rPr>
                      <m:t>=</m:t>
                    </m:r>
                    <m:r>
                      <a:rPr lang="en-US" altLang="zh-CN" b="0" i="1" dirty="0" err="1" smtClean="0">
                        <a:solidFill>
                          <a:schemeClr val="tx1"/>
                        </a:solidFill>
                        <a:latin typeface="Cambria Math" panose="02040503050406030204" pitchFamily="18" charset="0"/>
                        <a:ea typeface="+mn-ea"/>
                      </a:rPr>
                      <m:t>𝑚</m:t>
                    </m:r>
                    <m:r>
                      <a:rPr lang="en-US" altLang="zh-CN" b="0" i="1" baseline="-8000" dirty="0" err="1" smtClean="0">
                        <a:solidFill>
                          <a:schemeClr val="tx1"/>
                        </a:solidFill>
                        <a:latin typeface="Cambria Math" panose="02040503050406030204" pitchFamily="18" charset="0"/>
                        <a:ea typeface="+mn-ea"/>
                      </a:rPr>
                      <m:t>𝑠</m:t>
                    </m:r>
                    <m:r>
                      <m:rPr>
                        <m:sty m:val="p"/>
                      </m:rPr>
                      <a:rPr lang="en-US" altLang="zh-CN" b="0" i="0" dirty="0" err="1" smtClean="0">
                        <a:solidFill>
                          <a:schemeClr val="tx1"/>
                        </a:solidFill>
                        <a:latin typeface="Cambria Math" panose="02040503050406030204" pitchFamily="18" charset="0"/>
                        <a:ea typeface="+mn-ea"/>
                      </a:rPr>
                      <m:t>g</m:t>
                    </m:r>
                    <m:r>
                      <a:rPr lang="en-US" altLang="zh-CN" b="0" i="1" baseline="-8000" dirty="0" smtClean="0">
                        <a:solidFill>
                          <a:schemeClr val="tx1"/>
                        </a:solidFill>
                        <a:latin typeface="Cambria Math" panose="02040503050406030204" pitchFamily="18" charset="0"/>
                        <a:ea typeface="+mn-ea"/>
                      </a:rPr>
                      <m:t>𝑠</m:t>
                    </m:r>
                    <m:r>
                      <a:rPr lang="en-US" altLang="zh-CN" b="0" i="1" dirty="0">
                        <a:solidFill>
                          <a:schemeClr val="tx1"/>
                        </a:solidFill>
                        <a:latin typeface="Cambria Math" panose="02040503050406030204" pitchFamily="18" charset="0"/>
                        <a:ea typeface="+mn-ea"/>
                      </a:rPr>
                      <m:t>=±</m:t>
                    </m:r>
                    <m:r>
                      <a:rPr lang="en-US" altLang="zh-CN" b="0" i="1" dirty="0">
                        <a:solidFill>
                          <a:schemeClr val="tx1"/>
                        </a:solidFill>
                        <a:latin typeface="Cambria Math" panose="02040503050406030204" pitchFamily="18" charset="0"/>
                        <a:ea typeface="+mn-ea"/>
                      </a:rPr>
                      <m:t>1</m:t>
                    </m:r>
                  </m:oMath>
                </a14:m>
                <a:r>
                  <a:rPr lang="zh-CN" altLang="en-US" dirty="0">
                    <a:solidFill>
                      <a:schemeClr val="tx1"/>
                    </a:solidFill>
                    <a:latin typeface="Times New Roman" panose="02020603050405020304" pitchFamily="18" charset="0"/>
                    <a:ea typeface="+mn-ea"/>
                    <a:cs typeface="Times New Roman" panose="02020603050405020304" pitchFamily="18" charset="0"/>
                  </a:rPr>
                  <a:t>，于是：</a:t>
                </a:r>
              </a:p>
            </p:txBody>
          </p:sp>
        </mc:Choice>
        <mc:Fallback xmlns="">
          <p:sp>
            <p:nvSpPr>
              <p:cNvPr id="35844" name="Rectangle 2"/>
              <p:cNvSpPr>
                <a:spLocks noRot="1" noChangeAspect="1" noMove="1" noResize="1" noEditPoints="1" noAdjustHandles="1" noChangeArrowheads="1" noChangeShapeType="1" noTextEdit="1"/>
              </p:cNvSpPr>
              <p:nvPr/>
            </p:nvSpPr>
            <p:spPr bwMode="auto">
              <a:xfrm>
                <a:off x="539552" y="692696"/>
                <a:ext cx="8064500" cy="4216539"/>
              </a:xfrm>
              <a:prstGeom prst="rect">
                <a:avLst/>
              </a:prstGeom>
              <a:blipFill rotWithShape="0">
                <a:blip r:embed="rId3"/>
                <a:stretch>
                  <a:fillRect l="-1210" t="-579" r="-4992" b="-202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232452" name="Object 4"/>
          <p:cNvGraphicFramePr>
            <a:graphicFrameLocks noChangeAspect="1"/>
          </p:cNvGraphicFramePr>
          <p:nvPr>
            <p:extLst>
              <p:ext uri="{D42A27DB-BD31-4B8C-83A1-F6EECF244321}">
                <p14:modId xmlns:p14="http://schemas.microsoft.com/office/powerpoint/2010/main" val="923286675"/>
              </p:ext>
            </p:extLst>
          </p:nvPr>
        </p:nvGraphicFramePr>
        <p:xfrm>
          <a:off x="2051720" y="5085184"/>
          <a:ext cx="2916238" cy="1065212"/>
        </p:xfrm>
        <a:graphic>
          <a:graphicData uri="http://schemas.openxmlformats.org/presentationml/2006/ole">
            <mc:AlternateContent xmlns:mc="http://schemas.openxmlformats.org/markup-compatibility/2006">
              <mc:Choice xmlns:v="urn:schemas-microsoft-com:vml" Requires="v">
                <p:oleObj spid="_x0000_s308264" name="Equation" r:id="rId4" imgW="1600200" imgH="584200" progId="Equation.3">
                  <p:embed/>
                </p:oleObj>
              </mc:Choice>
              <mc:Fallback>
                <p:oleObj name="Equation" r:id="rId4" imgW="1600200" imgH="584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720" y="5085184"/>
                        <a:ext cx="2916238" cy="1065212"/>
                      </a:xfrm>
                      <a:prstGeom prst="rect">
                        <a:avLst/>
                      </a:prstGeom>
                      <a:solidFill>
                        <a:srgbClr val="CCFFFF"/>
                      </a:solidFill>
                    </p:spPr>
                  </p:pic>
                </p:oleObj>
              </mc:Fallback>
            </mc:AlternateContent>
          </a:graphicData>
        </a:graphic>
      </p:graphicFrame>
    </p:spTree>
    <p:extLst>
      <p:ext uri="{BB962C8B-B14F-4D97-AF65-F5344CB8AC3E}">
        <p14:creationId xmlns:p14="http://schemas.microsoft.com/office/powerpoint/2010/main" val="2792942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232452"/>
                                        </p:tgtEl>
                                        <p:attrNameLst>
                                          <p:attrName>style.visibility</p:attrName>
                                        </p:attrNameLst>
                                      </p:cBhvr>
                                      <p:to>
                                        <p:strVal val="visible"/>
                                      </p:to>
                                    </p:set>
                                    <p:animEffect transition="in" filter="diamond(out)">
                                      <p:cBhvr>
                                        <p:cTn id="7" dur="1000"/>
                                        <p:tgtEl>
                                          <p:spTgt spid="232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468313" y="1412875"/>
            <a:ext cx="9144000" cy="307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0"/>
              </a:spcBef>
              <a:buClrTx/>
              <a:buFontTx/>
              <a:buNone/>
            </a:pPr>
            <a:r>
              <a:rPr lang="zh-CN" altLang="en-US" b="1">
                <a:solidFill>
                  <a:schemeClr val="tx1"/>
                </a:solidFill>
                <a:latin typeface="Times New Roman" panose="02020603050405020304" pitchFamily="18" charset="0"/>
                <a:ea typeface="楷体_GB2312" pitchFamily="49" charset="-122"/>
              </a:rPr>
              <a:t>具体实验所对应的参数为</a:t>
            </a:r>
            <a:r>
              <a:rPr lang="en-US" altLang="zh-CN" b="1">
                <a:solidFill>
                  <a:schemeClr val="tx1"/>
                </a:solidFill>
                <a:latin typeface="Times New Roman" panose="02020603050405020304" pitchFamily="18" charset="0"/>
                <a:ea typeface="楷体_GB2312" pitchFamily="49" charset="-122"/>
              </a:rPr>
              <a:t>:</a:t>
            </a:r>
          </a:p>
          <a:p>
            <a:pPr algn="just" eaLnBrk="1" hangingPunct="1">
              <a:spcBef>
                <a:spcPct val="0"/>
              </a:spcBef>
              <a:buClrTx/>
              <a:buFontTx/>
              <a:buNone/>
            </a:pPr>
            <a:endParaRPr lang="en-US" altLang="zh-CN" b="1">
              <a:solidFill>
                <a:schemeClr val="tx1"/>
              </a:solidFill>
              <a:latin typeface="Times New Roman" panose="02020603050405020304" pitchFamily="18" charset="0"/>
              <a:ea typeface="楷体_GB2312" pitchFamily="49" charset="-122"/>
            </a:endParaRPr>
          </a:p>
          <a:p>
            <a:pPr algn="just">
              <a:spcBef>
                <a:spcPct val="0"/>
              </a:spcBef>
              <a:buClrTx/>
              <a:buFontTx/>
              <a:buNone/>
            </a:pPr>
            <a:r>
              <a:rPr lang="en-US" altLang="zh-CN" b="1">
                <a:solidFill>
                  <a:schemeClr val="tx1"/>
                </a:solidFill>
                <a:latin typeface="Times New Roman" panose="02020603050405020304" pitchFamily="18" charset="0"/>
                <a:ea typeface="楷体_GB2312" pitchFamily="49" charset="-122"/>
              </a:rPr>
              <a:t>        </a:t>
            </a:r>
            <a:r>
              <a:rPr lang="en-US" altLang="zh-CN" i="1">
                <a:solidFill>
                  <a:schemeClr val="tx1"/>
                </a:solidFill>
                <a:latin typeface="Times New Roman" panose="02020603050405020304" pitchFamily="18" charset="0"/>
                <a:ea typeface="楷体_GB2312" pitchFamily="49" charset="-122"/>
              </a:rPr>
              <a:t>d</a:t>
            </a:r>
            <a:r>
              <a:rPr lang="en-US" altLang="zh-CN">
                <a:solidFill>
                  <a:schemeClr val="tx1"/>
                </a:solidFill>
                <a:latin typeface="Times New Roman" panose="02020603050405020304" pitchFamily="18" charset="0"/>
                <a:ea typeface="楷体_GB2312" pitchFamily="49" charset="-122"/>
              </a:rPr>
              <a:t>=1m</a:t>
            </a:r>
            <a:r>
              <a:rPr lang="zh-CN" altLang="en-US">
                <a:solidFill>
                  <a:schemeClr val="tx1"/>
                </a:solidFill>
                <a:latin typeface="Times New Roman" panose="02020603050405020304" pitchFamily="18" charset="0"/>
                <a:ea typeface="楷体_GB2312" pitchFamily="49" charset="-122"/>
              </a:rPr>
              <a:t>，</a:t>
            </a:r>
            <a:r>
              <a:rPr lang="en-US" altLang="zh-CN" i="1">
                <a:solidFill>
                  <a:schemeClr val="tx1"/>
                </a:solidFill>
                <a:latin typeface="Times New Roman" panose="02020603050405020304" pitchFamily="18" charset="0"/>
                <a:ea typeface="楷体_GB2312" pitchFamily="49" charset="-122"/>
              </a:rPr>
              <a:t>D</a:t>
            </a:r>
            <a:r>
              <a:rPr lang="en-US" altLang="zh-CN">
                <a:solidFill>
                  <a:schemeClr val="tx1"/>
                </a:solidFill>
                <a:latin typeface="Times New Roman" panose="02020603050405020304" pitchFamily="18" charset="0"/>
                <a:ea typeface="楷体_GB2312" pitchFamily="49" charset="-122"/>
              </a:rPr>
              <a:t>=2m</a:t>
            </a:r>
            <a:r>
              <a:rPr lang="zh-CN" altLang="en-US">
                <a:solidFill>
                  <a:schemeClr val="tx1"/>
                </a:solidFill>
                <a:latin typeface="Times New Roman" panose="02020603050405020304" pitchFamily="18" charset="0"/>
                <a:ea typeface="楷体_GB2312" pitchFamily="49" charset="-122"/>
              </a:rPr>
              <a:t>，</a:t>
            </a:r>
            <a:r>
              <a:rPr lang="en-US" altLang="zh-CN" i="1">
                <a:solidFill>
                  <a:schemeClr val="tx1"/>
                </a:solidFill>
                <a:latin typeface="Times New Roman" panose="02020603050405020304" pitchFamily="18" charset="0"/>
                <a:ea typeface="楷体_GB2312" pitchFamily="49" charset="-122"/>
              </a:rPr>
              <a:t>T</a:t>
            </a:r>
            <a:r>
              <a:rPr lang="en-US" altLang="zh-CN">
                <a:solidFill>
                  <a:schemeClr val="tx1"/>
                </a:solidFill>
                <a:latin typeface="Times New Roman" panose="02020603050405020304" pitchFamily="18" charset="0"/>
                <a:ea typeface="楷体_GB2312" pitchFamily="49" charset="-122"/>
              </a:rPr>
              <a:t>=400K</a:t>
            </a:r>
            <a:r>
              <a:rPr lang="zh-CN" altLang="en-US">
                <a:solidFill>
                  <a:schemeClr val="tx1"/>
                </a:solidFill>
                <a:latin typeface="Times New Roman" panose="02020603050405020304" pitchFamily="18" charset="0"/>
                <a:ea typeface="楷体_GB2312" pitchFamily="49" charset="-122"/>
              </a:rPr>
              <a:t>，</a:t>
            </a:r>
          </a:p>
          <a:p>
            <a:pPr algn="just">
              <a:spcBef>
                <a:spcPct val="0"/>
              </a:spcBef>
              <a:buClrTx/>
              <a:buFontTx/>
              <a:buNone/>
            </a:pPr>
            <a:endParaRPr lang="zh-CN" altLang="en-US" b="1">
              <a:solidFill>
                <a:schemeClr val="tx1"/>
              </a:solidFill>
              <a:latin typeface="Times New Roman" panose="02020603050405020304" pitchFamily="18" charset="0"/>
              <a:ea typeface="楷体_GB2312" pitchFamily="49" charset="-122"/>
            </a:endParaRPr>
          </a:p>
          <a:p>
            <a:pPr algn="just">
              <a:spcBef>
                <a:spcPct val="0"/>
              </a:spcBef>
              <a:buClrTx/>
              <a:buFontTx/>
              <a:buNone/>
            </a:pPr>
            <a:r>
              <a:rPr lang="zh-CN" altLang="en-US" b="1">
                <a:solidFill>
                  <a:schemeClr val="tx1"/>
                </a:solidFill>
                <a:latin typeface="Times New Roman" panose="02020603050405020304" pitchFamily="18" charset="0"/>
                <a:ea typeface="楷体_GB2312" pitchFamily="49" charset="-122"/>
              </a:rPr>
              <a:t>再利用常数：</a:t>
            </a:r>
          </a:p>
          <a:p>
            <a:pPr algn="just">
              <a:spcBef>
                <a:spcPct val="0"/>
              </a:spcBef>
              <a:buClrTx/>
              <a:buFontTx/>
              <a:buNone/>
            </a:pPr>
            <a:r>
              <a:rPr lang="en-US" altLang="zh-CN" b="1">
                <a:solidFill>
                  <a:schemeClr val="tx1"/>
                </a:solidFill>
                <a:latin typeface="Times New Roman" panose="02020603050405020304" pitchFamily="18" charset="0"/>
                <a:ea typeface="楷体_GB2312" pitchFamily="49" charset="-122"/>
              </a:rPr>
              <a:t>       </a:t>
            </a:r>
            <a:r>
              <a:rPr lang="en-US" altLang="zh-CN" i="1">
                <a:solidFill>
                  <a:schemeClr val="tx1"/>
                </a:solidFill>
                <a:latin typeface="Times New Roman" panose="02020603050405020304" pitchFamily="18" charset="0"/>
                <a:ea typeface="楷体_GB2312" pitchFamily="49" charset="-122"/>
              </a:rPr>
              <a:t>k</a:t>
            </a:r>
            <a:r>
              <a:rPr lang="en-US" altLang="zh-CN">
                <a:solidFill>
                  <a:schemeClr val="tx1"/>
                </a:solidFill>
                <a:latin typeface="Times New Roman" panose="02020603050405020304" pitchFamily="18" charset="0"/>
                <a:ea typeface="楷体_GB2312" pitchFamily="49" charset="-122"/>
              </a:rPr>
              <a:t>=8.617×10</a:t>
            </a:r>
            <a:r>
              <a:rPr lang="en-US" altLang="zh-CN" baseline="30000">
                <a:solidFill>
                  <a:schemeClr val="tx1"/>
                </a:solidFill>
                <a:latin typeface="Times New Roman" panose="02020603050405020304" pitchFamily="18" charset="0"/>
                <a:ea typeface="楷体_GB2312" pitchFamily="49" charset="-122"/>
              </a:rPr>
              <a:t>-5</a:t>
            </a:r>
            <a:r>
              <a:rPr lang="en-US" altLang="zh-CN">
                <a:solidFill>
                  <a:schemeClr val="tx1"/>
                </a:solidFill>
                <a:latin typeface="Times New Roman" panose="02020603050405020304" pitchFamily="18" charset="0"/>
                <a:ea typeface="楷体_GB2312" pitchFamily="49" charset="-122"/>
              </a:rPr>
              <a:t>eV/K</a:t>
            </a:r>
            <a:r>
              <a:rPr lang="zh-CN" altLang="en-US">
                <a:solidFill>
                  <a:schemeClr val="tx1"/>
                </a:solidFill>
                <a:latin typeface="Times New Roman" panose="02020603050405020304" pitchFamily="18" charset="0"/>
                <a:ea typeface="楷体_GB2312" pitchFamily="49" charset="-122"/>
              </a:rPr>
              <a:t>；</a:t>
            </a:r>
            <a:r>
              <a:rPr lang="en-US" altLang="zh-CN" i="1">
                <a:solidFill>
                  <a:schemeClr val="tx1"/>
                </a:solidFill>
                <a:latin typeface="Times New Roman" panose="02020603050405020304" pitchFamily="18" charset="0"/>
                <a:ea typeface="楷体_GB2312" pitchFamily="49" charset="-122"/>
              </a:rPr>
              <a:t>u</a:t>
            </a:r>
            <a:r>
              <a:rPr lang="en-US" altLang="zh-CN" i="1" baseline="-30000">
                <a:solidFill>
                  <a:schemeClr val="tx1"/>
                </a:solidFill>
                <a:latin typeface="Times New Roman" panose="02020603050405020304" pitchFamily="18" charset="0"/>
                <a:ea typeface="楷体_GB2312" pitchFamily="49" charset="-122"/>
              </a:rPr>
              <a:t>B</a:t>
            </a:r>
            <a:r>
              <a:rPr lang="en-US" altLang="zh-CN">
                <a:solidFill>
                  <a:schemeClr val="tx1"/>
                </a:solidFill>
                <a:latin typeface="Times New Roman" panose="02020603050405020304" pitchFamily="18" charset="0"/>
                <a:ea typeface="楷体_GB2312" pitchFamily="49" charset="-122"/>
              </a:rPr>
              <a:t>=0.5788×10</a:t>
            </a:r>
            <a:r>
              <a:rPr lang="en-US" altLang="zh-CN" baseline="30000">
                <a:solidFill>
                  <a:schemeClr val="tx1"/>
                </a:solidFill>
                <a:latin typeface="Times New Roman" panose="02020603050405020304" pitchFamily="18" charset="0"/>
                <a:ea typeface="楷体_GB2312" pitchFamily="49" charset="-122"/>
              </a:rPr>
              <a:t>-4</a:t>
            </a:r>
            <a:r>
              <a:rPr lang="en-US" altLang="zh-CN">
                <a:solidFill>
                  <a:schemeClr val="tx1"/>
                </a:solidFill>
                <a:latin typeface="Times New Roman" panose="02020603050405020304" pitchFamily="18" charset="0"/>
                <a:ea typeface="楷体_GB2312" pitchFamily="49" charset="-122"/>
              </a:rPr>
              <a:t>eV/T</a:t>
            </a:r>
            <a:r>
              <a:rPr lang="en-US" altLang="zh-CN" b="1">
                <a:solidFill>
                  <a:schemeClr val="tx1"/>
                </a:solidFill>
                <a:latin typeface="Times New Roman" panose="02020603050405020304" pitchFamily="18" charset="0"/>
                <a:ea typeface="楷体_GB2312" pitchFamily="49" charset="-122"/>
              </a:rPr>
              <a:t>,</a:t>
            </a:r>
          </a:p>
          <a:p>
            <a:pPr algn="just">
              <a:spcBef>
                <a:spcPct val="0"/>
              </a:spcBef>
              <a:buClrTx/>
              <a:buFontTx/>
              <a:buNone/>
            </a:pPr>
            <a:r>
              <a:rPr lang="zh-CN" altLang="en-US" b="1">
                <a:solidFill>
                  <a:schemeClr val="tx1"/>
                </a:solidFill>
                <a:latin typeface="Times New Roman" panose="02020603050405020304" pitchFamily="18" charset="0"/>
                <a:ea typeface="楷体_GB2312" pitchFamily="49" charset="-122"/>
              </a:rPr>
              <a:t>我们即可求出</a:t>
            </a:r>
          </a:p>
          <a:p>
            <a:pPr algn="just">
              <a:spcBef>
                <a:spcPct val="0"/>
              </a:spcBef>
              <a:buClrTx/>
              <a:buFontTx/>
              <a:buNone/>
            </a:pPr>
            <a:r>
              <a:rPr lang="zh-CN" altLang="en-US">
                <a:solidFill>
                  <a:schemeClr val="tx1"/>
                </a:solidFill>
                <a:latin typeface="Times New Roman" panose="02020603050405020304" pitchFamily="18" charset="0"/>
                <a:ea typeface="楷体_GB2312" pitchFamily="49" charset="-122"/>
              </a:rPr>
              <a:t>       </a:t>
            </a:r>
            <a:r>
              <a:rPr lang="en-US" altLang="zh-CN" sz="2800" i="1">
                <a:solidFill>
                  <a:schemeClr val="tx1"/>
                </a:solidFill>
                <a:latin typeface="Times New Roman" panose="02020603050405020304" pitchFamily="18" charset="0"/>
                <a:ea typeface="楷体_GB2312" pitchFamily="49" charset="-122"/>
              </a:rPr>
              <a:t>z</a:t>
            </a:r>
            <a:r>
              <a:rPr lang="en-US" altLang="zh-CN" sz="2800" i="1" baseline="-30000">
                <a:solidFill>
                  <a:schemeClr val="tx1"/>
                </a:solidFill>
                <a:latin typeface="Times New Roman" panose="02020603050405020304" pitchFamily="18" charset="0"/>
                <a:ea typeface="楷体_GB2312" pitchFamily="49" charset="-122"/>
              </a:rPr>
              <a:t>2</a:t>
            </a:r>
            <a:r>
              <a:rPr lang="en-US" altLang="zh-CN">
                <a:solidFill>
                  <a:schemeClr val="tx1"/>
                </a:solidFill>
                <a:latin typeface="Times New Roman" panose="02020603050405020304" pitchFamily="18" charset="0"/>
                <a:ea typeface="楷体_GB2312" pitchFamily="49" charset="-122"/>
              </a:rPr>
              <a:t>=±1.12cm</a:t>
            </a:r>
          </a:p>
        </p:txBody>
      </p:sp>
      <p:graphicFrame>
        <p:nvGraphicFramePr>
          <p:cNvPr id="36867" name="Object 3"/>
          <p:cNvGraphicFramePr>
            <a:graphicFrameLocks noChangeAspect="1"/>
          </p:cNvGraphicFramePr>
          <p:nvPr/>
        </p:nvGraphicFramePr>
        <p:xfrm>
          <a:off x="4859338" y="1989138"/>
          <a:ext cx="1584325" cy="688975"/>
        </p:xfrm>
        <a:graphic>
          <a:graphicData uri="http://schemas.openxmlformats.org/presentationml/2006/ole">
            <mc:AlternateContent xmlns:mc="http://schemas.openxmlformats.org/markup-compatibility/2006">
              <mc:Choice xmlns:v="urn:schemas-microsoft-com:vml" Requires="v">
                <p:oleObj spid="_x0000_s309286" r:id="rId3" imgW="939392" imgH="406224" progId="Equation.3">
                  <p:embed/>
                </p:oleObj>
              </mc:Choice>
              <mc:Fallback>
                <p:oleObj r:id="rId3" imgW="939392" imgH="4062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1989138"/>
                        <a:ext cx="1584325"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68" name="Rectangle 4"/>
          <p:cNvSpPr>
            <a:spLocks noChangeArrowheads="1"/>
          </p:cNvSpPr>
          <p:nvPr/>
        </p:nvSpPr>
        <p:spPr bwMode="auto">
          <a:xfrm>
            <a:off x="611188" y="4581525"/>
            <a:ext cx="835342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b="1">
                <a:latin typeface="Times New Roman" panose="02020603050405020304" pitchFamily="18" charset="0"/>
                <a:ea typeface="楷体_GB2312" pitchFamily="49" charset="-122"/>
              </a:rPr>
              <a:t>它表明基态氢原子束在不均匀磁场的作用下分裂为两层，各距中线</a:t>
            </a:r>
            <a:r>
              <a:rPr lang="en-US" altLang="zh-CN" b="1">
                <a:latin typeface="Times New Roman" panose="02020603050405020304" pitchFamily="18" charset="0"/>
                <a:ea typeface="楷体_GB2312" pitchFamily="49" charset="-122"/>
              </a:rPr>
              <a:t>1.12cm</a:t>
            </a:r>
            <a:r>
              <a:rPr lang="zh-CN" altLang="en-US" b="1">
                <a:latin typeface="Times New Roman" panose="02020603050405020304" pitchFamily="18" charset="0"/>
                <a:ea typeface="楷体_GB2312" pitchFamily="49" charset="-122"/>
              </a:rPr>
              <a:t>。计算结果与实验符合得很好。</a:t>
            </a:r>
          </a:p>
          <a:p>
            <a:pPr algn="l" eaLnBrk="1" hangingPunct="1"/>
            <a:r>
              <a:rPr lang="zh-CN" altLang="en-US" b="1">
                <a:latin typeface="Times New Roman" panose="02020603050405020304" pitchFamily="18" charset="0"/>
                <a:ea typeface="楷体_GB2312" pitchFamily="49" charset="-122"/>
              </a:rPr>
              <a:t>        银原子的基态是</a:t>
            </a:r>
            <a:r>
              <a:rPr lang="en-US" altLang="zh-CN" b="1" baseline="30000">
                <a:latin typeface="Times New Roman" panose="02020603050405020304" pitchFamily="18" charset="0"/>
                <a:ea typeface="楷体_GB2312" pitchFamily="49" charset="-122"/>
              </a:rPr>
              <a:t>2</a:t>
            </a:r>
            <a:r>
              <a:rPr lang="en-US" altLang="zh-CN" b="1">
                <a:latin typeface="Times New Roman" panose="02020603050405020304" pitchFamily="18" charset="0"/>
                <a:ea typeface="楷体_GB2312" pitchFamily="49" charset="-122"/>
              </a:rPr>
              <a:t>S</a:t>
            </a:r>
            <a:r>
              <a:rPr lang="en-US" altLang="zh-CN" b="1" baseline="-8000">
                <a:latin typeface="Times New Roman" panose="02020603050405020304" pitchFamily="18" charset="0"/>
                <a:ea typeface="楷体_GB2312" pitchFamily="49" charset="-122"/>
              </a:rPr>
              <a:t>1/2</a:t>
            </a:r>
            <a:r>
              <a:rPr lang="zh-CN" altLang="en-US" b="1">
                <a:latin typeface="Times New Roman" panose="02020603050405020304" pitchFamily="18" charset="0"/>
                <a:ea typeface="楷体_GB2312" pitchFamily="49" charset="-122"/>
              </a:rPr>
              <a:t>，</a:t>
            </a:r>
            <a:r>
              <a:rPr lang="en-US" altLang="zh-CN" b="1" i="1">
                <a:latin typeface="Times New Roman" panose="02020603050405020304" pitchFamily="18" charset="0"/>
                <a:ea typeface="楷体_GB2312" pitchFamily="49" charset="-122"/>
              </a:rPr>
              <a:t>J</a:t>
            </a:r>
            <a:r>
              <a:rPr lang="en-US" altLang="zh-CN" b="1">
                <a:latin typeface="Times New Roman" panose="02020603050405020304" pitchFamily="18" charset="0"/>
                <a:ea typeface="楷体_GB2312" pitchFamily="49" charset="-122"/>
              </a:rPr>
              <a:t>=1/2</a:t>
            </a:r>
            <a:r>
              <a:rPr lang="zh-CN" altLang="en-US" b="1">
                <a:latin typeface="Times New Roman" panose="02020603050405020304" pitchFamily="18" charset="0"/>
                <a:ea typeface="楷体_GB2312" pitchFamily="49" charset="-122"/>
              </a:rPr>
              <a:t>，</a:t>
            </a:r>
            <a:r>
              <a:rPr lang="en-US" altLang="zh-CN" b="1" i="1">
                <a:latin typeface="Times New Roman" panose="02020603050405020304" pitchFamily="18" charset="0"/>
                <a:ea typeface="楷体_GB2312" pitchFamily="49" charset="-122"/>
              </a:rPr>
              <a:t>M</a:t>
            </a:r>
            <a:r>
              <a:rPr lang="en-US" altLang="zh-CN" b="1" i="1" baseline="-8000">
                <a:latin typeface="Times New Roman" panose="02020603050405020304" pitchFamily="18" charset="0"/>
                <a:ea typeface="楷体_GB2312" pitchFamily="49" charset="-122"/>
              </a:rPr>
              <a:t>J</a:t>
            </a:r>
            <a:r>
              <a:rPr lang="en-US" altLang="zh-CN" b="1">
                <a:latin typeface="Times New Roman" panose="02020603050405020304" pitchFamily="18" charset="0"/>
                <a:ea typeface="楷体_GB2312" pitchFamily="49" charset="-122"/>
              </a:rPr>
              <a:t>=1/2</a:t>
            </a:r>
            <a:r>
              <a:rPr lang="zh-CN" altLang="en-US" b="1">
                <a:latin typeface="Times New Roman" panose="02020603050405020304" pitchFamily="18" charset="0"/>
                <a:ea typeface="楷体_GB2312" pitchFamily="49" charset="-122"/>
              </a:rPr>
              <a:t>、</a:t>
            </a:r>
            <a:r>
              <a:rPr lang="en-US" altLang="zh-CN" b="1">
                <a:latin typeface="Times New Roman" panose="02020603050405020304" pitchFamily="18" charset="0"/>
                <a:ea typeface="楷体_GB2312" pitchFamily="49" charset="-122"/>
              </a:rPr>
              <a:t>-1/2</a:t>
            </a:r>
            <a:r>
              <a:rPr lang="zh-CN" altLang="en-US" b="1">
                <a:latin typeface="Times New Roman" panose="02020603050405020304" pitchFamily="18" charset="0"/>
                <a:ea typeface="楷体_GB2312" pitchFamily="49" charset="-122"/>
              </a:rPr>
              <a:t>，所以出现两黑条。因此这个实验的结果也是这些量子数数值的正确性的有力证明。 </a:t>
            </a:r>
          </a:p>
        </p:txBody>
      </p:sp>
      <p:sp>
        <p:nvSpPr>
          <p:cNvPr id="36869" name="Rectangle 5"/>
          <p:cNvSpPr>
            <a:spLocks noChangeArrowheads="1"/>
          </p:cNvSpPr>
          <p:nvPr/>
        </p:nvSpPr>
        <p:spPr bwMode="auto">
          <a:xfrm>
            <a:off x="1258888" y="1916113"/>
            <a:ext cx="5400675" cy="86518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4592443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Object 2"/>
          <p:cNvGraphicFramePr>
            <a:graphicFrameLocks noChangeAspect="1"/>
          </p:cNvGraphicFramePr>
          <p:nvPr>
            <p:extLst>
              <p:ext uri="{D42A27DB-BD31-4B8C-83A1-F6EECF244321}">
                <p14:modId xmlns:p14="http://schemas.microsoft.com/office/powerpoint/2010/main" val="4053898895"/>
              </p:ext>
            </p:extLst>
          </p:nvPr>
        </p:nvGraphicFramePr>
        <p:xfrm>
          <a:off x="0" y="1052513"/>
          <a:ext cx="9374188" cy="4830762"/>
        </p:xfrm>
        <a:graphic>
          <a:graphicData uri="http://schemas.openxmlformats.org/presentationml/2006/ole">
            <mc:AlternateContent xmlns:mc="http://schemas.openxmlformats.org/markup-compatibility/2006">
              <mc:Choice xmlns:v="urn:schemas-microsoft-com:vml" Requires="v">
                <p:oleObj spid="_x0000_s310311" name="Document" r:id="rId3" imgW="5393245" imgH="2564174" progId="Word.Document.8">
                  <p:embed/>
                </p:oleObj>
              </mc:Choice>
              <mc:Fallback>
                <p:oleObj name="Document" r:id="rId3" imgW="5393245" imgH="2564174" progId="Word.Document.8">
                  <p:embed/>
                  <p:pic>
                    <p:nvPicPr>
                      <p:cNvPr id="0" name=""/>
                      <p:cNvPicPr>
                        <a:picLocks noChangeAspect="1" noChangeArrowheads="1"/>
                      </p:cNvPicPr>
                      <p:nvPr/>
                    </p:nvPicPr>
                    <p:blipFill>
                      <a:blip r:embed="rId4"/>
                      <a:srcRect/>
                      <a:stretch>
                        <a:fillRect/>
                      </a:stretch>
                    </p:blipFill>
                    <p:spPr bwMode="auto">
                      <a:xfrm>
                        <a:off x="0" y="1052513"/>
                        <a:ext cx="9374188" cy="483076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6779699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ChangeArrowheads="1"/>
          </p:cNvSpPr>
          <p:nvPr/>
        </p:nvSpPr>
        <p:spPr bwMode="auto">
          <a:xfrm>
            <a:off x="539552" y="1196752"/>
            <a:ext cx="82804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28600">
              <a:spcBef>
                <a:spcPts val="1000"/>
              </a:spcBef>
              <a:buClr>
                <a:schemeClr val="accent1"/>
              </a:buClr>
              <a:buFont typeface="Wingdings 3" panose="05040102010807070707" pitchFamily="18" charset="2"/>
              <a:buChar char=""/>
              <a:tabLst>
                <a:tab pos="4600575" algn="l"/>
              </a:tabLst>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tabLst>
                <a:tab pos="4600575" algn="l"/>
              </a:tabLst>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tabLst>
                <a:tab pos="4600575" algn="l"/>
              </a:tabLst>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tabLst>
                <a:tab pos="4600575" algn="l"/>
              </a:tabLst>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tabLst>
                <a:tab pos="4600575" algn="l"/>
              </a:tabLst>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tabLst>
                <a:tab pos="4600575" algn="l"/>
              </a:tabLst>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tabLst>
                <a:tab pos="4600575" algn="l"/>
              </a:tabLst>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tabLst>
                <a:tab pos="4600575" algn="l"/>
              </a:tabLst>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tabLst>
                <a:tab pos="4600575" algn="l"/>
              </a:tabLst>
              <a:defRPr sz="1200">
                <a:solidFill>
                  <a:srgbClr val="404040"/>
                </a:solidFill>
                <a:latin typeface="Century Gothic" panose="020B0502020202020204" pitchFamily="34" charset="0"/>
              </a:defRPr>
            </a:lvl9pPr>
          </a:lstStyle>
          <a:p>
            <a:pPr indent="228600" algn="just" eaLnBrk="1" hangingPunct="1">
              <a:spcBef>
                <a:spcPct val="0"/>
              </a:spcBef>
              <a:buClrTx/>
              <a:buFontTx/>
              <a:buNone/>
            </a:pPr>
            <a:r>
              <a:rPr lang="zh-CN" altLang="en-US" dirty="0" smtClean="0">
                <a:solidFill>
                  <a:schemeClr val="tx1"/>
                </a:solidFill>
                <a:latin typeface="+mn-ea"/>
                <a:ea typeface="+mn-ea"/>
              </a:rPr>
              <a:t>后来</a:t>
            </a:r>
            <a:r>
              <a:rPr lang="en-US" altLang="zh-CN" dirty="0" smtClean="0">
                <a:solidFill>
                  <a:schemeClr val="tx1"/>
                </a:solidFill>
                <a:latin typeface="+mn-ea"/>
                <a:ea typeface="+mn-ea"/>
              </a:rPr>
              <a:t>Stern-</a:t>
            </a:r>
            <a:r>
              <a:rPr lang="en-US" altLang="zh-CN" dirty="0" err="1" smtClean="0">
                <a:solidFill>
                  <a:schemeClr val="tx1"/>
                </a:solidFill>
                <a:latin typeface="+mn-ea"/>
                <a:ea typeface="+mn-ea"/>
              </a:rPr>
              <a:t>Gerlach</a:t>
            </a:r>
            <a:r>
              <a:rPr lang="zh-CN" altLang="en-US" dirty="0" smtClean="0">
                <a:solidFill>
                  <a:schemeClr val="tx1"/>
                </a:solidFill>
                <a:latin typeface="+mn-ea"/>
                <a:ea typeface="+mn-ea"/>
              </a:rPr>
              <a:t>实验</a:t>
            </a:r>
            <a:r>
              <a:rPr lang="zh-CN" altLang="en-US" dirty="0">
                <a:solidFill>
                  <a:schemeClr val="tx1"/>
                </a:solidFill>
                <a:latin typeface="+mn-ea"/>
                <a:ea typeface="+mn-ea"/>
              </a:rPr>
              <a:t>又先后经过不同的科学家做过。现在把对各种原子的实验结果开列在上表。可以看出实验观察的结果完全证实了上述公式表示的理论推断的正确性。这样，史特恩</a:t>
            </a:r>
            <a:r>
              <a:rPr lang="en-US" altLang="zh-CN" dirty="0">
                <a:solidFill>
                  <a:schemeClr val="tx1"/>
                </a:solidFill>
                <a:latin typeface="+mn-ea"/>
                <a:ea typeface="+mn-ea"/>
              </a:rPr>
              <a:t>—</a:t>
            </a:r>
            <a:r>
              <a:rPr lang="zh-CN" altLang="en-US" dirty="0">
                <a:solidFill>
                  <a:schemeClr val="tx1"/>
                </a:solidFill>
                <a:latin typeface="+mn-ea"/>
                <a:ea typeface="+mn-ea"/>
              </a:rPr>
              <a:t>盖拉赫实验证明了下列几点：</a:t>
            </a:r>
          </a:p>
          <a:p>
            <a:pPr algn="just" eaLnBrk="1" hangingPunct="1">
              <a:spcBef>
                <a:spcPct val="0"/>
              </a:spcBef>
              <a:buClrTx/>
              <a:buFontTx/>
              <a:buNone/>
            </a:pPr>
            <a:endParaRPr lang="zh-CN" altLang="en-US" dirty="0">
              <a:solidFill>
                <a:schemeClr val="tx1"/>
              </a:solidFill>
              <a:latin typeface="+mn-ea"/>
              <a:ea typeface="+mn-ea"/>
            </a:endParaRPr>
          </a:p>
          <a:p>
            <a:pPr algn="just" eaLnBrk="1" hangingPunct="1">
              <a:spcBef>
                <a:spcPct val="0"/>
              </a:spcBef>
              <a:buClrTx/>
              <a:buFontTx/>
              <a:buNone/>
            </a:pPr>
            <a:r>
              <a:rPr lang="zh-CN" altLang="en-US" dirty="0">
                <a:solidFill>
                  <a:schemeClr val="tx1"/>
                </a:solidFill>
                <a:latin typeface="+mn-ea"/>
                <a:ea typeface="+mn-ea"/>
              </a:rPr>
              <a:t>          </a:t>
            </a:r>
            <a:r>
              <a:rPr lang="en-US" altLang="zh-CN" dirty="0">
                <a:solidFill>
                  <a:schemeClr val="hlink"/>
                </a:solidFill>
                <a:latin typeface="+mn-ea"/>
                <a:ea typeface="+mn-ea"/>
              </a:rPr>
              <a:t>1.</a:t>
            </a:r>
            <a:r>
              <a:rPr lang="zh-CN" altLang="en-US" dirty="0">
                <a:solidFill>
                  <a:schemeClr val="hlink"/>
                </a:solidFill>
                <a:latin typeface="+mn-ea"/>
                <a:ea typeface="+mn-ea"/>
              </a:rPr>
              <a:t>空间量子化的事实；</a:t>
            </a:r>
          </a:p>
          <a:p>
            <a:pPr algn="just" eaLnBrk="1" hangingPunct="1">
              <a:spcBef>
                <a:spcPct val="0"/>
              </a:spcBef>
              <a:buClrTx/>
              <a:buFontTx/>
              <a:buNone/>
            </a:pPr>
            <a:r>
              <a:rPr lang="zh-CN" altLang="en-US" dirty="0">
                <a:solidFill>
                  <a:schemeClr val="hlink"/>
                </a:solidFill>
                <a:latin typeface="+mn-ea"/>
                <a:ea typeface="+mn-ea"/>
              </a:rPr>
              <a:t>          </a:t>
            </a:r>
            <a:r>
              <a:rPr lang="en-US" altLang="zh-CN" dirty="0">
                <a:solidFill>
                  <a:schemeClr val="hlink"/>
                </a:solidFill>
                <a:latin typeface="+mn-ea"/>
                <a:ea typeface="+mn-ea"/>
              </a:rPr>
              <a:t>2.</a:t>
            </a:r>
            <a:r>
              <a:rPr lang="zh-CN" altLang="en-US" dirty="0">
                <a:solidFill>
                  <a:schemeClr val="hlink"/>
                </a:solidFill>
                <a:latin typeface="+mn-ea"/>
                <a:ea typeface="+mn-ea"/>
              </a:rPr>
              <a:t>电子自旋假设的正确性；</a:t>
            </a:r>
          </a:p>
          <a:p>
            <a:pPr algn="just" eaLnBrk="1" hangingPunct="1">
              <a:spcBef>
                <a:spcPct val="0"/>
              </a:spcBef>
              <a:buClrTx/>
              <a:buFontTx/>
              <a:buNone/>
            </a:pPr>
            <a:r>
              <a:rPr lang="zh-CN" altLang="en-US" dirty="0">
                <a:solidFill>
                  <a:schemeClr val="hlink"/>
                </a:solidFill>
                <a:latin typeface="+mn-ea"/>
                <a:ea typeface="+mn-ea"/>
              </a:rPr>
              <a:t>          </a:t>
            </a:r>
            <a:r>
              <a:rPr lang="en-US" altLang="zh-CN" dirty="0">
                <a:solidFill>
                  <a:schemeClr val="hlink"/>
                </a:solidFill>
                <a:latin typeface="+mn-ea"/>
                <a:ea typeface="+mn-ea"/>
              </a:rPr>
              <a:t>3.</a:t>
            </a:r>
            <a:r>
              <a:rPr lang="zh-CN" altLang="en-US" dirty="0">
                <a:solidFill>
                  <a:schemeClr val="hlink"/>
                </a:solidFill>
                <a:latin typeface="+mn-ea"/>
                <a:ea typeface="+mn-ea"/>
              </a:rPr>
              <a:t>电子自旋磁矩数值的正确性；</a:t>
            </a:r>
          </a:p>
          <a:p>
            <a:pPr algn="just" eaLnBrk="1" hangingPunct="1">
              <a:spcBef>
                <a:spcPct val="0"/>
              </a:spcBef>
              <a:buClrTx/>
              <a:buFontTx/>
              <a:buNone/>
            </a:pPr>
            <a:r>
              <a:rPr lang="zh-CN" altLang="en-US" dirty="0">
                <a:solidFill>
                  <a:schemeClr val="hlink"/>
                </a:solidFill>
                <a:latin typeface="+mn-ea"/>
                <a:ea typeface="+mn-ea"/>
              </a:rPr>
              <a:t>          </a:t>
            </a:r>
            <a:r>
              <a:rPr lang="en-US" altLang="zh-CN" dirty="0">
                <a:solidFill>
                  <a:schemeClr val="hlink"/>
                </a:solidFill>
                <a:latin typeface="+mn-ea"/>
                <a:ea typeface="+mn-ea"/>
              </a:rPr>
              <a:t>4.</a:t>
            </a:r>
            <a:r>
              <a:rPr lang="zh-CN" altLang="en-US" dirty="0">
                <a:solidFill>
                  <a:schemeClr val="hlink"/>
                </a:solidFill>
                <a:latin typeface="+mn-ea"/>
                <a:ea typeface="+mn-ea"/>
              </a:rPr>
              <a:t>轨道角动量量子数取值范围变化的正确性。</a:t>
            </a:r>
          </a:p>
        </p:txBody>
      </p:sp>
    </p:spTree>
    <p:extLst>
      <p:ext uri="{BB962C8B-B14F-4D97-AF65-F5344CB8AC3E}">
        <p14:creationId xmlns:p14="http://schemas.microsoft.com/office/powerpoint/2010/main" val="23701072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ChangeArrowheads="1"/>
          </p:cNvSpPr>
          <p:nvPr/>
        </p:nvSpPr>
        <p:spPr bwMode="auto">
          <a:xfrm>
            <a:off x="854869" y="548680"/>
            <a:ext cx="73802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600" b="1" dirty="0" smtClean="0">
                <a:solidFill>
                  <a:schemeClr val="hlink"/>
                </a:solidFill>
                <a:latin typeface="Times New Roman" panose="02020603050405020304" pitchFamily="18" charset="0"/>
                <a:ea typeface="楷体_GB2312" pitchFamily="49" charset="-122"/>
              </a:rPr>
              <a:t>碱金属原子</a:t>
            </a:r>
            <a:r>
              <a:rPr lang="zh-CN" altLang="en-US" sz="3600" b="1" dirty="0">
                <a:solidFill>
                  <a:schemeClr val="hlink"/>
                </a:solidFill>
                <a:latin typeface="Times New Roman" panose="02020603050405020304" pitchFamily="18" charset="0"/>
                <a:ea typeface="楷体_GB2312" pitchFamily="49" charset="-122"/>
              </a:rPr>
              <a:t>光谱的精细结构</a:t>
            </a:r>
          </a:p>
        </p:txBody>
      </p:sp>
      <p:sp>
        <p:nvSpPr>
          <p:cNvPr id="315395" name="Rectangle 3"/>
          <p:cNvSpPr>
            <a:spLocks noChangeArrowheads="1"/>
          </p:cNvSpPr>
          <p:nvPr/>
        </p:nvSpPr>
        <p:spPr bwMode="auto">
          <a:xfrm>
            <a:off x="611187" y="1700808"/>
            <a:ext cx="786765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0000"/>
              </a:lnSpc>
            </a:pPr>
            <a:r>
              <a:rPr lang="zh-CN" altLang="en-US" b="1" dirty="0">
                <a:latin typeface="Times New Roman" panose="02020603050405020304" pitchFamily="18" charset="0"/>
                <a:ea typeface="楷体_GB2312" pitchFamily="49" charset="-122"/>
              </a:rPr>
              <a:t>        对于碱金属原子的光谱，当用高分辨率光谱仪进行观察时，发现每一条光谱线不是简单的一条线，而是由二条或三条线组成的，这称作</a:t>
            </a:r>
            <a:r>
              <a:rPr lang="zh-CN" altLang="en-US" b="1" dirty="0">
                <a:solidFill>
                  <a:schemeClr val="hlink"/>
                </a:solidFill>
                <a:latin typeface="Times New Roman" panose="02020603050405020304" pitchFamily="18" charset="0"/>
                <a:ea typeface="楷体_GB2312" pitchFamily="49" charset="-122"/>
              </a:rPr>
              <a:t>光谱线的精细结构</a:t>
            </a:r>
            <a:r>
              <a:rPr lang="zh-CN" altLang="en-US" b="1" dirty="0">
                <a:latin typeface="Times New Roman" panose="02020603050405020304" pitchFamily="18" charset="0"/>
                <a:ea typeface="楷体_GB2312" pitchFamily="49" charset="-122"/>
              </a:rPr>
              <a:t>。所有碱金属原子的光谱有相仿的精细结构。</a:t>
            </a:r>
            <a:r>
              <a:rPr lang="zh-CN" altLang="en-US" b="1" dirty="0">
                <a:solidFill>
                  <a:schemeClr val="folHlink"/>
                </a:solidFill>
                <a:latin typeface="Times New Roman" panose="02020603050405020304" pitchFamily="18" charset="0"/>
                <a:ea typeface="楷体_GB2312" pitchFamily="49" charset="-122"/>
              </a:rPr>
              <a:t>主线系和第二辅线系的每一条光谱线是由两条线构成的，第一辅线系及柏格曼线系是由三条线构成的。</a:t>
            </a:r>
            <a:r>
              <a:rPr lang="zh-CN" altLang="en-US" b="1" dirty="0">
                <a:latin typeface="Times New Roman" panose="02020603050405020304" pitchFamily="18" charset="0"/>
                <a:ea typeface="楷体_GB2312" pitchFamily="49" charset="-122"/>
              </a:rPr>
              <a:t>大家熟悉的</a:t>
            </a:r>
            <a:r>
              <a:rPr lang="zh-CN" altLang="en-US" b="1" dirty="0">
                <a:solidFill>
                  <a:srgbClr val="CC6600"/>
                </a:solidFill>
                <a:latin typeface="Times New Roman" panose="02020603050405020304" pitchFamily="18" charset="0"/>
                <a:ea typeface="楷体_GB2312" pitchFamily="49" charset="-122"/>
              </a:rPr>
              <a:t>钠的黄色光（</a:t>
            </a:r>
            <a:r>
              <a:rPr lang="en-US" altLang="zh-CN" b="1" dirty="0">
                <a:solidFill>
                  <a:srgbClr val="CC6600"/>
                </a:solidFill>
                <a:latin typeface="Times New Roman" panose="02020603050405020304" pitchFamily="18" charset="0"/>
                <a:ea typeface="楷体_GB2312" pitchFamily="49" charset="-122"/>
              </a:rPr>
              <a:t>5893 </a:t>
            </a:r>
            <a:r>
              <a:rPr lang="en-US" altLang="zh-CN" b="1" dirty="0">
                <a:solidFill>
                  <a:srgbClr val="CC6600"/>
                </a:solidFill>
                <a:latin typeface="Times New Roman" panose="02020603050405020304" pitchFamily="18" charset="0"/>
              </a:rPr>
              <a:t>Å</a:t>
            </a:r>
            <a:r>
              <a:rPr lang="en-US" altLang="zh-CN" b="1" dirty="0">
                <a:solidFill>
                  <a:srgbClr val="CC6600"/>
                </a:solidFill>
                <a:latin typeface="Times New Roman" panose="02020603050405020304" pitchFamily="18" charset="0"/>
                <a:ea typeface="楷体_GB2312" pitchFamily="49" charset="-122"/>
              </a:rPr>
              <a:t> </a:t>
            </a:r>
            <a:r>
              <a:rPr lang="zh-CN" altLang="en-US" b="1" dirty="0">
                <a:solidFill>
                  <a:srgbClr val="CC6600"/>
                </a:solidFill>
                <a:latin typeface="Times New Roman" panose="02020603050405020304" pitchFamily="18" charset="0"/>
                <a:ea typeface="楷体_GB2312" pitchFamily="49" charset="-122"/>
              </a:rPr>
              <a:t>）就是它的主线系第一条线，这是由波长为</a:t>
            </a:r>
            <a:r>
              <a:rPr lang="en-US" altLang="zh-CN" b="1" dirty="0">
                <a:solidFill>
                  <a:srgbClr val="CC6600"/>
                </a:solidFill>
                <a:latin typeface="Times New Roman" panose="02020603050405020304" pitchFamily="18" charset="0"/>
                <a:ea typeface="楷体_GB2312" pitchFamily="49" charset="-122"/>
              </a:rPr>
              <a:t>5890 </a:t>
            </a:r>
            <a:r>
              <a:rPr lang="en-US" altLang="zh-CN" b="1" dirty="0">
                <a:solidFill>
                  <a:srgbClr val="CC6600"/>
                </a:solidFill>
                <a:latin typeface="Times New Roman" panose="02020603050405020304" pitchFamily="18" charset="0"/>
              </a:rPr>
              <a:t>Å</a:t>
            </a:r>
            <a:r>
              <a:rPr lang="zh-CN" altLang="en-US" b="1" dirty="0">
                <a:solidFill>
                  <a:srgbClr val="CC6600"/>
                </a:solidFill>
                <a:latin typeface="Times New Roman" panose="02020603050405020304" pitchFamily="18" charset="0"/>
                <a:ea typeface="楷体_GB2312" pitchFamily="49" charset="-122"/>
              </a:rPr>
              <a:t>和</a:t>
            </a:r>
            <a:r>
              <a:rPr lang="en-US" altLang="zh-CN" b="1" dirty="0">
                <a:solidFill>
                  <a:srgbClr val="CC6600"/>
                </a:solidFill>
                <a:latin typeface="Times New Roman" panose="02020603050405020304" pitchFamily="18" charset="0"/>
                <a:ea typeface="楷体_GB2312" pitchFamily="49" charset="-122"/>
              </a:rPr>
              <a:t>5896 </a:t>
            </a:r>
            <a:r>
              <a:rPr lang="en-US" altLang="zh-CN" b="1" dirty="0">
                <a:solidFill>
                  <a:srgbClr val="CC6600"/>
                </a:solidFill>
                <a:latin typeface="Times New Roman" panose="02020603050405020304" pitchFamily="18" charset="0"/>
              </a:rPr>
              <a:t>Å</a:t>
            </a:r>
            <a:r>
              <a:rPr lang="zh-CN" altLang="en-US" b="1" dirty="0">
                <a:solidFill>
                  <a:srgbClr val="CC6600"/>
                </a:solidFill>
                <a:latin typeface="Times New Roman" panose="02020603050405020304" pitchFamily="18" charset="0"/>
                <a:ea typeface="楷体_GB2312" pitchFamily="49" charset="-122"/>
              </a:rPr>
              <a:t>的两线组成的。</a:t>
            </a:r>
            <a:r>
              <a:rPr lang="zh-CN" altLang="en-US" b="1" dirty="0">
                <a:latin typeface="Times New Roman" panose="02020603050405020304" pitchFamily="18" charset="0"/>
                <a:ea typeface="楷体_GB2312" pitchFamily="49" charset="-122"/>
              </a:rPr>
              <a:t>下图是碱金属原子三个光谱线系前四条线的精细结构和线系限的示意图，坚直线代表光谱线的精细成分</a:t>
            </a:r>
            <a:r>
              <a:rPr lang="en-US" altLang="zh-CN" b="1" dirty="0">
                <a:latin typeface="Times New Roman" panose="02020603050405020304" pitchFamily="18" charset="0"/>
                <a:ea typeface="楷体_GB2312" pitchFamily="49" charset="-122"/>
              </a:rPr>
              <a:t>,</a:t>
            </a:r>
            <a:r>
              <a:rPr lang="zh-CN" altLang="en-US" b="1" dirty="0">
                <a:latin typeface="Times New Roman" panose="02020603050405020304" pitchFamily="18" charset="0"/>
                <a:ea typeface="楷体_GB2312" pitchFamily="49" charset="-122"/>
              </a:rPr>
              <a:t>它们的间隔代表谱线成分的波数差。</a:t>
            </a:r>
          </a:p>
        </p:txBody>
      </p:sp>
    </p:spTree>
    <p:extLst>
      <p:ext uri="{BB962C8B-B14F-4D97-AF65-F5344CB8AC3E}">
        <p14:creationId xmlns:p14="http://schemas.microsoft.com/office/powerpoint/2010/main" val="23166261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95536" y="980728"/>
                <a:ext cx="8568952" cy="4752528"/>
              </a:xfrm>
            </p:spPr>
            <p:txBody>
              <a:bodyPr>
                <a:noAutofit/>
              </a:bodyPr>
              <a:lstStyle/>
              <a:p>
                <a:r>
                  <a:rPr lang="en-US" altLang="zh-CN" sz="2400" dirty="0" err="1" smtClean="0">
                    <a:latin typeface="Times New Roman" panose="02020603050405020304" pitchFamily="18" charset="0"/>
                    <a:cs typeface="Times New Roman" panose="02020603050405020304" pitchFamily="18" charset="0"/>
                  </a:rPr>
                  <a:t>nP</a:t>
                </a:r>
                <a:r>
                  <a:rPr lang="zh-CN" altLang="en-US" sz="2400" dirty="0">
                    <a:latin typeface="Times New Roman" panose="02020603050405020304" pitchFamily="18" charset="0"/>
                    <a:cs typeface="Times New Roman" panose="02020603050405020304" pitchFamily="18" charset="0"/>
                  </a:rPr>
                  <a:t>向</a:t>
                </a:r>
                <a:r>
                  <a:rPr lang="en-US" altLang="zh-CN" sz="2400" dirty="0">
                    <a:latin typeface="Times New Roman" panose="02020603050405020304" pitchFamily="18" charset="0"/>
                    <a:cs typeface="Times New Roman" panose="02020603050405020304" pitchFamily="18" charset="0"/>
                  </a:rPr>
                  <a:t>2S </a:t>
                </a:r>
                <a:r>
                  <a:rPr lang="zh-CN" altLang="en-US" sz="2400" dirty="0" smtClean="0">
                    <a:latin typeface="Times New Roman" panose="02020603050405020304" pitchFamily="18" charset="0"/>
                    <a:cs typeface="Times New Roman" panose="02020603050405020304" pitchFamily="18" charset="0"/>
                  </a:rPr>
                  <a:t>跃迁</a:t>
                </a:r>
                <a:r>
                  <a:rPr lang="zh-CN" altLang="en-US" sz="2400" dirty="0">
                    <a:latin typeface="Times New Roman" panose="02020603050405020304" pitchFamily="18" charset="0"/>
                    <a:cs typeface="Times New Roman" panose="02020603050405020304" pitchFamily="18" charset="0"/>
                  </a:rPr>
                  <a:t>的，即</a:t>
                </a:r>
                <a:r>
                  <a:rPr lang="en-US" altLang="zh-CN" sz="2400" dirty="0">
                    <a:solidFill>
                      <a:srgbClr val="FF0000"/>
                    </a:solidFill>
                    <a:latin typeface="Times New Roman" panose="02020603050405020304" pitchFamily="18" charset="0"/>
                    <a:cs typeface="Times New Roman" panose="02020603050405020304" pitchFamily="18" charset="0"/>
                  </a:rPr>
                  <a:t>nP</a:t>
                </a:r>
                <a:r>
                  <a:rPr lang="en-US" altLang="zh-CN" sz="2400" dirty="0" smtClean="0">
                    <a:solidFill>
                      <a:srgbClr val="FF0000"/>
                    </a:solidFill>
                    <a:latin typeface="Times New Roman" panose="02020603050405020304" pitchFamily="18" charset="0"/>
                    <a:cs typeface="Times New Roman" panose="02020603050405020304" pitchFamily="18" charset="0"/>
                  </a:rPr>
                  <a:t>→2S</a:t>
                </a:r>
                <a:r>
                  <a:rPr lang="zh-CN" altLang="en-US" sz="2400" dirty="0" smtClean="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称为</a:t>
                </a:r>
                <a:r>
                  <a:rPr lang="zh-CN" altLang="en-US" sz="2400" dirty="0">
                    <a:solidFill>
                      <a:srgbClr val="FF0000"/>
                    </a:solidFill>
                    <a:latin typeface="Times New Roman" panose="02020603050405020304" pitchFamily="18" charset="0"/>
                    <a:cs typeface="Times New Roman" panose="02020603050405020304" pitchFamily="18" charset="0"/>
                  </a:rPr>
                  <a:t>主线系</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P</a:t>
                </a:r>
                <a:r>
                  <a:rPr lang="en-US" altLang="zh-CN" sz="2400" dirty="0">
                    <a:solidFill>
                      <a:srgbClr val="FF0000"/>
                    </a:solidFill>
                    <a:latin typeface="Times New Roman" panose="02020603050405020304" pitchFamily="18" charset="0"/>
                    <a:cs typeface="Times New Roman" panose="02020603050405020304" pitchFamily="18" charset="0"/>
                  </a:rPr>
                  <a:t>rincipal series) </a:t>
                </a:r>
                <a:r>
                  <a:rPr lang="en-US" altLang="zh-CN" sz="2400" dirty="0" smtClean="0">
                    <a:latin typeface="Times New Roman" panose="02020603050405020304" pitchFamily="18" charset="0"/>
                    <a:cs typeface="Times New Roman" panose="02020603050405020304" pitchFamily="18" charset="0"/>
                  </a:rPr>
                  <a:t>;</a:t>
                </a:r>
              </a:p>
              <a:p>
                <a:r>
                  <a:rPr lang="en-US" altLang="zh-CN" sz="2400" dirty="0" smtClean="0">
                    <a:solidFill>
                      <a:srgbClr val="FF0000"/>
                    </a:solidFill>
                    <a:latin typeface="Times New Roman" panose="02020603050405020304" pitchFamily="18" charset="0"/>
                    <a:cs typeface="Times New Roman" panose="02020603050405020304" pitchFamily="18" charset="0"/>
                  </a:rPr>
                  <a:t>nS→2P</a:t>
                </a:r>
                <a:r>
                  <a:rPr lang="zh-CN" altLang="en-US" sz="2400" dirty="0" smtClean="0">
                    <a:latin typeface="Times New Roman" panose="02020603050405020304" pitchFamily="18" charset="0"/>
                    <a:cs typeface="Times New Roman" panose="02020603050405020304" pitchFamily="18" charset="0"/>
                  </a:rPr>
                  <a:t>的</a:t>
                </a:r>
                <a:r>
                  <a:rPr lang="zh-CN" altLang="en-US" sz="2400" dirty="0">
                    <a:latin typeface="Times New Roman" panose="02020603050405020304" pitchFamily="18" charset="0"/>
                    <a:cs typeface="Times New Roman" panose="02020603050405020304" pitchFamily="18" charset="0"/>
                  </a:rPr>
                  <a:t>，称为</a:t>
                </a:r>
                <a:r>
                  <a:rPr lang="zh-CN" altLang="en-US" sz="2400" dirty="0">
                    <a:solidFill>
                      <a:srgbClr val="FF0000"/>
                    </a:solidFill>
                    <a:latin typeface="Times New Roman" panose="02020603050405020304" pitchFamily="18" charset="0"/>
                    <a:cs typeface="Times New Roman" panose="02020603050405020304" pitchFamily="18" charset="0"/>
                  </a:rPr>
                  <a:t>锐线系</a:t>
                </a:r>
                <a:r>
                  <a:rPr lang="en-US" altLang="zh-CN" sz="2400" dirty="0" smtClean="0">
                    <a:solidFill>
                      <a:srgbClr val="FF0000"/>
                    </a:solidFill>
                    <a:latin typeface="Times New Roman" panose="02020603050405020304" pitchFamily="18" charset="0"/>
                    <a:cs typeface="Times New Roman" panose="02020603050405020304" pitchFamily="18" charset="0"/>
                  </a:rPr>
                  <a:t>(</a:t>
                </a:r>
                <a:r>
                  <a:rPr lang="en-US" altLang="zh-CN" sz="2400" dirty="0" smtClean="0">
                    <a:solidFill>
                      <a:srgbClr val="0070C0"/>
                    </a:solidFill>
                    <a:latin typeface="Times New Roman" panose="02020603050405020304" pitchFamily="18" charset="0"/>
                    <a:cs typeface="Times New Roman" panose="02020603050405020304" pitchFamily="18" charset="0"/>
                  </a:rPr>
                  <a:t>S</a:t>
                </a:r>
                <a:r>
                  <a:rPr lang="en-US" altLang="zh-CN" sz="2400" dirty="0" smtClean="0">
                    <a:solidFill>
                      <a:srgbClr val="FF0000"/>
                    </a:solidFill>
                    <a:latin typeface="Times New Roman" panose="02020603050405020304" pitchFamily="18" charset="0"/>
                    <a:cs typeface="Times New Roman" panose="02020603050405020304" pitchFamily="18" charset="0"/>
                  </a:rPr>
                  <a:t>harp series</a:t>
                </a:r>
                <a:r>
                  <a:rPr lang="en-US" altLang="zh-CN" sz="2400" dirty="0">
                    <a:solidFill>
                      <a:srgbClr val="FF0000"/>
                    </a:solidFill>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，又称第二辅线系</a:t>
                </a:r>
                <a:r>
                  <a:rPr lang="en-US" altLang="zh-CN" sz="2400" dirty="0" smtClean="0">
                    <a:latin typeface="Times New Roman" panose="02020603050405020304" pitchFamily="18" charset="0"/>
                    <a:cs typeface="Times New Roman" panose="02020603050405020304" pitchFamily="18" charset="0"/>
                  </a:rPr>
                  <a:t>;</a:t>
                </a:r>
              </a:p>
              <a:p>
                <a:r>
                  <a:rPr lang="en-US" altLang="zh-CN" sz="2400" dirty="0" smtClean="0">
                    <a:solidFill>
                      <a:srgbClr val="FF0000"/>
                    </a:solidFill>
                    <a:latin typeface="Times New Roman" panose="02020603050405020304" pitchFamily="18" charset="0"/>
                    <a:cs typeface="Times New Roman" panose="02020603050405020304" pitchFamily="18" charset="0"/>
                  </a:rPr>
                  <a:t>nD→2P</a:t>
                </a:r>
                <a:r>
                  <a:rPr lang="zh-CN" altLang="en-US" sz="2400" dirty="0" smtClean="0">
                    <a:latin typeface="Times New Roman" panose="02020603050405020304" pitchFamily="18" charset="0"/>
                    <a:cs typeface="Times New Roman" panose="02020603050405020304" pitchFamily="18" charset="0"/>
                  </a:rPr>
                  <a:t>的</a:t>
                </a:r>
                <a:r>
                  <a:rPr lang="zh-CN" altLang="en-US" sz="2400" dirty="0">
                    <a:latin typeface="Times New Roman" panose="02020603050405020304" pitchFamily="18" charset="0"/>
                    <a:cs typeface="Times New Roman" panose="02020603050405020304" pitchFamily="18" charset="0"/>
                  </a:rPr>
                  <a:t>，称为</a:t>
                </a:r>
                <a:r>
                  <a:rPr lang="zh-CN" altLang="en-US" sz="2400" dirty="0">
                    <a:solidFill>
                      <a:srgbClr val="FF0000"/>
                    </a:solidFill>
                    <a:latin typeface="Times New Roman" panose="02020603050405020304" pitchFamily="18" charset="0"/>
                    <a:cs typeface="Times New Roman" panose="02020603050405020304" pitchFamily="18" charset="0"/>
                  </a:rPr>
                  <a:t>漫线系</a:t>
                </a:r>
                <a:r>
                  <a:rPr lang="en-US" altLang="zh-CN" sz="2400" dirty="0" smtClean="0">
                    <a:solidFill>
                      <a:srgbClr val="FF0000"/>
                    </a:solidFill>
                    <a:latin typeface="Times New Roman" panose="02020603050405020304" pitchFamily="18" charset="0"/>
                    <a:cs typeface="Times New Roman" panose="02020603050405020304" pitchFamily="18" charset="0"/>
                  </a:rPr>
                  <a:t>(</a:t>
                </a:r>
                <a:r>
                  <a:rPr lang="en-US" altLang="zh-CN" sz="2400" dirty="0" smtClean="0">
                    <a:solidFill>
                      <a:srgbClr val="0070C0"/>
                    </a:solidFill>
                    <a:latin typeface="Times New Roman" panose="02020603050405020304" pitchFamily="18" charset="0"/>
                    <a:cs typeface="Times New Roman" panose="02020603050405020304" pitchFamily="18" charset="0"/>
                  </a:rPr>
                  <a:t>D</a:t>
                </a:r>
                <a:r>
                  <a:rPr lang="en-US" altLang="zh-CN" sz="2400" dirty="0" smtClean="0">
                    <a:solidFill>
                      <a:srgbClr val="FF0000"/>
                    </a:solidFill>
                    <a:latin typeface="Times New Roman" panose="02020603050405020304" pitchFamily="18" charset="0"/>
                    <a:cs typeface="Times New Roman" panose="02020603050405020304" pitchFamily="18" charset="0"/>
                  </a:rPr>
                  <a:t>iffuse </a:t>
                </a:r>
                <a:r>
                  <a:rPr lang="en-US" altLang="zh-CN" sz="2400" dirty="0">
                    <a:solidFill>
                      <a:srgbClr val="FF0000"/>
                    </a:solidFill>
                    <a:latin typeface="Times New Roman" panose="02020603050405020304" pitchFamily="18" charset="0"/>
                    <a:cs typeface="Times New Roman" panose="02020603050405020304" pitchFamily="18" charset="0"/>
                  </a:rPr>
                  <a:t>series) </a:t>
                </a:r>
                <a:r>
                  <a:rPr lang="zh-CN" altLang="en-US" sz="2400" dirty="0">
                    <a:latin typeface="Times New Roman" panose="02020603050405020304" pitchFamily="18" charset="0"/>
                    <a:cs typeface="Times New Roman" panose="02020603050405020304" pitchFamily="18" charset="0"/>
                  </a:rPr>
                  <a:t>，又称第一辅</a:t>
                </a:r>
                <a:r>
                  <a:rPr lang="zh-CN" altLang="en-US" sz="2400" dirty="0" smtClean="0">
                    <a:latin typeface="Times New Roman" panose="02020603050405020304" pitchFamily="18" charset="0"/>
                    <a:cs typeface="Times New Roman" panose="02020603050405020304" pitchFamily="18" charset="0"/>
                  </a:rPr>
                  <a:t>线系</a:t>
                </a:r>
                <a:r>
                  <a:rPr lang="en-US" altLang="zh-CN" sz="2400" dirty="0" smtClean="0">
                    <a:latin typeface="Times New Roman" panose="02020603050405020304" pitchFamily="18" charset="0"/>
                    <a:cs typeface="Times New Roman" panose="02020603050405020304" pitchFamily="18" charset="0"/>
                  </a:rPr>
                  <a:t>;</a:t>
                </a:r>
              </a:p>
              <a:p>
                <a:r>
                  <a:rPr lang="en-US" altLang="zh-CN" sz="2400" dirty="0" err="1" smtClean="0">
                    <a:solidFill>
                      <a:srgbClr val="FF0000"/>
                    </a:solidFill>
                    <a:latin typeface="Times New Roman" panose="02020603050405020304" pitchFamily="18" charset="0"/>
                    <a:cs typeface="Times New Roman" panose="02020603050405020304" pitchFamily="18" charset="0"/>
                  </a:rPr>
                  <a:t>nF</a:t>
                </a:r>
                <a:r>
                  <a:rPr lang="en-US" altLang="zh-CN" sz="2400" dirty="0">
                    <a:solidFill>
                      <a:srgbClr val="FF0000"/>
                    </a:solidFill>
                    <a:latin typeface="Times New Roman" panose="02020603050405020304" pitchFamily="18" charset="0"/>
                    <a:cs typeface="Times New Roman" panose="02020603050405020304" pitchFamily="18" charset="0"/>
                  </a:rPr>
                  <a:t>→ 3D </a:t>
                </a:r>
                <a:r>
                  <a:rPr lang="zh-CN" altLang="en-US" sz="2400" dirty="0">
                    <a:latin typeface="Times New Roman" panose="02020603050405020304" pitchFamily="18" charset="0"/>
                    <a:cs typeface="Times New Roman" panose="02020603050405020304" pitchFamily="18" charset="0"/>
                  </a:rPr>
                  <a:t>的则称为</a:t>
                </a:r>
                <a:r>
                  <a:rPr lang="zh-CN" altLang="en-US" sz="2400" dirty="0">
                    <a:solidFill>
                      <a:srgbClr val="FF0000"/>
                    </a:solidFill>
                    <a:latin typeface="Times New Roman" panose="02020603050405020304" pitchFamily="18" charset="0"/>
                    <a:cs typeface="Times New Roman" panose="02020603050405020304" pitchFamily="18" charset="0"/>
                  </a:rPr>
                  <a:t>基线系</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F</a:t>
                </a:r>
                <a:r>
                  <a:rPr lang="en-US" altLang="zh-CN" sz="2400" dirty="0">
                    <a:solidFill>
                      <a:srgbClr val="FF0000"/>
                    </a:solidFill>
                    <a:latin typeface="Times New Roman" panose="02020603050405020304" pitchFamily="18" charset="0"/>
                    <a:cs typeface="Times New Roman" panose="02020603050405020304" pitchFamily="18" charset="0"/>
                  </a:rPr>
                  <a:t>undamental series) </a:t>
                </a:r>
                <a:r>
                  <a:rPr lang="zh-CN" altLang="en-US" sz="2400" dirty="0">
                    <a:latin typeface="Times New Roman" panose="02020603050405020304" pitchFamily="18" charset="0"/>
                    <a:cs typeface="Times New Roman" panose="02020603050405020304" pitchFamily="18" charset="0"/>
                  </a:rPr>
                  <a:t>，又称柏格曼线系</a:t>
                </a: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Bergmann series</a:t>
                </a: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p>
              <a:p>
                <a:r>
                  <a:rPr lang="zh-CN" altLang="en-US" sz="2400" dirty="0" smtClean="0">
                    <a:latin typeface="Times New Roman" panose="02020603050405020304" pitchFamily="18" charset="0"/>
                    <a:cs typeface="Times New Roman" panose="02020603050405020304" pitchFamily="18" charset="0"/>
                  </a:rPr>
                  <a:t>由于</a:t>
                </a:r>
                <a:r>
                  <a:rPr lang="zh-CN" altLang="en-US" sz="2400" dirty="0">
                    <a:latin typeface="Times New Roman" panose="02020603050405020304" pitchFamily="18" charset="0"/>
                    <a:cs typeface="Times New Roman" panose="02020603050405020304" pitchFamily="18" charset="0"/>
                  </a:rPr>
                  <a:t>这四个线系分别是从</a:t>
                </a:r>
                <a14:m>
                  <m:oMath xmlns:m="http://schemas.openxmlformats.org/officeDocument/2006/math">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=1, 0, 2, 3</m:t>
                    </m:r>
                  </m:oMath>
                </a14:m>
                <a:r>
                  <a:rPr lang="zh-CN" altLang="en-US" sz="2400" dirty="0">
                    <a:latin typeface="Times New Roman" panose="02020603050405020304" pitchFamily="18" charset="0"/>
                    <a:cs typeface="Times New Roman" panose="02020603050405020304" pitchFamily="18" charset="0"/>
                  </a:rPr>
                  <a:t>各列出发的，而各线系的英文</a:t>
                </a:r>
                <a:r>
                  <a:rPr lang="zh-CN" altLang="en-US" sz="2400" dirty="0" smtClean="0">
                    <a:latin typeface="Times New Roman" panose="02020603050405020304" pitchFamily="18" charset="0"/>
                    <a:cs typeface="Times New Roman" panose="02020603050405020304" pitchFamily="18" charset="0"/>
                  </a:rPr>
                  <a:t>名称</a:t>
                </a:r>
                <a:r>
                  <a:rPr lang="zh-CN" altLang="en-US" sz="2400" dirty="0">
                    <a:latin typeface="Times New Roman" panose="02020603050405020304" pitchFamily="18" charset="0"/>
                    <a:cs typeface="Times New Roman" panose="02020603050405020304" pitchFamily="18" charset="0"/>
                  </a:rPr>
                  <a:t>的第一个字母分别</a:t>
                </a:r>
                <a:r>
                  <a:rPr lang="zh-CN" altLang="en-US" sz="2400" dirty="0" smtClean="0">
                    <a:latin typeface="Times New Roman" panose="02020603050405020304" pitchFamily="18" charset="0"/>
                    <a:cs typeface="Times New Roman" panose="02020603050405020304" pitchFamily="18" charset="0"/>
                  </a:rPr>
                  <a:t>为</a:t>
                </a:r>
                <a:r>
                  <a:rPr lang="en-US" altLang="zh-CN" sz="2400" dirty="0" smtClean="0">
                    <a:latin typeface="Times New Roman" panose="02020603050405020304" pitchFamily="18" charset="0"/>
                    <a:cs typeface="Times New Roman" panose="02020603050405020304" pitchFamily="18" charset="0"/>
                  </a:rPr>
                  <a:t>P, S, D, F </a:t>
                </a:r>
                <a:r>
                  <a:rPr lang="zh-CN" altLang="en-US" sz="2400" dirty="0">
                    <a:latin typeface="Times New Roman" panose="02020603050405020304" pitchFamily="18" charset="0"/>
                    <a:cs typeface="Times New Roman" panose="02020603050405020304" pitchFamily="18" charset="0"/>
                  </a:rPr>
                  <a:t>，故习惯上用</a:t>
                </a:r>
                <a:r>
                  <a:rPr lang="en-US" altLang="zh-CN" sz="2400" dirty="0" smtClean="0">
                    <a:latin typeface="Times New Roman" panose="02020603050405020304" pitchFamily="18" charset="0"/>
                    <a:cs typeface="Times New Roman" panose="02020603050405020304" pitchFamily="18" charset="0"/>
                  </a:rPr>
                  <a:t>S, P, D, F</a:t>
                </a:r>
                <a:r>
                  <a:rPr lang="zh-CN" altLang="en-US" sz="2400" dirty="0" smtClean="0">
                    <a:latin typeface="Times New Roman" panose="02020603050405020304" pitchFamily="18" charset="0"/>
                    <a:cs typeface="Times New Roman" panose="02020603050405020304" pitchFamily="18" charset="0"/>
                  </a:rPr>
                  <a:t>来</a:t>
                </a:r>
                <a:r>
                  <a:rPr lang="zh-CN" altLang="en-US" sz="2400" dirty="0">
                    <a:latin typeface="Times New Roman" panose="02020603050405020304" pitchFamily="18" charset="0"/>
                    <a:cs typeface="Times New Roman" panose="02020603050405020304" pitchFamily="18" charset="0"/>
                  </a:rPr>
                  <a:t>表示</a:t>
                </a:r>
                <a14:m>
                  <m:oMath xmlns:m="http://schemas.openxmlformats.org/officeDocument/2006/math">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=0, 1, 2, 3,</m:t>
                    </m:r>
                    <m:r>
                      <a:rPr lang="en-US" altLang="zh-CN" sz="2400" b="0" i="1" dirty="0" smtClean="0">
                        <a:latin typeface="Cambria Math" panose="02040503050406030204" pitchFamily="18" charset="0"/>
                      </a:rPr>
                      <m:t>𝑙</m:t>
                    </m:r>
                  </m:oMath>
                </a14:m>
                <a:r>
                  <a:rPr lang="zh-CN" altLang="en-US" sz="2400" dirty="0" smtClean="0">
                    <a:latin typeface="Times New Roman" panose="02020603050405020304" pitchFamily="18" charset="0"/>
                    <a:cs typeface="Times New Roman" panose="02020603050405020304" pitchFamily="18" charset="0"/>
                  </a:rPr>
                  <a:t>大于</a:t>
                </a:r>
                <a:r>
                  <a:rPr lang="en-US" altLang="zh-CN" sz="2400" dirty="0">
                    <a:latin typeface="Times New Roman" panose="02020603050405020304" pitchFamily="18" charset="0"/>
                    <a:cs typeface="Times New Roman" panose="02020603050405020304" pitchFamily="18" charset="0"/>
                  </a:rPr>
                  <a:t>3 </a:t>
                </a:r>
                <a:r>
                  <a:rPr lang="zh-CN" altLang="en-US" sz="2400" dirty="0">
                    <a:latin typeface="Times New Roman" panose="02020603050405020304" pitchFamily="18" charset="0"/>
                    <a:cs typeface="Times New Roman" panose="02020603050405020304" pitchFamily="18" charset="0"/>
                  </a:rPr>
                  <a:t>的即按字母次序排列</a:t>
                </a:r>
                <a:r>
                  <a:rPr lang="en-US" altLang="zh-CN" sz="2400" dirty="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G, H, I…</a:t>
                </a:r>
                <a:r>
                  <a:rPr lang="zh-CN" altLang="en-US" sz="2400" dirty="0">
                    <a:latin typeface="Times New Roman" panose="02020603050405020304" pitchFamily="18" charset="0"/>
                    <a:cs typeface="Times New Roman" panose="02020603050405020304" pitchFamily="18" charset="0"/>
                  </a:rPr>
                  <a:t>表示</a:t>
                </a:r>
                <a14:m>
                  <m:oMath xmlns:m="http://schemas.openxmlformats.org/officeDocument/2006/math">
                    <m:r>
                      <a:rPr lang="en-US" altLang="zh-CN" sz="2400" b="0" i="1" dirty="0" smtClean="0">
                        <a:latin typeface="Cambria Math" panose="02040503050406030204" pitchFamily="18" charset="0"/>
                      </a:rPr>
                      <m:t>𝑙</m:t>
                    </m:r>
                  </m:oMath>
                </a14:m>
                <a:r>
                  <a:rPr lang="zh-CN" altLang="en-US" sz="2400" dirty="0">
                    <a:latin typeface="Times New Roman" panose="02020603050405020304" pitchFamily="18" charset="0"/>
                    <a:cs typeface="Times New Roman" panose="02020603050405020304" pitchFamily="18" charset="0"/>
                  </a:rPr>
                  <a:t>值</a:t>
                </a:r>
                <a:r>
                  <a:rPr lang="zh-CN" altLang="en-US" sz="2400" dirty="0" smtClean="0">
                    <a:latin typeface="Times New Roman" panose="02020603050405020304" pitchFamily="18" charset="0"/>
                    <a:cs typeface="Times New Roman" panose="02020603050405020304" pitchFamily="18" charset="0"/>
                  </a:rPr>
                  <a:t>为</a:t>
                </a:r>
                <a:r>
                  <a:rPr lang="en-US" altLang="zh-CN" sz="2400" dirty="0" smtClean="0">
                    <a:latin typeface="Times New Roman" panose="02020603050405020304" pitchFamily="18" charset="0"/>
                    <a:cs typeface="Times New Roman" panose="02020603050405020304" pitchFamily="18" charset="0"/>
                  </a:rPr>
                  <a:t>4, 5, 6…) </a:t>
                </a: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95536" y="980728"/>
                <a:ext cx="8568952" cy="4752528"/>
              </a:xfrm>
              <a:blipFill rotWithShape="0">
                <a:blip r:embed="rId3"/>
                <a:stretch>
                  <a:fillRect t="-1412" r="-4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56249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p:txBody>
          <a:bodyPr/>
          <a:lstStyle/>
          <a:p>
            <a:endParaRPr lang="zh-CN" altLang="en-US"/>
          </a:p>
        </p:txBody>
      </p:sp>
      <p:sp>
        <p:nvSpPr>
          <p:cNvPr id="354307" name="Rectangle 3"/>
          <p:cNvSpPr>
            <a:spLocks noGrp="1" noChangeArrowheads="1"/>
          </p:cNvSpPr>
          <p:nvPr>
            <p:ph idx="1"/>
          </p:nvPr>
        </p:nvSpPr>
        <p:spPr/>
        <p:txBody>
          <a:bodyPr/>
          <a:lstStyle/>
          <a:p>
            <a:endParaRPr lang="zh-CN" altLang="en-US"/>
          </a:p>
        </p:txBody>
      </p:sp>
      <p:pic>
        <p:nvPicPr>
          <p:cNvPr id="354308" name="Picture 4" descr="4Z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339056"/>
            <a:ext cx="8129587" cy="4810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072330" y="2143116"/>
            <a:ext cx="1314784" cy="461665"/>
          </a:xfrm>
          <a:prstGeom prst="rect">
            <a:avLst/>
          </a:prstGeom>
          <a:noFill/>
        </p:spPr>
        <p:txBody>
          <a:bodyPr wrap="none" rtlCol="0">
            <a:spAutoFit/>
          </a:bodyPr>
          <a:lstStyle/>
          <a:p>
            <a:r>
              <a:rPr lang="en-US" altLang="zh-CN" dirty="0" err="1" smtClean="0"/>
              <a:t>nP</a:t>
            </a:r>
            <a:r>
              <a:rPr lang="en-US" altLang="zh-CN" dirty="0" smtClean="0"/>
              <a:t>--&gt;2S</a:t>
            </a:r>
            <a:endParaRPr lang="zh-CN" altLang="en-US" dirty="0"/>
          </a:p>
        </p:txBody>
      </p:sp>
      <p:sp>
        <p:nvSpPr>
          <p:cNvPr id="6" name="TextBox 5"/>
          <p:cNvSpPr txBox="1"/>
          <p:nvPr/>
        </p:nvSpPr>
        <p:spPr>
          <a:xfrm>
            <a:off x="7143768" y="3000372"/>
            <a:ext cx="1314784" cy="461665"/>
          </a:xfrm>
          <a:prstGeom prst="rect">
            <a:avLst/>
          </a:prstGeom>
          <a:noFill/>
        </p:spPr>
        <p:txBody>
          <a:bodyPr wrap="none" rtlCol="0">
            <a:spAutoFit/>
          </a:bodyPr>
          <a:lstStyle/>
          <a:p>
            <a:r>
              <a:rPr lang="en-US" altLang="zh-CN" dirty="0" err="1" smtClean="0"/>
              <a:t>nS</a:t>
            </a:r>
            <a:r>
              <a:rPr lang="en-US" altLang="zh-CN" dirty="0" smtClean="0"/>
              <a:t>--&gt;2P</a:t>
            </a:r>
            <a:endParaRPr lang="zh-CN" altLang="en-US" dirty="0"/>
          </a:p>
        </p:txBody>
      </p:sp>
      <p:sp>
        <p:nvSpPr>
          <p:cNvPr id="7" name="TextBox 6"/>
          <p:cNvSpPr txBox="1"/>
          <p:nvPr/>
        </p:nvSpPr>
        <p:spPr>
          <a:xfrm>
            <a:off x="7215206" y="4214818"/>
            <a:ext cx="1353256" cy="461665"/>
          </a:xfrm>
          <a:prstGeom prst="rect">
            <a:avLst/>
          </a:prstGeom>
          <a:noFill/>
        </p:spPr>
        <p:txBody>
          <a:bodyPr wrap="none" rtlCol="0">
            <a:spAutoFit/>
          </a:bodyPr>
          <a:lstStyle/>
          <a:p>
            <a:r>
              <a:rPr lang="en-US" altLang="zh-CN" dirty="0" err="1" smtClean="0"/>
              <a:t>nD</a:t>
            </a:r>
            <a:r>
              <a:rPr lang="en-US" altLang="zh-CN" dirty="0" smtClean="0"/>
              <a:t>--&gt;2P</a:t>
            </a:r>
            <a:endParaRPr lang="zh-CN" altLang="en-US" dirty="0"/>
          </a:p>
        </p:txBody>
      </p:sp>
    </p:spTree>
    <p:extLst>
      <p:ext uri="{BB962C8B-B14F-4D97-AF65-F5344CB8AC3E}">
        <p14:creationId xmlns:p14="http://schemas.microsoft.com/office/powerpoint/2010/main" val="4463877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各线系线规律</a:t>
            </a:r>
            <a:endParaRPr lang="zh-CN" altLang="en-US" sz="2800" dirty="0"/>
          </a:p>
        </p:txBody>
      </p:sp>
      <p:sp>
        <p:nvSpPr>
          <p:cNvPr id="3" name="内容占位符 2"/>
          <p:cNvSpPr>
            <a:spLocks noGrp="1"/>
          </p:cNvSpPr>
          <p:nvPr>
            <p:ph idx="1"/>
          </p:nvPr>
        </p:nvSpPr>
        <p:spPr>
          <a:xfrm>
            <a:off x="457200" y="1481138"/>
            <a:ext cx="8507288" cy="4525962"/>
          </a:xfrm>
        </p:spPr>
        <p:txBody>
          <a:bodyPr/>
          <a:lstStyle/>
          <a:p>
            <a:pPr>
              <a:spcAft>
                <a:spcPts val="1200"/>
              </a:spcAft>
            </a:pPr>
            <a:r>
              <a:rPr lang="zh-CN" altLang="en-US" sz="2000" dirty="0"/>
              <a:t>从上图可以看到，主线系每条线中的两个成分的间隔随着波数的增加而逐渐缩小，最后二成分并入一个线系限</a:t>
            </a:r>
            <a:r>
              <a:rPr lang="zh-CN" altLang="en-US" sz="2000" dirty="0" smtClean="0"/>
              <a:t>。</a:t>
            </a:r>
            <a:endParaRPr lang="en-US" altLang="zh-CN" sz="2000" dirty="0" smtClean="0"/>
          </a:p>
          <a:p>
            <a:pPr>
              <a:spcAft>
                <a:spcPts val="1200"/>
              </a:spcAft>
            </a:pPr>
            <a:r>
              <a:rPr lang="zh-CN" altLang="en-US" sz="2000" dirty="0" smtClean="0"/>
              <a:t>第二</a:t>
            </a:r>
            <a:r>
              <a:rPr lang="zh-CN" altLang="en-US" sz="2000" dirty="0"/>
              <a:t>辅（锐）线系的各线的成分具有相同的间隔，直到线系限也是这样</a:t>
            </a:r>
            <a:r>
              <a:rPr lang="zh-CN" altLang="en-US" sz="2000" dirty="0" smtClean="0"/>
              <a:t>。</a:t>
            </a:r>
            <a:endParaRPr lang="en-US" altLang="zh-CN" sz="2000" dirty="0" smtClean="0"/>
          </a:p>
          <a:p>
            <a:pPr>
              <a:spcAft>
                <a:spcPts val="1200"/>
              </a:spcAft>
            </a:pPr>
            <a:r>
              <a:rPr lang="zh-CN" altLang="en-US" sz="2000" dirty="0" smtClean="0"/>
              <a:t>第一</a:t>
            </a:r>
            <a:r>
              <a:rPr lang="zh-CN" altLang="en-US" sz="2000" dirty="0"/>
              <a:t>辅（漫）线系的每一条线由三条线构成，但最外两条线的间隔同第二辅（锐）线系各条线中二成分的共同间隔</a:t>
            </a:r>
            <a:r>
              <a:rPr lang="en-US" altLang="zh-CN" sz="2000" dirty="0"/>
              <a:t>,</a:t>
            </a:r>
            <a:r>
              <a:rPr lang="zh-CN" altLang="en-US" sz="2000" dirty="0"/>
              <a:t>以及主线系第一条中二成分的间隔都是相等的。另外</a:t>
            </a:r>
            <a:r>
              <a:rPr lang="en-US" altLang="zh-CN" sz="2000" dirty="0"/>
              <a:t>,</a:t>
            </a:r>
            <a:r>
              <a:rPr lang="zh-CN" altLang="en-US" sz="2000" dirty="0"/>
              <a:t>第一辅（漫）线系每一条线中波数较小的</a:t>
            </a:r>
            <a:r>
              <a:rPr lang="en-US" altLang="zh-CN" sz="2000" dirty="0"/>
              <a:t>(</a:t>
            </a:r>
            <a:r>
              <a:rPr lang="zh-CN" altLang="en-US" sz="2000" dirty="0"/>
              <a:t>图中靠左的</a:t>
            </a:r>
            <a:r>
              <a:rPr lang="en-US" altLang="zh-CN" sz="2000" dirty="0"/>
              <a:t>)</a:t>
            </a:r>
            <a:r>
              <a:rPr lang="zh-CN" altLang="en-US" sz="2000" dirty="0"/>
              <a:t>两条成分间的距离随着波数的增加而缩小，最后这两成分并入一个线系限。所以这线系每条虽有三个成分，线系限却只有两个。</a:t>
            </a:r>
          </a:p>
          <a:p>
            <a:pPr>
              <a:spcAft>
                <a:spcPts val="1200"/>
              </a:spcAft>
            </a:pPr>
            <a:endParaRPr lang="zh-CN" altLang="en-US" sz="2000" dirty="0"/>
          </a:p>
        </p:txBody>
      </p:sp>
    </p:spTree>
    <p:extLst>
      <p:ext uri="{BB962C8B-B14F-4D97-AF65-F5344CB8AC3E}">
        <p14:creationId xmlns:p14="http://schemas.microsoft.com/office/powerpoint/2010/main" val="21469270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从上述事实可以推出能级的分布</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smtClean="0"/>
                  <a:t>第二</a:t>
                </a:r>
                <a:r>
                  <a:rPr lang="zh-CN" altLang="en-US" sz="2400" dirty="0"/>
                  <a:t>辅（锐）线系的每一条线中二成分的间隔是相同</a:t>
                </a:r>
                <a:r>
                  <a:rPr lang="zh-CN" altLang="en-US" sz="2400" dirty="0" smtClean="0"/>
                  <a:t>的。</a:t>
                </a:r>
                <a:endParaRPr lang="en-US" altLang="zh-CN" sz="2400" dirty="0" smtClean="0"/>
              </a:p>
              <a:p>
                <a:pPr marL="82153" indent="0">
                  <a:buNone/>
                </a:pPr>
                <a:r>
                  <a:rPr lang="en-US" altLang="zh-CN" sz="2400" dirty="0" smtClean="0">
                    <a:solidFill>
                      <a:srgbClr val="C00000"/>
                    </a:solidFill>
                  </a:rPr>
                  <a:t>s</a:t>
                </a:r>
                <a:r>
                  <a:rPr lang="zh-CN" altLang="en-US" sz="2400" dirty="0"/>
                  <a:t>能级</a:t>
                </a:r>
                <a14:m>
                  <m:oMath xmlns:m="http://schemas.openxmlformats.org/officeDocument/2006/math">
                    <m:r>
                      <a:rPr lang="en-US" altLang="zh-CN" sz="2400" b="0" i="1" dirty="0" smtClean="0">
                        <a:latin typeface="Cambria Math" panose="02040503050406030204" pitchFamily="18" charset="0"/>
                        <a:ea typeface="Cambria Math" panose="02040503050406030204" pitchFamily="18" charset="0"/>
                      </a:rPr>
                      <m:t>⟶</m:t>
                    </m:r>
                  </m:oMath>
                </a14:m>
                <a:r>
                  <a:rPr lang="zh-CN" altLang="en-US" sz="2400" dirty="0"/>
                  <a:t>最低</a:t>
                </a:r>
                <a:r>
                  <a:rPr lang="en-US" altLang="zh-CN" sz="2400" dirty="0">
                    <a:solidFill>
                      <a:srgbClr val="0070C0"/>
                    </a:solidFill>
                  </a:rPr>
                  <a:t>p</a:t>
                </a:r>
                <a:r>
                  <a:rPr lang="zh-CN" altLang="en-US" sz="2400" dirty="0" smtClean="0"/>
                  <a:t>能级 </a:t>
                </a:r>
                <a14:m>
                  <m:oMath xmlns:m="http://schemas.openxmlformats.org/officeDocument/2006/math">
                    <m:r>
                      <a:rPr lang="zh-CN" altLang="en-US" sz="2400" i="1" smtClean="0">
                        <a:latin typeface="Cambria Math" panose="02040503050406030204" pitchFamily="18" charset="0"/>
                      </a:rPr>
                      <m:t>⟹</m:t>
                    </m:r>
                  </m:oMath>
                </a14:m>
                <a:r>
                  <a:rPr lang="en-US" altLang="zh-CN" sz="2400" dirty="0" smtClean="0"/>
                  <a:t> </a:t>
                </a:r>
                <a:r>
                  <a:rPr lang="zh-CN" altLang="en-US" sz="2400" dirty="0" smtClean="0"/>
                  <a:t>最低</a:t>
                </a:r>
                <a:r>
                  <a:rPr lang="en-US" altLang="zh-CN" sz="2400" dirty="0" smtClean="0">
                    <a:solidFill>
                      <a:srgbClr val="0070C0"/>
                    </a:solidFill>
                  </a:rPr>
                  <a:t>p</a:t>
                </a:r>
                <a:r>
                  <a:rPr lang="zh-CN" altLang="en-US" sz="2400" dirty="0" smtClean="0"/>
                  <a:t>能级</a:t>
                </a:r>
                <a:r>
                  <a:rPr lang="zh-CN" altLang="en-US" sz="2400" dirty="0" smtClean="0">
                    <a:solidFill>
                      <a:srgbClr val="0070C0"/>
                    </a:solidFill>
                  </a:rPr>
                  <a:t>双</a:t>
                </a:r>
                <a:r>
                  <a:rPr lang="zh-CN" altLang="en-US" sz="2400" dirty="0" smtClean="0"/>
                  <a:t>层，</a:t>
                </a:r>
                <a:r>
                  <a:rPr lang="en-US" altLang="zh-CN" sz="2400" dirty="0" smtClean="0">
                    <a:solidFill>
                      <a:srgbClr val="C00000"/>
                    </a:solidFill>
                  </a:rPr>
                  <a:t>s</a:t>
                </a:r>
                <a:r>
                  <a:rPr lang="zh-CN" altLang="en-US" sz="2400" dirty="0"/>
                  <a:t>能级</a:t>
                </a:r>
                <a:r>
                  <a:rPr lang="zh-CN" altLang="en-US" sz="2400" dirty="0" smtClean="0"/>
                  <a:t>都</a:t>
                </a:r>
                <a:r>
                  <a:rPr lang="zh-CN" altLang="en-US" sz="2400" dirty="0" smtClean="0">
                    <a:solidFill>
                      <a:srgbClr val="C00000"/>
                    </a:solidFill>
                  </a:rPr>
                  <a:t>单</a:t>
                </a:r>
                <a:r>
                  <a:rPr lang="zh-CN" altLang="en-US" sz="2400" dirty="0" smtClean="0"/>
                  <a:t>层。</a:t>
                </a:r>
                <a:endParaRPr lang="en-US" altLang="zh-CN" sz="2400" dirty="0" smtClean="0"/>
              </a:p>
              <a:p>
                <a:pPr marL="82153" indent="0">
                  <a:buNone/>
                </a:pPr>
                <a:r>
                  <a:rPr lang="zh-CN" altLang="en-US" sz="2400" dirty="0" smtClean="0"/>
                  <a:t>每条</a:t>
                </a:r>
                <a:r>
                  <a:rPr lang="zh-CN" altLang="en-US" sz="2400" dirty="0"/>
                  <a:t>线都是双线</a:t>
                </a:r>
                <a:r>
                  <a:rPr lang="zh-CN" altLang="en-US" sz="2400" dirty="0" smtClean="0"/>
                  <a:t>，波数差相等。</a:t>
                </a:r>
                <a:endParaRPr lang="zh-CN" altLang="en-US" sz="2400" dirty="0"/>
              </a:p>
              <a:p>
                <a:r>
                  <a:rPr lang="zh-CN" altLang="en-US" sz="2400" dirty="0" smtClean="0"/>
                  <a:t>主线</a:t>
                </a:r>
                <a:r>
                  <a:rPr lang="zh-CN" altLang="en-US" sz="2400" dirty="0"/>
                  <a:t>系的每条线中二成分的波数差</a:t>
                </a:r>
                <a:r>
                  <a:rPr lang="zh-CN" altLang="en-US" sz="2400" dirty="0" smtClean="0"/>
                  <a:t>随波数</a:t>
                </a:r>
                <a:r>
                  <a:rPr lang="zh-CN" altLang="en-US" sz="2400" dirty="0"/>
                  <a:t>的增加逐渐</a:t>
                </a:r>
                <a:r>
                  <a:rPr lang="zh-CN" altLang="en-US" sz="2400" dirty="0" smtClean="0"/>
                  <a:t>减少。</a:t>
                </a:r>
                <a:endParaRPr lang="en-US" altLang="zh-CN" sz="2400" dirty="0" smtClean="0"/>
              </a:p>
              <a:p>
                <a:pPr marL="82153" indent="0">
                  <a:buNone/>
                </a:pPr>
                <a:r>
                  <a:rPr lang="en-US" altLang="zh-CN" sz="2400" dirty="0" smtClean="0">
                    <a:solidFill>
                      <a:srgbClr val="0070C0"/>
                    </a:solidFill>
                  </a:rPr>
                  <a:t>p</a:t>
                </a:r>
                <a:r>
                  <a:rPr lang="zh-CN" altLang="en-US" sz="2400" dirty="0"/>
                  <a:t>能级⟶最低</a:t>
                </a:r>
                <a:r>
                  <a:rPr lang="en-US" altLang="zh-CN" sz="2400" dirty="0">
                    <a:solidFill>
                      <a:srgbClr val="C00000"/>
                    </a:solidFill>
                  </a:rPr>
                  <a:t>s</a:t>
                </a:r>
                <a:r>
                  <a:rPr lang="zh-CN" altLang="en-US" sz="2400" dirty="0" smtClean="0"/>
                  <a:t>能级，</a:t>
                </a:r>
                <a:r>
                  <a:rPr lang="en-US" altLang="zh-CN" sz="2400" dirty="0">
                    <a:solidFill>
                      <a:srgbClr val="C00000"/>
                    </a:solidFill>
                  </a:rPr>
                  <a:t> s</a:t>
                </a:r>
                <a:r>
                  <a:rPr lang="zh-CN" altLang="en-US" sz="2400" dirty="0"/>
                  <a:t>能级都</a:t>
                </a:r>
                <a:r>
                  <a:rPr lang="zh-CN" altLang="en-US" sz="2400" dirty="0">
                    <a:solidFill>
                      <a:srgbClr val="C00000"/>
                    </a:solidFill>
                  </a:rPr>
                  <a:t>单</a:t>
                </a:r>
                <a:r>
                  <a:rPr lang="zh-CN" altLang="en-US" sz="2400" dirty="0" smtClean="0"/>
                  <a:t>层，</a:t>
                </a:r>
                <a:r>
                  <a:rPr lang="zh-CN" altLang="en-US" sz="2400" dirty="0"/>
                  <a:t>最低</a:t>
                </a:r>
                <a:r>
                  <a:rPr lang="en-US" altLang="zh-CN" sz="2400" dirty="0">
                    <a:solidFill>
                      <a:srgbClr val="0070C0"/>
                    </a:solidFill>
                  </a:rPr>
                  <a:t>p</a:t>
                </a:r>
                <a:r>
                  <a:rPr lang="zh-CN" altLang="en-US" sz="2400" dirty="0"/>
                  <a:t>能级</a:t>
                </a:r>
                <a:r>
                  <a:rPr lang="zh-CN" altLang="en-US" sz="2400" dirty="0">
                    <a:solidFill>
                      <a:srgbClr val="0070C0"/>
                    </a:solidFill>
                  </a:rPr>
                  <a:t>双</a:t>
                </a:r>
                <a:r>
                  <a:rPr lang="zh-CN" altLang="en-US" sz="2400" dirty="0"/>
                  <a:t>层</a:t>
                </a:r>
                <a:r>
                  <a:rPr lang="zh-CN" altLang="en-US" sz="2400" dirty="0" smtClean="0"/>
                  <a:t> </a:t>
                </a:r>
                <a14:m>
                  <m:oMath xmlns:m="http://schemas.openxmlformats.org/officeDocument/2006/math">
                    <m:r>
                      <a:rPr lang="zh-CN" altLang="en-US" sz="2400" i="1">
                        <a:latin typeface="Cambria Math" panose="02040503050406030204" pitchFamily="18" charset="0"/>
                      </a:rPr>
                      <m:t>⟹</m:t>
                    </m:r>
                  </m:oMath>
                </a14:m>
                <a:r>
                  <a:rPr lang="zh-CN" altLang="en-US" sz="2400" dirty="0" smtClean="0"/>
                  <a:t> </a:t>
                </a:r>
                <a:r>
                  <a:rPr lang="zh-CN" altLang="en-US" sz="2400" dirty="0"/>
                  <a:t>所有</a:t>
                </a:r>
                <a:r>
                  <a:rPr lang="en-US" altLang="zh-CN" sz="2400" dirty="0">
                    <a:solidFill>
                      <a:srgbClr val="0070C0"/>
                    </a:solidFill>
                  </a:rPr>
                  <a:t>p</a:t>
                </a:r>
                <a:r>
                  <a:rPr lang="zh-CN" altLang="en-US" sz="2400" dirty="0" smtClean="0"/>
                  <a:t>能级</a:t>
                </a:r>
                <a:r>
                  <a:rPr lang="zh-CN" altLang="en-US" sz="2400" dirty="0" smtClean="0">
                    <a:solidFill>
                      <a:srgbClr val="0070C0"/>
                    </a:solidFill>
                  </a:rPr>
                  <a:t>双</a:t>
                </a:r>
                <a:r>
                  <a:rPr lang="zh-CN" altLang="en-US" sz="2400" dirty="0" smtClean="0"/>
                  <a:t>层，</a:t>
                </a:r>
                <a:endParaRPr lang="en-US" altLang="zh-CN" sz="2400" dirty="0" smtClean="0"/>
              </a:p>
              <a:p>
                <a:pPr marL="82153" indent="0">
                  <a:buNone/>
                </a:pPr>
                <a:r>
                  <a:rPr lang="zh-CN" altLang="en-US" sz="2400" dirty="0" smtClean="0"/>
                  <a:t>双层的</a:t>
                </a:r>
                <a:r>
                  <a:rPr lang="zh-CN" altLang="en-US" sz="2400" dirty="0"/>
                  <a:t>间隔随量子数</a:t>
                </a:r>
                <a:r>
                  <a:rPr lang="en-US" altLang="zh-CN" sz="2400" dirty="0"/>
                  <a:t>n</a:t>
                </a:r>
                <a:r>
                  <a:rPr lang="zh-CN" altLang="en-US" sz="2400" dirty="0"/>
                  <a:t>的增加而逐渐</a:t>
                </a:r>
                <a:r>
                  <a:rPr lang="zh-CN" altLang="en-US" sz="2400" dirty="0" smtClean="0"/>
                  <a:t>缩小。</a:t>
                </a:r>
                <a:endParaRPr lang="en-US" altLang="zh-CN" sz="2400" dirty="0"/>
              </a:p>
              <a:p>
                <a:r>
                  <a:rPr lang="en-US" altLang="zh-CN" sz="2400" dirty="0">
                    <a:latin typeface="+mn-ea"/>
                  </a:rPr>
                  <a:t>d</a:t>
                </a:r>
                <a:r>
                  <a:rPr lang="zh-CN" altLang="en-US" sz="2400" dirty="0">
                    <a:latin typeface="+mn-ea"/>
                  </a:rPr>
                  <a:t>能级，</a:t>
                </a:r>
                <a:r>
                  <a:rPr lang="en-US" altLang="zh-CN" sz="2400" dirty="0">
                    <a:latin typeface="+mn-ea"/>
                  </a:rPr>
                  <a:t>f</a:t>
                </a:r>
                <a:r>
                  <a:rPr lang="zh-CN" altLang="en-US" sz="2400" dirty="0">
                    <a:latin typeface="+mn-ea"/>
                  </a:rPr>
                  <a:t>能级都是</a:t>
                </a:r>
                <a:r>
                  <a:rPr lang="zh-CN" altLang="en-US" sz="2400" dirty="0" smtClean="0">
                    <a:latin typeface="+mn-ea"/>
                  </a:rPr>
                  <a:t>双层，间隔</a:t>
                </a:r>
                <a:r>
                  <a:rPr lang="zh-CN" altLang="en-US" sz="2400" dirty="0">
                    <a:latin typeface="+mn-ea"/>
                  </a:rPr>
                  <a:t>也随</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latin typeface="+mn-ea"/>
                  </a:rPr>
                  <a:t>增加而缩小</a:t>
                </a:r>
                <a:r>
                  <a:rPr lang="zh-CN" altLang="en-US" sz="2400" dirty="0" smtClean="0">
                    <a:latin typeface="+mn-ea"/>
                  </a:rPr>
                  <a:t>。</a:t>
                </a:r>
                <a:endParaRPr lang="en-US" altLang="zh-CN" sz="2400" dirty="0" smtClean="0">
                  <a:latin typeface="+mn-ea"/>
                </a:endParaRPr>
              </a:p>
              <a:p>
                <a:r>
                  <a:rPr lang="zh-CN" altLang="en-US" sz="2400" dirty="0">
                    <a:latin typeface="+mn-ea"/>
                  </a:rPr>
                  <a:t>第一辅（漫）线系的三线</a:t>
                </a:r>
                <a:r>
                  <a:rPr lang="zh-CN" altLang="en-US" sz="2400" dirty="0" smtClean="0">
                    <a:latin typeface="+mn-ea"/>
                  </a:rPr>
                  <a:t>结构</a:t>
                </a:r>
                <a:endParaRPr lang="en-US" altLang="zh-CN" sz="2400" dirty="0" smtClean="0">
                  <a:latin typeface="+mn-ea"/>
                </a:endParaRPr>
              </a:p>
              <a:p>
                <a:r>
                  <a:rPr lang="en-US" altLang="zh-CN" sz="2400" dirty="0">
                    <a:solidFill>
                      <a:srgbClr val="990099"/>
                    </a:solidFill>
                    <a:latin typeface="+mn-ea"/>
                  </a:rPr>
                  <a:t>d</a:t>
                </a:r>
                <a:r>
                  <a:rPr lang="zh-CN" altLang="en-US" sz="2400" dirty="0" smtClean="0">
                    <a:latin typeface="+mn-ea"/>
                  </a:rPr>
                  <a:t>能级</a:t>
                </a:r>
                <a:r>
                  <a:rPr lang="zh-CN" altLang="en-US" sz="2400" dirty="0" smtClean="0">
                    <a:solidFill>
                      <a:srgbClr val="990099"/>
                    </a:solidFill>
                    <a:latin typeface="+mn-ea"/>
                  </a:rPr>
                  <a:t>双</a:t>
                </a:r>
                <a:r>
                  <a:rPr lang="zh-CN" altLang="en-US" sz="2400" dirty="0" smtClean="0">
                    <a:latin typeface="+mn-ea"/>
                  </a:rPr>
                  <a:t>层，最低</a:t>
                </a:r>
                <a:r>
                  <a:rPr lang="en-US" altLang="zh-CN" sz="2400" dirty="0">
                    <a:solidFill>
                      <a:srgbClr val="0070C0"/>
                    </a:solidFill>
                    <a:latin typeface="+mn-ea"/>
                  </a:rPr>
                  <a:t>p</a:t>
                </a:r>
                <a:r>
                  <a:rPr lang="zh-CN" altLang="en-US" sz="2400" dirty="0" smtClean="0">
                    <a:latin typeface="+mn-ea"/>
                  </a:rPr>
                  <a:t>能级</a:t>
                </a:r>
                <a:r>
                  <a:rPr lang="zh-CN" altLang="en-US" sz="2400" dirty="0" smtClean="0">
                    <a:solidFill>
                      <a:srgbClr val="0070C0"/>
                    </a:solidFill>
                    <a:latin typeface="+mn-ea"/>
                  </a:rPr>
                  <a:t>双</a:t>
                </a:r>
                <a:r>
                  <a:rPr lang="zh-CN" altLang="en-US" sz="2400" dirty="0" smtClean="0">
                    <a:latin typeface="+mn-ea"/>
                  </a:rPr>
                  <a:t>层</a:t>
                </a:r>
                <a14:m>
                  <m:oMath xmlns:m="http://schemas.openxmlformats.org/officeDocument/2006/math">
                    <m:r>
                      <a:rPr lang="zh-CN" altLang="en-US" sz="2400" i="1">
                        <a:latin typeface="Cambria Math" panose="02040503050406030204" pitchFamily="18" charset="0"/>
                      </a:rPr>
                      <m:t>⟹</m:t>
                    </m:r>
                  </m:oMath>
                </a14:m>
                <a:r>
                  <a:rPr lang="zh-CN" altLang="en-US" sz="2400" dirty="0">
                    <a:latin typeface="+mn-ea"/>
                  </a:rPr>
                  <a:t>四</a:t>
                </a:r>
                <a:r>
                  <a:rPr lang="zh-CN" altLang="en-US" sz="2400" dirty="0" smtClean="0">
                    <a:latin typeface="+mn-ea"/>
                  </a:rPr>
                  <a:t>成分？只有三成分</a:t>
                </a:r>
                <a:endParaRPr lang="zh-CN" altLang="en-US" sz="2400" dirty="0">
                  <a:latin typeface="+mn-ea"/>
                </a:endParaRPr>
              </a:p>
              <a:p>
                <a:endParaRPr lang="zh-CN" altLang="en-US" sz="2400" dirty="0"/>
              </a:p>
              <a:p>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48" t="-2022" r="-2963"/>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6084168" y="476672"/>
            <a:ext cx="2780017" cy="4340728"/>
          </a:xfrm>
          <a:prstGeom prst="rect">
            <a:avLst/>
          </a:prstGeom>
        </p:spPr>
      </p:pic>
    </p:spTree>
    <p:extLst>
      <p:ext uri="{BB962C8B-B14F-4D97-AF65-F5344CB8AC3E}">
        <p14:creationId xmlns:p14="http://schemas.microsoft.com/office/powerpoint/2010/main" val="313568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a:xfrm>
            <a:off x="384423" y="279996"/>
            <a:ext cx="8229600" cy="994122"/>
          </a:xfrm>
        </p:spPr>
        <p:txBody>
          <a:bodyPr/>
          <a:lstStyle/>
          <a:p>
            <a:r>
              <a:rPr lang="zh-CN" altLang="en-US" sz="2800" b="0" dirty="0" smtClean="0">
                <a:latin typeface="Times New Roman" panose="02020603050405020304" pitchFamily="18" charset="0"/>
                <a:ea typeface="+mn-ea"/>
                <a:cs typeface="Times New Roman" panose="02020603050405020304" pitchFamily="18" charset="0"/>
              </a:rPr>
              <a:t>相对论</a:t>
            </a:r>
            <a:r>
              <a:rPr lang="zh-CN" altLang="en-US" sz="2800" b="0" dirty="0">
                <a:latin typeface="Times New Roman" panose="02020603050405020304" pitchFamily="18" charset="0"/>
                <a:ea typeface="+mn-ea"/>
                <a:cs typeface="Times New Roman" panose="02020603050405020304" pitchFamily="18" charset="0"/>
              </a:rPr>
              <a:t>对椭圆轨道的修正</a:t>
            </a:r>
            <a:r>
              <a:rPr lang="zh-CN" altLang="en-US" sz="2400" b="0" dirty="0">
                <a:latin typeface="Times New Roman" panose="02020603050405020304" pitchFamily="18" charset="0"/>
                <a:ea typeface="+mn-ea"/>
                <a:cs typeface="Times New Roman" panose="02020603050405020304" pitchFamily="18" charset="0"/>
              </a:rPr>
              <a:t> </a:t>
            </a:r>
          </a:p>
        </p:txBody>
      </p:sp>
      <p:graphicFrame>
        <p:nvGraphicFramePr>
          <p:cNvPr id="293893" name="Object 5"/>
          <p:cNvGraphicFramePr>
            <a:graphicFrameLocks noChangeAspect="1"/>
          </p:cNvGraphicFramePr>
          <p:nvPr>
            <p:extLst/>
          </p:nvPr>
        </p:nvGraphicFramePr>
        <p:xfrm>
          <a:off x="596375" y="1274118"/>
          <a:ext cx="7959725" cy="901700"/>
        </p:xfrm>
        <a:graphic>
          <a:graphicData uri="http://schemas.openxmlformats.org/presentationml/2006/ole">
            <mc:AlternateContent xmlns:mc="http://schemas.openxmlformats.org/markup-compatibility/2006">
              <mc:Choice xmlns:v="urn:schemas-microsoft-com:vml" Requires="v">
                <p:oleObj spid="_x0000_s299142" name="公式" r:id="rId3" imgW="7048500" imgH="800100" progId="Equation.3">
                  <p:embed/>
                </p:oleObj>
              </mc:Choice>
              <mc:Fallback>
                <p:oleObj name="公式" r:id="rId3" imgW="7048500" imgH="800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375" y="1274118"/>
                        <a:ext cx="7959725" cy="901700"/>
                      </a:xfrm>
                      <a:prstGeom prst="rect">
                        <a:avLst/>
                      </a:prstGeom>
                      <a:solidFill>
                        <a:srgbClr val="FF99CC"/>
                      </a:solidFill>
                    </p:spPr>
                  </p:pic>
                </p:oleObj>
              </mc:Fallback>
            </mc:AlternateContent>
          </a:graphicData>
        </a:graphic>
      </p:graphicFrame>
      <p:sp>
        <p:nvSpPr>
          <p:cNvPr id="6" name="Rectangle 2"/>
          <p:cNvSpPr>
            <a:spLocks noChangeArrowheads="1"/>
          </p:cNvSpPr>
          <p:nvPr/>
        </p:nvSpPr>
        <p:spPr bwMode="auto">
          <a:xfrm>
            <a:off x="390000" y="2158462"/>
            <a:ext cx="86042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dirty="0" smtClean="0">
                <a:latin typeface="+mn-ea"/>
                <a:ea typeface="+mn-ea"/>
              </a:rPr>
              <a:t>如果</a:t>
            </a:r>
            <a:r>
              <a:rPr lang="zh-CN" altLang="en-US" dirty="0">
                <a:latin typeface="+mn-ea"/>
                <a:ea typeface="+mn-ea"/>
              </a:rPr>
              <a:t>利用量子力学严格地进行上面的推导，则上式应为</a:t>
            </a:r>
          </a:p>
        </p:txBody>
      </p:sp>
      <p:graphicFrame>
        <p:nvGraphicFramePr>
          <p:cNvPr id="7" name="Object 4"/>
          <p:cNvGraphicFramePr>
            <a:graphicFrameLocks noChangeAspect="1"/>
          </p:cNvGraphicFramePr>
          <p:nvPr>
            <p:extLst/>
          </p:nvPr>
        </p:nvGraphicFramePr>
        <p:xfrm>
          <a:off x="461438" y="2749657"/>
          <a:ext cx="8170862" cy="1355725"/>
        </p:xfrm>
        <a:graphic>
          <a:graphicData uri="http://schemas.openxmlformats.org/presentationml/2006/ole">
            <mc:AlternateContent xmlns:mc="http://schemas.openxmlformats.org/markup-compatibility/2006">
              <mc:Choice xmlns:v="urn:schemas-microsoft-com:vml" Requires="v">
                <p:oleObj spid="_x0000_s299143" name="公式" r:id="rId5" imgW="7302500" imgH="1206500" progId="Equation.3">
                  <p:embed/>
                </p:oleObj>
              </mc:Choice>
              <mc:Fallback>
                <p:oleObj name="公式" r:id="rId5" imgW="7302500" imgH="1206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438" y="2749657"/>
                        <a:ext cx="8170862" cy="1355725"/>
                      </a:xfrm>
                      <a:prstGeom prst="rect">
                        <a:avLst/>
                      </a:prstGeom>
                      <a:solidFill>
                        <a:srgbClr val="CCFFFF"/>
                      </a:solidFill>
                    </p:spPr>
                  </p:pic>
                </p:oleObj>
              </mc:Fallback>
            </mc:AlternateContent>
          </a:graphicData>
        </a:graphic>
      </p:graphicFrame>
      <mc:AlternateContent xmlns:mc="http://schemas.openxmlformats.org/markup-compatibility/2006" xmlns:a14="http://schemas.microsoft.com/office/drawing/2010/main">
        <mc:Choice Requires="a14">
          <p:sp>
            <p:nvSpPr>
              <p:cNvPr id="8" name="Rectangle 5"/>
              <p:cNvSpPr>
                <a:spLocks noChangeArrowheads="1"/>
              </p:cNvSpPr>
              <p:nvPr/>
            </p:nvSpPr>
            <p:spPr bwMode="auto">
              <a:xfrm>
                <a:off x="384423" y="4160216"/>
                <a:ext cx="8353425"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l"/>
                <a:r>
                  <a:rPr lang="zh-CN" altLang="en-US" dirty="0">
                    <a:latin typeface="Times New Roman" panose="02020603050405020304" pitchFamily="18" charset="0"/>
                    <a:ea typeface="+mn-ea"/>
                    <a:cs typeface="Times New Roman" panose="02020603050405020304" pitchFamily="18" charset="0"/>
                  </a:rPr>
                  <a:t>其中</a:t>
                </a:r>
                <a:r>
                  <a:rPr lang="zh-CN" altLang="en-US" dirty="0" smtClean="0">
                    <a:latin typeface="Times New Roman" panose="02020603050405020304" pitchFamily="18" charset="0"/>
                    <a:ea typeface="+mn-ea"/>
                    <a:cs typeface="Times New Roman" panose="02020603050405020304" pitchFamily="18" charset="0"/>
                  </a:rPr>
                  <a:t>用</a:t>
                </a:r>
                <a14:m>
                  <m:oMath xmlns:m="http://schemas.openxmlformats.org/officeDocument/2006/math">
                    <m:r>
                      <a:rPr lang="en-US" altLang="zh-CN" i="1" dirty="0" smtClean="0">
                        <a:latin typeface="Cambria Math" panose="02040503050406030204" pitchFamily="18" charset="0"/>
                        <a:ea typeface="+mn-ea"/>
                        <a:cs typeface="Times New Roman" panose="02020603050405020304" pitchFamily="18" charset="0"/>
                      </a:rPr>
                      <m:t>𝑙</m:t>
                    </m:r>
                  </m:oMath>
                </a14:m>
                <a:r>
                  <a:rPr lang="zh-CN" altLang="en-US" dirty="0" smtClean="0">
                    <a:latin typeface="Times New Roman" panose="02020603050405020304" pitchFamily="18" charset="0"/>
                    <a:ea typeface="+mn-ea"/>
                    <a:cs typeface="Times New Roman" panose="02020603050405020304" pitchFamily="18" charset="0"/>
                  </a:rPr>
                  <a:t>代替</a:t>
                </a:r>
                <a:r>
                  <a:rPr lang="en-US" altLang="zh-CN" i="1" dirty="0" err="1">
                    <a:latin typeface="Times New Roman" panose="02020603050405020304" pitchFamily="18" charset="0"/>
                    <a:ea typeface="+mn-ea"/>
                    <a:cs typeface="Times New Roman" panose="02020603050405020304" pitchFamily="18" charset="0"/>
                  </a:rPr>
                  <a:t>n</a:t>
                </a:r>
                <a:r>
                  <a:rPr lang="en-US" altLang="zh-CN" i="1" baseline="-30000" dirty="0" err="1">
                    <a:latin typeface="Times New Roman" panose="02020603050405020304" pitchFamily="18" charset="0"/>
                    <a:ea typeface="+mn-ea"/>
                    <a:cs typeface="Times New Roman" panose="02020603050405020304" pitchFamily="18" charset="0"/>
                  </a:rPr>
                  <a:t>φ</a:t>
                </a:r>
                <a:r>
                  <a:rPr lang="zh-CN" altLang="en-US" dirty="0">
                    <a:latin typeface="Times New Roman" panose="02020603050405020304" pitchFamily="18" charset="0"/>
                    <a:ea typeface="+mn-ea"/>
                    <a:cs typeface="Times New Roman" panose="02020603050405020304" pitchFamily="18" charset="0"/>
                  </a:rPr>
                  <a:t>，表示核外电子轨道运动角动量量子数，其取值范围有所变化， </a:t>
                </a:r>
              </a:p>
            </p:txBody>
          </p:sp>
        </mc:Choice>
        <mc:Fallback xmlns="">
          <p:sp>
            <p:nvSpPr>
              <p:cNvPr id="8" name="Rectangle 5"/>
              <p:cNvSpPr>
                <a:spLocks noRot="1" noChangeAspect="1" noMove="1" noResize="1" noEditPoints="1" noAdjustHandles="1" noChangeArrowheads="1" noChangeShapeType="1" noTextEdit="1"/>
              </p:cNvSpPr>
              <p:nvPr/>
            </p:nvSpPr>
            <p:spPr bwMode="auto">
              <a:xfrm>
                <a:off x="384423" y="4160216"/>
                <a:ext cx="8353425" cy="830997"/>
              </a:xfrm>
              <a:prstGeom prst="rect">
                <a:avLst/>
              </a:prstGeom>
              <a:blipFill rotWithShape="0">
                <a:blip r:embed="rId7"/>
                <a:stretch>
                  <a:fillRect l="-1095" t="-8029" b="-1313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9" name="Object 8"/>
          <p:cNvGraphicFramePr>
            <a:graphicFrameLocks noChangeAspect="1"/>
          </p:cNvGraphicFramePr>
          <p:nvPr>
            <p:extLst/>
          </p:nvPr>
        </p:nvGraphicFramePr>
        <p:xfrm>
          <a:off x="613628" y="5122390"/>
          <a:ext cx="6731000" cy="1046162"/>
        </p:xfrm>
        <a:graphic>
          <a:graphicData uri="http://schemas.openxmlformats.org/presentationml/2006/ole">
            <mc:AlternateContent xmlns:mc="http://schemas.openxmlformats.org/markup-compatibility/2006">
              <mc:Choice xmlns:v="urn:schemas-microsoft-com:vml" Requires="v">
                <p:oleObj spid="_x0000_s299144" name="公式" r:id="rId8" imgW="5092700" imgH="800100" progId="Equation.3">
                  <p:embed/>
                </p:oleObj>
              </mc:Choice>
              <mc:Fallback>
                <p:oleObj name="公式" r:id="rId8" imgW="5092700" imgH="8001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628" y="5122390"/>
                        <a:ext cx="6731000" cy="1046162"/>
                      </a:xfrm>
                      <a:prstGeom prst="rect">
                        <a:avLst/>
                      </a:prstGeom>
                      <a:solidFill>
                        <a:srgbClr val="FFCC99"/>
                      </a:solidFill>
                    </p:spPr>
                  </p:pic>
                </p:oleObj>
              </mc:Fallback>
            </mc:AlternateContent>
          </a:graphicData>
        </a:graphic>
      </p:graphicFrame>
    </p:spTree>
    <p:extLst>
      <p:ext uri="{BB962C8B-B14F-4D97-AF65-F5344CB8AC3E}">
        <p14:creationId xmlns:p14="http://schemas.microsoft.com/office/powerpoint/2010/main" val="41615228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556792"/>
                <a:ext cx="8229600" cy="3600400"/>
              </a:xfrm>
            </p:spPr>
            <p:txBody>
              <a:bodyPr/>
              <a:lstStyle/>
              <a:p>
                <a:pPr>
                  <a:spcAft>
                    <a:spcPts val="1200"/>
                  </a:spcAft>
                </a:pPr>
                <a:r>
                  <a:rPr lang="zh-CN" altLang="en-US" sz="2000" dirty="0" smtClean="0">
                    <a:latin typeface="Times New Roman" panose="02020603050405020304" pitchFamily="18" charset="0"/>
                    <a:cs typeface="Times New Roman" panose="02020603050405020304" pitchFamily="18" charset="0"/>
                  </a:rPr>
                  <a:t> 至于双层</a:t>
                </a:r>
                <a:r>
                  <a:rPr lang="en-US" altLang="zh-CN" sz="2000"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能级中的较高一级为什么没有跃迁到双层</a:t>
                </a:r>
                <a:r>
                  <a:rPr lang="en-US" altLang="zh-CN" sz="2000" dirty="0">
                    <a:latin typeface="Times New Roman" panose="02020603050405020304" pitchFamily="18" charset="0"/>
                    <a:cs typeface="Times New Roman" panose="02020603050405020304" pitchFamily="18" charset="0"/>
                  </a:rPr>
                  <a:t>p</a:t>
                </a:r>
                <a:r>
                  <a:rPr lang="zh-CN" altLang="en-US" sz="2000" dirty="0">
                    <a:latin typeface="Times New Roman" panose="02020603050405020304" pitchFamily="18" charset="0"/>
                    <a:cs typeface="Times New Roman" panose="02020603050405020304" pitchFamily="18" charset="0"/>
                  </a:rPr>
                  <a:t>能级的较低一级，这在后面要说明。</a:t>
                </a:r>
              </a:p>
              <a:p>
                <a:pPr>
                  <a:spcAft>
                    <a:spcPts val="1200"/>
                  </a:spcAft>
                </a:pPr>
                <a:r>
                  <a:rPr lang="zh-CN" altLang="en-US" sz="2000" dirty="0" smtClean="0">
                    <a:latin typeface="Times New Roman" panose="02020603050405020304" pitchFamily="18" charset="0"/>
                    <a:cs typeface="Times New Roman" panose="02020603050405020304" pitchFamily="18" charset="0"/>
                  </a:rPr>
                  <a:t>碱金属原子</a:t>
                </a:r>
                <a:r>
                  <a:rPr lang="zh-CN" altLang="en-US" sz="2000" dirty="0">
                    <a:latin typeface="Times New Roman" panose="02020603050405020304" pitchFamily="18" charset="0"/>
                    <a:cs typeface="Times New Roman" panose="02020603050405020304" pitchFamily="18" charset="0"/>
                  </a:rPr>
                  <a:t>的</a:t>
                </a:r>
                <a:r>
                  <a:rPr lang="en-US" altLang="zh-CN" sz="2000" dirty="0">
                    <a:latin typeface="Times New Roman" panose="02020603050405020304" pitchFamily="18" charset="0"/>
                    <a:cs typeface="Times New Roman" panose="02020603050405020304" pitchFamily="18" charset="0"/>
                  </a:rPr>
                  <a:t>s</a:t>
                </a:r>
                <a:r>
                  <a:rPr lang="zh-CN" altLang="en-US" sz="2000" dirty="0">
                    <a:latin typeface="Times New Roman" panose="02020603050405020304" pitchFamily="18" charset="0"/>
                    <a:cs typeface="Times New Roman" panose="02020603050405020304" pitchFamily="18" charset="0"/>
                  </a:rPr>
                  <a:t>能级是单层的，其余所有</a:t>
                </a:r>
                <a:r>
                  <a:rPr lang="en-US" altLang="zh-CN" sz="2000" dirty="0">
                    <a:latin typeface="Times New Roman" panose="02020603050405020304" pitchFamily="18" charset="0"/>
                    <a:cs typeface="Times New Roman" panose="02020603050405020304" pitchFamily="18" charset="0"/>
                  </a:rPr>
                  <a:t>p</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a:t>
                </a:r>
                <a:r>
                  <a:rPr lang="zh-CN" altLang="en-US" sz="2000" dirty="0">
                    <a:latin typeface="Times New Roman" panose="02020603050405020304" pitchFamily="18" charset="0"/>
                    <a:cs typeface="Times New Roman" panose="02020603050405020304" pitchFamily="18" charset="0"/>
                  </a:rPr>
                  <a:t>等能级都是双层的</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a:spcAft>
                    <a:spcPts val="1200"/>
                  </a:spcAft>
                </a:pPr>
                <a:r>
                  <a:rPr lang="zh-CN" altLang="en-US" sz="2000" dirty="0" smtClean="0">
                    <a:latin typeface="Times New Roman" panose="02020603050405020304" pitchFamily="18" charset="0"/>
                    <a:cs typeface="Times New Roman" panose="02020603050405020304" pitchFamily="18" charset="0"/>
                  </a:rPr>
                  <a:t>对</a:t>
                </a:r>
                <a:r>
                  <a:rPr lang="zh-CN" altLang="en-US" sz="2000" dirty="0">
                    <a:latin typeface="Times New Roman" panose="02020603050405020304" pitchFamily="18" charset="0"/>
                    <a:cs typeface="Times New Roman" panose="02020603050405020304" pitchFamily="18" charset="0"/>
                  </a:rPr>
                  <a:t>同一</a:t>
                </a:r>
                <a14:m>
                  <m:oMath xmlns:m="http://schemas.openxmlformats.org/officeDocument/2006/math">
                    <m:r>
                      <a:rPr lang="en-US" altLang="zh-CN" sz="2000" b="0" i="1" dirty="0" smtClean="0">
                        <a:latin typeface="Cambria Math" panose="02040503050406030204" pitchFamily="18" charset="0"/>
                      </a:rPr>
                      <m:t>𝑙</m:t>
                    </m:r>
                  </m:oMath>
                </a14:m>
                <a:r>
                  <a:rPr lang="zh-CN" altLang="en-US" sz="2000" dirty="0">
                    <a:latin typeface="Times New Roman" panose="02020603050405020304" pitchFamily="18" charset="0"/>
                    <a:cs typeface="Times New Roman" panose="02020603050405020304" pitchFamily="18" charset="0"/>
                  </a:rPr>
                  <a:t>值，例如</a:t>
                </a:r>
                <a14:m>
                  <m:oMath xmlns:m="http://schemas.openxmlformats.org/officeDocument/2006/math">
                    <m:r>
                      <a:rPr lang="en-US" altLang="zh-CN" sz="2000" i="1" dirty="0">
                        <a:latin typeface="Cambria Math" panose="02040503050406030204" pitchFamily="18" charset="0"/>
                      </a:rPr>
                      <m:t>𝑙</m:t>
                    </m:r>
                    <m:r>
                      <a:rPr lang="en-US" altLang="zh-CN" sz="2000" i="1" dirty="0">
                        <a:latin typeface="Cambria Math" panose="02040503050406030204" pitchFamily="18" charset="0"/>
                      </a:rPr>
                      <m:t> </m:t>
                    </m:r>
                  </m:oMath>
                </a14:m>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p</a:t>
                </a:r>
                <a:r>
                  <a:rPr lang="zh-CN" altLang="en-US" sz="2000" dirty="0">
                    <a:latin typeface="Times New Roman" panose="02020603050405020304" pitchFamily="18" charset="0"/>
                    <a:cs typeface="Times New Roman" panose="02020603050405020304" pitchFamily="18" charset="0"/>
                  </a:rPr>
                  <a:t>能级），双层能级间隔随量子数</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增加而渐减</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a:spcAft>
                    <a:spcPts val="1200"/>
                  </a:spcAft>
                </a:pPr>
                <a:r>
                  <a:rPr lang="zh-CN" altLang="en-US" sz="2000" dirty="0" smtClean="0">
                    <a:latin typeface="Times New Roman" panose="02020603050405020304" pitchFamily="18" charset="0"/>
                    <a:cs typeface="Times New Roman" panose="02020603050405020304" pitchFamily="18" charset="0"/>
                  </a:rPr>
                  <a:t>从</a:t>
                </a:r>
                <a:r>
                  <a:rPr lang="zh-CN" altLang="en-US" sz="2000" dirty="0">
                    <a:latin typeface="Times New Roman" panose="02020603050405020304" pitchFamily="18" charset="0"/>
                    <a:cs typeface="Times New Roman" panose="02020603050405020304" pitchFamily="18" charset="0"/>
                  </a:rPr>
                  <a:t>光谱线结构也可以认出，对同一</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𝑛</m:t>
                    </m:r>
                  </m:oMath>
                </a14:m>
                <a:r>
                  <a:rPr lang="zh-CN" altLang="en-US" sz="2000" dirty="0">
                    <a:latin typeface="Times New Roman" panose="02020603050405020304" pitchFamily="18" charset="0"/>
                    <a:cs typeface="Times New Roman" panose="02020603050405020304" pitchFamily="18" charset="0"/>
                  </a:rPr>
                  <a:t>值，双层能级的间隔随</a:t>
                </a:r>
                <a14:m>
                  <m:oMath xmlns:m="http://schemas.openxmlformats.org/officeDocument/2006/math">
                    <m:r>
                      <a:rPr lang="en-US" altLang="zh-CN" sz="2000" i="1" dirty="0">
                        <a:latin typeface="Cambria Math" panose="02040503050406030204" pitchFamily="18" charset="0"/>
                      </a:rPr>
                      <m:t>𝑙</m:t>
                    </m:r>
                  </m:oMath>
                </a14:m>
                <a:r>
                  <a:rPr lang="zh-CN" altLang="en-US" sz="2000" dirty="0">
                    <a:latin typeface="Times New Roman" panose="02020603050405020304" pitchFamily="18" charset="0"/>
                    <a:cs typeface="Times New Roman" panose="02020603050405020304" pitchFamily="18" charset="0"/>
                  </a:rPr>
                  <a:t>值的增加而渐减。例如</a:t>
                </a:r>
                <a:r>
                  <a:rPr lang="en-US" altLang="zh-CN" sz="2000" dirty="0">
                    <a:latin typeface="Times New Roman" panose="02020603050405020304" pitchFamily="18" charset="0"/>
                    <a:cs typeface="Times New Roman" panose="02020603050405020304" pitchFamily="18" charset="0"/>
                  </a:rPr>
                  <a:t>n=4</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4d</a:t>
                </a:r>
                <a:r>
                  <a:rPr lang="zh-CN" altLang="en-US" sz="2000" dirty="0">
                    <a:latin typeface="Times New Roman" panose="02020603050405020304" pitchFamily="18" charset="0"/>
                    <a:cs typeface="Times New Roman" panose="02020603050405020304" pitchFamily="18" charset="0"/>
                  </a:rPr>
                  <a:t>的双层间隔小于</a:t>
                </a:r>
                <a:r>
                  <a:rPr lang="en-US" altLang="zh-CN" sz="2000" dirty="0">
                    <a:latin typeface="Times New Roman" panose="02020603050405020304" pitchFamily="18" charset="0"/>
                    <a:cs typeface="Times New Roman" panose="02020603050405020304" pitchFamily="18" charset="0"/>
                  </a:rPr>
                  <a:t>4p</a:t>
                </a:r>
                <a:r>
                  <a:rPr lang="zh-CN" altLang="en-US" sz="2000" dirty="0">
                    <a:latin typeface="Times New Roman" panose="02020603050405020304" pitchFamily="18" charset="0"/>
                    <a:cs typeface="Times New Roman" panose="02020603050405020304" pitchFamily="18" charset="0"/>
                  </a:rPr>
                  <a:t>的，而</a:t>
                </a:r>
                <a:r>
                  <a:rPr lang="en-US" altLang="zh-CN" sz="2000" dirty="0">
                    <a:latin typeface="Times New Roman" panose="02020603050405020304" pitchFamily="18" charset="0"/>
                    <a:cs typeface="Times New Roman" panose="02020603050405020304" pitchFamily="18" charset="0"/>
                  </a:rPr>
                  <a:t>4f</a:t>
                </a:r>
                <a:r>
                  <a:rPr lang="zh-CN" altLang="en-US" sz="2000" dirty="0">
                    <a:latin typeface="Times New Roman" panose="02020603050405020304" pitchFamily="18" charset="0"/>
                    <a:cs typeface="Times New Roman" panose="02020603050405020304" pitchFamily="18" charset="0"/>
                  </a:rPr>
                  <a:t>的又小于</a:t>
                </a:r>
                <a:r>
                  <a:rPr lang="en-US" altLang="zh-CN" sz="2000" dirty="0">
                    <a:latin typeface="Times New Roman" panose="02020603050405020304" pitchFamily="18" charset="0"/>
                    <a:cs typeface="Times New Roman" panose="02020603050405020304" pitchFamily="18" charset="0"/>
                  </a:rPr>
                  <a:t>4d</a:t>
                </a:r>
                <a:r>
                  <a:rPr lang="zh-CN" altLang="en-US" sz="2000" dirty="0">
                    <a:latin typeface="Times New Roman" panose="02020603050405020304" pitchFamily="18" charset="0"/>
                    <a:cs typeface="Times New Roman" panose="02020603050405020304" pitchFamily="18" charset="0"/>
                  </a:rPr>
                  <a:t>的。总之，碱金属原子的能级是一个层结构的能级，只</a:t>
                </a:r>
                <a:r>
                  <a:rPr lang="en-US" altLang="zh-CN" sz="2000" dirty="0">
                    <a:latin typeface="Times New Roman" panose="02020603050405020304" pitchFamily="18" charset="0"/>
                    <a:cs typeface="Times New Roman" panose="02020603050405020304" pitchFamily="18" charset="0"/>
                  </a:rPr>
                  <a:t>s</a:t>
                </a:r>
                <a:r>
                  <a:rPr lang="zh-CN" altLang="en-US" sz="2000" dirty="0">
                    <a:latin typeface="Times New Roman" panose="02020603050405020304" pitchFamily="18" charset="0"/>
                    <a:cs typeface="Times New Roman" panose="02020603050405020304" pitchFamily="18" charset="0"/>
                  </a:rPr>
                  <a:t>能级是单层的。</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556792"/>
                <a:ext cx="8229600" cy="3600400"/>
              </a:xfrm>
              <a:blipFill rotWithShape="0">
                <a:blip r:embed="rId2"/>
                <a:stretch>
                  <a:fillRect t="-1184" r="-3778"/>
                </a:stretch>
              </a:blipFill>
            </p:spPr>
            <p:txBody>
              <a:bodyPr/>
              <a:lstStyle/>
              <a:p>
                <a:r>
                  <a:rPr lang="zh-CN" altLang="en-US">
                    <a:noFill/>
                  </a:rPr>
                  <a:t> </a:t>
                </a:r>
              </a:p>
            </p:txBody>
          </p:sp>
        </mc:Fallback>
      </mc:AlternateContent>
      <p:sp>
        <p:nvSpPr>
          <p:cNvPr id="320518" name="Rectangle 6"/>
          <p:cNvSpPr>
            <a:spLocks noGrp="1" noChangeArrowheads="1"/>
          </p:cNvSpPr>
          <p:nvPr>
            <p:ph type="title"/>
          </p:nvPr>
        </p:nvSpPr>
        <p:spPr>
          <a:noFill/>
          <a:ln/>
        </p:spPr>
        <p:txBody>
          <a:bodyPr anchor="ctr">
            <a:normAutofit/>
          </a:bodyPr>
          <a:lstStyle/>
          <a:p>
            <a:r>
              <a:rPr lang="zh-CN" altLang="en-US" sz="2800" dirty="0" smtClean="0">
                <a:solidFill>
                  <a:schemeClr val="tx1"/>
                </a:solidFill>
                <a:latin typeface="+mn-ea"/>
                <a:ea typeface="+mn-ea"/>
              </a:rPr>
              <a:t>碱金属光谱结构</a:t>
            </a:r>
            <a:endParaRPr lang="zh-CN" altLang="en-US" sz="2800" dirty="0">
              <a:solidFill>
                <a:schemeClr val="tx1"/>
              </a:solidFill>
              <a:latin typeface="+mn-ea"/>
              <a:ea typeface="+mn-ea"/>
            </a:endParaRPr>
          </a:p>
        </p:txBody>
      </p:sp>
    </p:spTree>
    <p:extLst>
      <p:ext uri="{BB962C8B-B14F-4D97-AF65-F5344CB8AC3E}">
        <p14:creationId xmlns:p14="http://schemas.microsoft.com/office/powerpoint/2010/main" val="36877113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95536" y="1268760"/>
                <a:ext cx="8229600" cy="4525962"/>
              </a:xfrm>
            </p:spPr>
            <p:txBody>
              <a:bodyPr/>
              <a:lstStyle/>
              <a:p>
                <a:pPr>
                  <a:spcBef>
                    <a:spcPct val="50000"/>
                  </a:spcBef>
                </a:pPr>
                <a:r>
                  <a:rPr lang="zh-CN" altLang="en-US" sz="2400" dirty="0" smtClean="0">
                    <a:latin typeface="Times New Roman" panose="02020603050405020304" pitchFamily="18" charset="0"/>
                    <a:cs typeface="Times New Roman" panose="02020603050405020304" pitchFamily="18" charset="0"/>
                  </a:rPr>
                  <a:t>碱金属双线是促使乌仑贝克和古兹米特提出电子自旋假设的根据之一。认为电子除有轨道角动量</a:t>
                </a:r>
                <a:r>
                  <a:rPr lang="en-US" altLang="zh-CN" sz="2400" i="1" dirty="0" smtClean="0">
                    <a:latin typeface="Times New Roman" panose="02020603050405020304" pitchFamily="18" charset="0"/>
                    <a:cs typeface="Times New Roman" panose="02020603050405020304" pitchFamily="18" charset="0"/>
                  </a:rPr>
                  <a:t>L</a:t>
                </a:r>
                <a:r>
                  <a:rPr lang="zh-CN" altLang="en-US" sz="2400" dirty="0" smtClean="0">
                    <a:latin typeface="Times New Roman" panose="02020603050405020304" pitchFamily="18" charset="0"/>
                    <a:cs typeface="Times New Roman" panose="02020603050405020304" pitchFamily="18" charset="0"/>
                  </a:rPr>
                  <a:t>之外，还有自旋角动量</a:t>
                </a:r>
                <a:r>
                  <a:rPr lang="en-US" altLang="zh-CN" sz="2400" i="1" dirty="0">
                    <a:latin typeface="Times New Roman" panose="02020603050405020304" pitchFamily="18" charset="0"/>
                    <a:cs typeface="Times New Roman" panose="02020603050405020304" pitchFamily="18" charset="0"/>
                  </a:rPr>
                  <a:t>s</a:t>
                </a:r>
                <a:r>
                  <a:rPr lang="zh-CN" altLang="en-US" sz="2400" i="1"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且认为</a:t>
                </a:r>
                <a:r>
                  <a:rPr lang="en-US" altLang="zh-CN" sz="2400" i="1" dirty="0">
                    <a:latin typeface="Times New Roman" panose="02020603050405020304" pitchFamily="18" charset="0"/>
                    <a:cs typeface="Times New Roman" panose="02020603050405020304" pitchFamily="18" charset="0"/>
                  </a:rPr>
                  <a:t>s</a:t>
                </a:r>
                <a:r>
                  <a:rPr lang="zh-CN" altLang="en-US" sz="2400" dirty="0" smtClean="0">
                    <a:latin typeface="Times New Roman" panose="02020603050405020304" pitchFamily="18" charset="0"/>
                    <a:cs typeface="Times New Roman" panose="02020603050405020304" pitchFamily="18" charset="0"/>
                  </a:rPr>
                  <a:t>只有两个取向，那就必须</a:t>
                </a:r>
                <a:r>
                  <a:rPr lang="zh-CN" altLang="en-US" sz="2400" dirty="0" smtClean="0">
                    <a:solidFill>
                      <a:schemeClr val="hlink"/>
                    </a:solidFill>
                    <a:latin typeface="Times New Roman" panose="02020603050405020304" pitchFamily="18" charset="0"/>
                    <a:cs typeface="Times New Roman" panose="02020603050405020304" pitchFamily="18" charset="0"/>
                  </a:rPr>
                  <a:t>导致</a:t>
                </a:r>
                <a:r>
                  <a:rPr lang="zh-CN" altLang="en-US" sz="2400" dirty="0" smtClean="0">
                    <a:latin typeface="Times New Roman" panose="02020603050405020304" pitchFamily="18" charset="0"/>
                    <a:cs typeface="Times New Roman" panose="02020603050405020304" pitchFamily="18" charset="0"/>
                  </a:rPr>
                  <a:t>：</a:t>
                </a:r>
                <a14:m>
                  <m:oMath xmlns:m="http://schemas.openxmlformats.org/officeDocument/2006/math">
                    <m:r>
                      <a:rPr lang="en-US" altLang="zh-CN" sz="2400" i="1" dirty="0" smtClean="0">
                        <a:latin typeface="Cambria Math" panose="02040503050406030204" pitchFamily="18" charset="0"/>
                      </a:rPr>
                      <m:t>𝑙</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1</m:t>
                    </m:r>
                  </m:oMath>
                </a14:m>
                <a:r>
                  <a:rPr lang="zh-CN" altLang="en-US" sz="2400" dirty="0" smtClean="0">
                    <a:latin typeface="Times New Roman" panose="02020603050405020304" pitchFamily="18" charset="0"/>
                    <a:cs typeface="Times New Roman" panose="02020603050405020304" pitchFamily="18" charset="0"/>
                  </a:rPr>
                  <a:t>的态将产生 </a:t>
                </a:r>
                <a14:m>
                  <m:oMath xmlns:m="http://schemas.openxmlformats.org/officeDocument/2006/math">
                    <m:r>
                      <a:rPr lang="en-US" altLang="zh-CN" sz="2400" i="1" dirty="0" smtClean="0">
                        <a:latin typeface="Cambria Math" panose="02040503050406030204" pitchFamily="18" charset="0"/>
                      </a:rPr>
                      <m:t>𝑗</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1</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1</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2</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3</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2</m:t>
                    </m:r>
                    <m:r>
                      <a:rPr lang="zh-CN" altLang="en-US" sz="2400" i="1" dirty="0" smtClean="0">
                        <a:latin typeface="Cambria Math" panose="02040503050406030204" pitchFamily="18" charset="0"/>
                      </a:rPr>
                      <m:t>，</m:t>
                    </m:r>
                    <m:r>
                      <a:rPr lang="en-US" altLang="zh-CN" sz="2400" i="1" dirty="0" smtClean="0">
                        <a:latin typeface="Cambria Math" panose="02040503050406030204" pitchFamily="18" charset="0"/>
                      </a:rPr>
                      <m:t>1</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2</m:t>
                    </m:r>
                    <m:r>
                      <a:rPr lang="en-US" altLang="zh-CN" sz="2400" i="1" dirty="0" smtClean="0">
                        <a:latin typeface="Cambria Math" panose="02040503050406030204" pitchFamily="18" charset="0"/>
                      </a:rPr>
                      <m:t> </m:t>
                    </m:r>
                  </m:oMath>
                </a14:m>
                <a:r>
                  <a:rPr lang="zh-CN" altLang="en-US" sz="2400" dirty="0" smtClean="0">
                    <a:latin typeface="Times New Roman" panose="02020603050405020304" pitchFamily="18" charset="0"/>
                    <a:cs typeface="Times New Roman" panose="02020603050405020304" pitchFamily="18" charset="0"/>
                  </a:rPr>
                  <a:t>两个状态。</a:t>
                </a:r>
                <a:endParaRPr lang="en-US" altLang="zh-CN" sz="2400" dirty="0" smtClean="0">
                  <a:latin typeface="Times New Roman" panose="02020603050405020304" pitchFamily="18" charset="0"/>
                  <a:cs typeface="Times New Roman" panose="02020603050405020304" pitchFamily="18" charset="0"/>
                </a:endParaRPr>
              </a:p>
              <a:p>
                <a:pPr>
                  <a:spcBef>
                    <a:spcPct val="50000"/>
                  </a:spcBef>
                </a:pPr>
                <a:r>
                  <a:rPr lang="zh-CN" altLang="en-US" sz="2400" dirty="0" smtClean="0">
                    <a:latin typeface="Times New Roman" panose="02020603050405020304" pitchFamily="18" charset="0"/>
                    <a:cs typeface="Times New Roman" panose="02020603050405020304" pitchFamily="18" charset="0"/>
                  </a:rPr>
                  <a:t>对于 </a:t>
                </a:r>
                <a:r>
                  <a:rPr lang="en-US" altLang="zh-CN" sz="2400" baseline="30000" dirty="0" smtClean="0">
                    <a:latin typeface="Times New Roman" panose="02020603050405020304" pitchFamily="18" charset="0"/>
                    <a:cs typeface="Times New Roman" panose="02020603050405020304" pitchFamily="18" charset="0"/>
                  </a:rPr>
                  <a:t>2</a:t>
                </a:r>
                <a:r>
                  <a:rPr lang="en-US" altLang="zh-CN" sz="2400" dirty="0" smtClean="0">
                    <a:latin typeface="Times New Roman" panose="02020603050405020304" pitchFamily="18" charset="0"/>
                    <a:cs typeface="Times New Roman" panose="02020603050405020304" pitchFamily="18" charset="0"/>
                  </a:rPr>
                  <a:t>P</a:t>
                </a:r>
                <a:r>
                  <a:rPr lang="en-US" altLang="zh-CN" sz="2400" baseline="-30000" dirty="0" smtClean="0">
                    <a:latin typeface="Times New Roman" panose="02020603050405020304" pitchFamily="18" charset="0"/>
                    <a:cs typeface="Times New Roman" panose="02020603050405020304" pitchFamily="18" charset="0"/>
                  </a:rPr>
                  <a:t>3/2 </a:t>
                </a:r>
                <a:r>
                  <a:rPr lang="zh-CN" altLang="en-US" sz="2400" dirty="0" smtClean="0">
                    <a:latin typeface="Times New Roman" panose="02020603050405020304" pitchFamily="18" charset="0"/>
                    <a:cs typeface="Times New Roman" panose="02020603050405020304" pitchFamily="18" charset="0"/>
                  </a:rPr>
                  <a:t>和 </a:t>
                </a:r>
                <a:r>
                  <a:rPr lang="en-US" altLang="zh-CN" sz="2400" baseline="30000" dirty="0" smtClean="0">
                    <a:latin typeface="Times New Roman" panose="02020603050405020304" pitchFamily="18" charset="0"/>
                    <a:cs typeface="Times New Roman" panose="02020603050405020304" pitchFamily="18" charset="0"/>
                  </a:rPr>
                  <a:t>2</a:t>
                </a:r>
                <a:r>
                  <a:rPr lang="en-US" altLang="zh-CN" sz="2400" dirty="0" smtClean="0">
                    <a:latin typeface="Times New Roman" panose="02020603050405020304" pitchFamily="18" charset="0"/>
                    <a:cs typeface="Times New Roman" panose="02020603050405020304" pitchFamily="18" charset="0"/>
                  </a:rPr>
                  <a:t>P</a:t>
                </a:r>
                <a:r>
                  <a:rPr lang="en-US" altLang="zh-CN" sz="2400" baseline="-30000" dirty="0" smtClean="0">
                    <a:latin typeface="Times New Roman" panose="02020603050405020304" pitchFamily="18" charset="0"/>
                    <a:cs typeface="Times New Roman" panose="02020603050405020304" pitchFamily="18" charset="0"/>
                  </a:rPr>
                  <a:t>1/2 </a:t>
                </a:r>
                <a:r>
                  <a:rPr lang="zh-CN" altLang="en-US" sz="2400" dirty="0" smtClean="0">
                    <a:latin typeface="Times New Roman" panose="02020603050405020304" pitchFamily="18" charset="0"/>
                    <a:cs typeface="Times New Roman" panose="02020603050405020304" pitchFamily="18" charset="0"/>
                  </a:rPr>
                  <a:t>这两个状态，它们相应的能量为什么有差异呢？它们之间的分裂间距又是多大呢？ </a:t>
                </a:r>
              </a:p>
              <a:p>
                <a:pPr algn="just" eaLnBrk="1" hangingPunct="1">
                  <a:spcBef>
                    <a:spcPct val="50000"/>
                  </a:spcBef>
                </a:pPr>
                <a:r>
                  <a:rPr lang="zh-CN" altLang="en-US" sz="2400" dirty="0" smtClean="0">
                    <a:latin typeface="Times New Roman" panose="02020603050405020304" pitchFamily="18" charset="0"/>
                    <a:cs typeface="Times New Roman" panose="02020603050405020304" pitchFamily="18" charset="0"/>
                  </a:rPr>
                  <a:t>至今为止，我们只考虑了原子中电子与核之间的</a:t>
                </a:r>
                <a:r>
                  <a:rPr lang="zh-CN" altLang="en-US" sz="2400" dirty="0" smtClean="0">
                    <a:solidFill>
                      <a:schemeClr val="hlink"/>
                    </a:solidFill>
                    <a:latin typeface="Times New Roman" panose="02020603050405020304" pitchFamily="18" charset="0"/>
                    <a:cs typeface="Times New Roman" panose="02020603050405020304" pitchFamily="18" charset="0"/>
                  </a:rPr>
                  <a:t>电相互作用</a:t>
                </a:r>
                <a:r>
                  <a:rPr lang="zh-CN" altLang="en-US" sz="2400" dirty="0" smtClean="0">
                    <a:latin typeface="Times New Roman" panose="02020603050405020304" pitchFamily="18" charset="0"/>
                    <a:cs typeface="Times New Roman" panose="02020603050405020304" pitchFamily="18" charset="0"/>
                  </a:rPr>
                  <a:t>；它确实是一项主要的相互作用，正是它决定了谱系的主要特征。但是，作周期运动的电荷必定产生磁场，由此产生磁场，由此产生的</a:t>
                </a:r>
                <a:r>
                  <a:rPr lang="zh-CN" altLang="en-US" sz="2400" dirty="0" smtClean="0">
                    <a:solidFill>
                      <a:schemeClr val="hlink"/>
                    </a:solidFill>
                    <a:latin typeface="Times New Roman" panose="02020603050405020304" pitchFamily="18" charset="0"/>
                    <a:cs typeface="Times New Roman" panose="02020603050405020304" pitchFamily="18" charset="0"/>
                  </a:rPr>
                  <a:t>磁相互作用</a:t>
                </a:r>
                <a:r>
                  <a:rPr lang="zh-CN" altLang="en-US" sz="2400" dirty="0" smtClean="0">
                    <a:latin typeface="Times New Roman" panose="02020603050405020304" pitchFamily="18" charset="0"/>
                    <a:cs typeface="Times New Roman" panose="02020603050405020304" pitchFamily="18" charset="0"/>
                  </a:rPr>
                  <a:t>引起了谱系的</a:t>
                </a:r>
                <a:r>
                  <a:rPr lang="zh-CN" altLang="en-US" sz="2400" dirty="0" smtClean="0">
                    <a:solidFill>
                      <a:srgbClr val="CC6600"/>
                    </a:solidFill>
                    <a:latin typeface="Times New Roman" panose="02020603050405020304" pitchFamily="18" charset="0"/>
                    <a:cs typeface="Times New Roman" panose="02020603050405020304" pitchFamily="18" charset="0"/>
                  </a:rPr>
                  <a:t>精细结构</a:t>
                </a:r>
                <a:r>
                  <a:rPr lang="zh-CN" altLang="en-US" sz="2400" dirty="0" smtClean="0">
                    <a:latin typeface="Times New Roman" panose="02020603050405020304" pitchFamily="18" charset="0"/>
                    <a:cs typeface="Times New Roman" panose="02020603050405020304" pitchFamily="18" charset="0"/>
                  </a:rPr>
                  <a:t>。让我们来分析一下这样的相互作用。</a:t>
                </a:r>
              </a:p>
              <a:p>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95536" y="1268760"/>
                <a:ext cx="8229600" cy="4525962"/>
              </a:xfrm>
              <a:blipFill rotWithShape="0">
                <a:blip r:embed="rId2"/>
                <a:stretch>
                  <a:fillRect t="-1077" r="-4815" b="-1615"/>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smtClean="0"/>
              <a:t>碱金属双线</a:t>
            </a:r>
            <a:endParaRPr lang="zh-CN" altLang="en-US" sz="2800" dirty="0"/>
          </a:p>
        </p:txBody>
      </p:sp>
    </p:spTree>
    <p:extLst>
      <p:ext uri="{BB962C8B-B14F-4D97-AF65-F5344CB8AC3E}">
        <p14:creationId xmlns:p14="http://schemas.microsoft.com/office/powerpoint/2010/main" val="255655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11188" y="4149725"/>
            <a:ext cx="820896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indent="457200" algn="l" eaLnBrk="1" hangingPunct="1"/>
            <a:r>
              <a:rPr lang="zh-CN" altLang="en-US" dirty="0" smtClean="0">
                <a:latin typeface="+mn-ea"/>
                <a:ea typeface="+mn-ea"/>
              </a:rPr>
              <a:t>现在</a:t>
            </a:r>
            <a:r>
              <a:rPr lang="zh-CN" altLang="en-US" dirty="0">
                <a:latin typeface="+mn-ea"/>
                <a:ea typeface="+mn-ea"/>
              </a:rPr>
              <a:t>讨论价电子绕原子实（包括氢原子和类氢离子）的运动。过去我们讨论（价）电子的运动，是站在以原子核为静止坐标系讲的。如果在固定于电子上的坐标系中，带正电的原子实是绕着电子运动的，原子实的运动会产生一个磁场，这个磁场的方向就是原子实（带正电）绕着电子的角动量方向，因而也就是电子轨道运动角动量的方向。</a:t>
            </a:r>
          </a:p>
        </p:txBody>
      </p:sp>
      <p:pic>
        <p:nvPicPr>
          <p:cNvPr id="3" name="图片 2"/>
          <p:cNvPicPr>
            <a:picLocks noChangeAspect="1"/>
          </p:cNvPicPr>
          <p:nvPr/>
        </p:nvPicPr>
        <p:blipFill>
          <a:blip r:embed="rId2">
            <a:clrChange>
              <a:clrFrom>
                <a:srgbClr val="FFFFFF"/>
              </a:clrFrom>
              <a:clrTo>
                <a:srgbClr val="FFFFFF">
                  <a:alpha val="0"/>
                </a:srgbClr>
              </a:clrTo>
            </a:clrChange>
          </a:blip>
          <a:stretch>
            <a:fillRect/>
          </a:stretch>
        </p:blipFill>
        <p:spPr>
          <a:xfrm>
            <a:off x="971600" y="362352"/>
            <a:ext cx="7047201" cy="3762562"/>
          </a:xfrm>
          <a:prstGeom prst="rect">
            <a:avLst/>
          </a:prstGeom>
        </p:spPr>
      </p:pic>
    </p:spTree>
    <p:extLst>
      <p:ext uri="{BB962C8B-B14F-4D97-AF65-F5344CB8AC3E}">
        <p14:creationId xmlns:p14="http://schemas.microsoft.com/office/powerpoint/2010/main" val="21664357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磁场中的</a:t>
            </a:r>
            <a:r>
              <a:rPr lang="zh-CN" altLang="en-US" sz="2800" dirty="0" smtClean="0"/>
              <a:t>电子</a:t>
            </a:r>
            <a:r>
              <a:rPr lang="en-US" altLang="zh-CN" sz="2800" dirty="0" smtClean="0"/>
              <a:t>——</a:t>
            </a:r>
            <a:r>
              <a:rPr lang="zh-CN" altLang="en-US" sz="2800" dirty="0" smtClean="0"/>
              <a:t>自旋轨道耦合</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277670"/>
                <a:ext cx="8229600" cy="4525962"/>
              </a:xfrm>
            </p:spPr>
            <p:txBody>
              <a:bodyPr/>
              <a:lstStyle/>
              <a:p>
                <a:r>
                  <a:rPr lang="zh-CN" altLang="en-US" sz="2000" dirty="0" smtClean="0">
                    <a:latin typeface="+mn-ea"/>
                  </a:rPr>
                  <a:t>电子既处在这个磁场中，又具有固有磁矩，两者之间就会产生相互作用，它的自旋取向就要量子化。</a:t>
                </a:r>
                <a:endParaRPr lang="en-US" altLang="zh-CN" sz="2000" dirty="0" smtClean="0">
                  <a:latin typeface="+mn-ea"/>
                </a:endParaRPr>
              </a:p>
              <a:p>
                <a:r>
                  <a:rPr lang="zh-CN" altLang="en-US" sz="2000" dirty="0" smtClean="0">
                    <a:solidFill>
                      <a:srgbClr val="CC6600"/>
                    </a:solidFill>
                    <a:latin typeface="+mn-ea"/>
                  </a:rPr>
                  <a:t>不同</a:t>
                </a:r>
                <a:r>
                  <a:rPr lang="zh-CN" altLang="en-US" sz="2000" dirty="0">
                    <a:solidFill>
                      <a:srgbClr val="CC6600"/>
                    </a:solidFill>
                    <a:latin typeface="+mn-ea"/>
                  </a:rPr>
                  <a:t>的取向具有不同的附加能量，这就是为什么出现了微小差别的多层能级</a:t>
                </a:r>
                <a:r>
                  <a:rPr lang="zh-CN" altLang="en-US" sz="2000" dirty="0" smtClean="0">
                    <a:solidFill>
                      <a:srgbClr val="CC6600"/>
                    </a:solidFill>
                    <a:latin typeface="+mn-ea"/>
                  </a:rPr>
                  <a:t>。</a:t>
                </a:r>
                <a:endParaRPr lang="en-US" altLang="zh-CN" sz="2000" dirty="0" smtClean="0">
                  <a:latin typeface="+mn-ea"/>
                </a:endParaRPr>
              </a:p>
              <a:p>
                <a:r>
                  <a:rPr lang="zh-CN" altLang="en-US" sz="2000" dirty="0">
                    <a:latin typeface="+mn-ea"/>
                  </a:rPr>
                  <a:t>电子自旋的两个取向是一个顺着磁场，一个相反，电子的轨道角动量和自旋角动量合成一个总角动量，原子实的总角动量等于零</a:t>
                </a:r>
                <a:r>
                  <a:rPr lang="en-US" altLang="zh-CN" sz="2000" dirty="0">
                    <a:latin typeface="+mn-ea"/>
                  </a:rPr>
                  <a:t>(</a:t>
                </a:r>
                <a:r>
                  <a:rPr lang="zh-CN" altLang="en-US" sz="2000" dirty="0">
                    <a:latin typeface="+mn-ea"/>
                  </a:rPr>
                  <a:t>核的角动量暂不考虑</a:t>
                </a:r>
                <a:r>
                  <a:rPr lang="en-US" altLang="zh-CN" sz="2000" dirty="0" smtClean="0">
                    <a:latin typeface="+mn-ea"/>
                  </a:rPr>
                  <a:t>)</a:t>
                </a:r>
              </a:p>
              <a:p>
                <a:r>
                  <a:rPr lang="zh-CN" altLang="en-US" sz="2000" dirty="0">
                    <a:latin typeface="+mn-ea"/>
                  </a:rPr>
                  <a:t>按照经典电磁学理论，具有固有磁矩的电子处在原子实的轨道运动所产生的磁场中，两者之间产生相互作用，即附加能量</a:t>
                </a:r>
              </a:p>
              <a:p>
                <a:pPr marL="82153" indent="0">
                  <a:buNone/>
                </a:pPr>
                <a14:m>
                  <m:oMathPara xmlns:m="http://schemas.openxmlformats.org/officeDocument/2006/math">
                    <m:oMathParaPr>
                      <m:jc m:val="centerGroup"/>
                    </m:oMathParaPr>
                    <m:oMath xmlns:m="http://schemas.openxmlformats.org/officeDocument/2006/math">
                      <m:r>
                        <m:rPr>
                          <m:sty m:val="p"/>
                        </m:rPr>
                        <a:rPr lang="en-US" altLang="zh-CN" sz="2000" b="0" i="0" smtClean="0">
                          <a:latin typeface="Cambria Math" panose="02040503050406030204" pitchFamily="18" charset="0"/>
                        </a:rPr>
                        <m:t>Δ</m:t>
                      </m:r>
                      <m:r>
                        <a:rPr lang="en-US" altLang="zh-CN" sz="2000" b="0" i="1" smtClean="0">
                          <a:latin typeface="Cambria Math" panose="02040503050406030204" pitchFamily="18" charset="0"/>
                        </a:rPr>
                        <m:t>𝑈</m:t>
                      </m:r>
                      <m:r>
                        <a:rPr lang="en-US" altLang="zh-CN" sz="2000" b="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𝑠</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oMath>
                  </m:oMathPara>
                </a14:m>
                <a:endParaRPr lang="en-US" altLang="zh-CN" sz="2000" dirty="0" smtClean="0">
                  <a:latin typeface="+mn-ea"/>
                </a:endParaRPr>
              </a:p>
              <a:p>
                <a:r>
                  <a:rPr lang="zh-CN" altLang="en-US" sz="2000" dirty="0">
                    <a:latin typeface="+mn-ea"/>
                  </a:rPr>
                  <a:t>电子自旋磁矩</a:t>
                </a:r>
                <a:r>
                  <a:rPr lang="en-US" altLang="zh-CN" sz="2000" dirty="0">
                    <a:latin typeface="+mn-ea"/>
                  </a:rPr>
                  <a:t>,</a:t>
                </a:r>
                <a:r>
                  <a:rPr lang="zh-CN" altLang="en-US" sz="2000" dirty="0">
                    <a:latin typeface="+mn-ea"/>
                  </a:rPr>
                  <a:t>在轨道运动的磁场作用下</a:t>
                </a:r>
                <a:r>
                  <a:rPr lang="en-US" altLang="zh-CN" sz="2000" dirty="0">
                    <a:latin typeface="+mn-ea"/>
                  </a:rPr>
                  <a:t>,</a:t>
                </a:r>
                <a:r>
                  <a:rPr lang="zh-CN" altLang="en-US" sz="2000" dirty="0">
                    <a:latin typeface="+mn-ea"/>
                  </a:rPr>
                  <a:t>按照力学应该绕着磁场的方向旋进，但这不是固定方向的磁场。轨道运动也可以说受着自旋磁场的作用</a:t>
                </a:r>
                <a:r>
                  <a:rPr lang="en-US" altLang="zh-CN" sz="2000" dirty="0">
                    <a:latin typeface="+mn-ea"/>
                  </a:rPr>
                  <a:t>,</a:t>
                </a:r>
                <a:r>
                  <a:rPr lang="zh-CN" altLang="en-US" sz="2000" dirty="0">
                    <a:latin typeface="+mn-ea"/>
                  </a:rPr>
                  <a:t>应该绕着自旋旋进。实际是自旋与轨道运动相互起作用。</a:t>
                </a:r>
              </a:p>
              <a:p>
                <a:endParaRPr lang="zh-CN" altLang="en-US" sz="2000" dirty="0">
                  <a:latin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277670"/>
                <a:ext cx="8229600" cy="4525962"/>
              </a:xfrm>
              <a:blipFill rotWithShape="0">
                <a:blip r:embed="rId2"/>
                <a:stretch>
                  <a:fillRect t="-809" r="-4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70385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323528" y="1124744"/>
                <a:ext cx="8229600" cy="4525962"/>
              </a:xfrm>
            </p:spPr>
            <p:txBody>
              <a:bodyPr/>
              <a:lstStyle/>
              <a:p>
                <a:pPr>
                  <a:spcBef>
                    <a:spcPts val="600"/>
                  </a:spcBef>
                  <a:spcAft>
                    <a:spcPts val="600"/>
                  </a:spcAft>
                </a:pPr>
                <a:r>
                  <a:rPr lang="zh-CN" altLang="en-US" sz="2400" dirty="0" smtClean="0"/>
                  <a:t>主量子数</a:t>
                </a:r>
                <a14:m>
                  <m:oMath xmlns:m="http://schemas.openxmlformats.org/officeDocument/2006/math">
                    <m:r>
                      <a:rPr lang="en-US" altLang="zh-CN" sz="2400" i="1" dirty="0" smtClean="0">
                        <a:latin typeface="Cambria Math" panose="02040503050406030204" pitchFamily="18" charset="0"/>
                      </a:rPr>
                      <m:t>𝑛</m:t>
                    </m:r>
                  </m:oMath>
                </a14:m>
                <a:endParaRPr lang="en-US" altLang="zh-CN" sz="2400" dirty="0" smtClean="0"/>
              </a:p>
              <a:p>
                <a:pPr>
                  <a:spcBef>
                    <a:spcPts val="600"/>
                  </a:spcBef>
                  <a:spcAft>
                    <a:spcPts val="600"/>
                  </a:spcAft>
                </a:pPr>
                <a:r>
                  <a:rPr lang="zh-CN" altLang="en-US" sz="2400" dirty="0" smtClean="0"/>
                  <a:t>角动量量子数</a:t>
                </a:r>
                <a:endParaRPr lang="en-US" altLang="zh-CN" sz="2400" dirty="0" smtClean="0"/>
              </a:p>
              <a:p>
                <a:pPr>
                  <a:spcBef>
                    <a:spcPts val="600"/>
                  </a:spcBef>
                  <a:spcAft>
                    <a:spcPts val="600"/>
                  </a:spcAft>
                </a:pPr>
                <a:r>
                  <a:rPr lang="zh-CN" altLang="en-US" sz="2400" dirty="0" smtClean="0"/>
                  <a:t>轨道角动量量子化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𝑙</m:t>
                        </m:r>
                      </m:e>
                    </m:acc>
                    <m:r>
                      <a:rPr lang="en-US" altLang="zh-CN" sz="2400" b="0" i="1" dirty="0" smtClean="0">
                        <a:latin typeface="Cambria Math" panose="02040503050406030204" pitchFamily="18" charset="0"/>
                      </a:rPr>
                      <m:t>=</m:t>
                    </m:r>
                    <m:d>
                      <m:dPr>
                        <m:begChr m:val="|"/>
                        <m:endChr m:val="|"/>
                        <m:ctrlPr>
                          <a:rPr lang="en-US" altLang="zh-CN" sz="2400" b="0" i="1" dirty="0" smtClean="0">
                            <a:latin typeface="Cambria Math" panose="02040503050406030204" pitchFamily="18" charset="0"/>
                          </a:rPr>
                        </m:ctrlPr>
                      </m:dPr>
                      <m:e>
                        <m:r>
                          <a:rPr lang="en-US" altLang="zh-CN" sz="2400" b="1" i="1" dirty="0" smtClean="0">
                            <a:latin typeface="Cambria Math" panose="02040503050406030204" pitchFamily="18" charset="0"/>
                          </a:rPr>
                          <m:t>𝑳</m:t>
                        </m:r>
                      </m:e>
                    </m:d>
                    <m:r>
                      <a:rPr lang="en-US" altLang="zh-CN" sz="2400" b="1" i="1" dirty="0" smtClean="0">
                        <a:latin typeface="Cambria Math" panose="02040503050406030204" pitchFamily="18" charset="0"/>
                      </a:rPr>
                      <m:t>=</m:t>
                    </m:r>
                    <m:rad>
                      <m:radPr>
                        <m:degHide m:val="on"/>
                        <m:ctrlPr>
                          <a:rPr lang="en-US" altLang="zh-CN" sz="2400" b="1" i="1" dirty="0" smtClean="0">
                            <a:latin typeface="Cambria Math" panose="02040503050406030204" pitchFamily="18" charset="0"/>
                          </a:rPr>
                        </m:ctrlPr>
                      </m:radPr>
                      <m:deg/>
                      <m:e>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+1)</m:t>
                        </m:r>
                      </m:e>
                    </m:rad>
                    <m:r>
                      <a:rPr lang="en-US" altLang="zh-CN" sz="2400" b="1" i="1" dirty="0" smtClean="0">
                        <a:latin typeface="Cambria Math" panose="02040503050406030204" pitchFamily="18" charset="0"/>
                      </a:rPr>
                      <m:t>ℏ, </m:t>
                    </m:r>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𝐿</m:t>
                        </m:r>
                      </m:e>
                      <m:sub>
                        <m:r>
                          <a:rPr lang="en-US" altLang="zh-CN" sz="2400" b="0" i="1" dirty="0" smtClean="0">
                            <a:latin typeface="Cambria Math" panose="02040503050406030204" pitchFamily="18" charset="0"/>
                          </a:rPr>
                          <m:t>𝑧</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𝑚</m:t>
                        </m:r>
                      </m:e>
                      <m:sub>
                        <m:r>
                          <a:rPr lang="en-US" altLang="zh-CN" sz="2400" b="0" i="1" dirty="0" smtClean="0">
                            <a:latin typeface="Cambria Math" panose="02040503050406030204" pitchFamily="18" charset="0"/>
                          </a:rPr>
                          <m:t>𝑧</m:t>
                        </m:r>
                      </m:sub>
                    </m:sSub>
                    <m:r>
                      <a:rPr lang="en-US" altLang="zh-CN" sz="2400" b="0" i="1" dirty="0" smtClean="0">
                        <a:latin typeface="Cambria Math" panose="02040503050406030204" pitchFamily="18" charset="0"/>
                      </a:rPr>
                      <m:t>ℏ</m:t>
                    </m:r>
                  </m:oMath>
                </a14:m>
                <a:endParaRPr lang="en-US" altLang="zh-CN" sz="2400" i="1" dirty="0" smtClean="0"/>
              </a:p>
              <a:p>
                <a:pPr>
                  <a:spcBef>
                    <a:spcPts val="600"/>
                  </a:spcBef>
                  <a:spcAft>
                    <a:spcPts val="600"/>
                  </a:spcAft>
                </a:pPr>
                <a:r>
                  <a:rPr lang="zh-CN" altLang="en-US" sz="2400" dirty="0" smtClean="0"/>
                  <a:t>轨道角动量量子数 </a:t>
                </a:r>
                <a14:m>
                  <m:oMath xmlns:m="http://schemas.openxmlformats.org/officeDocument/2006/math">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=0,1,…</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oMath>
                </a14:m>
                <a:r>
                  <a:rPr lang="zh-CN" altLang="en-US" sz="2400" dirty="0" smtClean="0"/>
                  <a:t> 磁量子数</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𝑚</m:t>
                        </m:r>
                      </m:e>
                      <m:sub>
                        <m:r>
                          <a:rPr lang="en-US" altLang="zh-CN" sz="2400" b="0" i="1" dirty="0" smtClean="0">
                            <a:latin typeface="Cambria Math" panose="02040503050406030204" pitchFamily="18" charset="0"/>
                          </a:rPr>
                          <m:t>𝑙</m:t>
                        </m:r>
                      </m:sub>
                    </m:sSub>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+1,…</m:t>
                    </m:r>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−1,</m:t>
                    </m:r>
                    <m:r>
                      <a:rPr lang="en-US" altLang="zh-CN" sz="2400" b="0" i="1" dirty="0" smtClean="0">
                        <a:latin typeface="Cambria Math" panose="02040503050406030204" pitchFamily="18" charset="0"/>
                      </a:rPr>
                      <m:t>𝑙</m:t>
                    </m:r>
                  </m:oMath>
                </a14:m>
                <a:endParaRPr lang="en-US" altLang="zh-CN" sz="2400" dirty="0" smtClean="0"/>
              </a:p>
              <a:p>
                <a:pPr>
                  <a:spcBef>
                    <a:spcPts val="600"/>
                  </a:spcBef>
                  <a:spcAft>
                    <a:spcPts val="600"/>
                  </a:spcAft>
                </a:pPr>
                <a:r>
                  <a:rPr lang="zh-CN" altLang="en-US" sz="2400" dirty="0" smtClean="0"/>
                  <a:t>自旋角动量量子化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dirty="0" smtClean="0">
                        <a:latin typeface="Cambria Math" panose="02040503050406030204" pitchFamily="18" charset="0"/>
                      </a:rPr>
                      <m:t>=</m:t>
                    </m:r>
                    <m:d>
                      <m:dPr>
                        <m:begChr m:val="|"/>
                        <m:endChr m:val="|"/>
                        <m:ctrlPr>
                          <a:rPr lang="en-US" altLang="zh-CN" sz="2400" b="0" i="1" dirty="0" smtClean="0">
                            <a:latin typeface="Cambria Math" panose="02040503050406030204" pitchFamily="18" charset="0"/>
                          </a:rPr>
                        </m:ctrlPr>
                      </m:dPr>
                      <m:e>
                        <m:r>
                          <a:rPr lang="en-US" altLang="zh-CN" sz="2400" b="1" i="1" dirty="0" smtClean="0">
                            <a:latin typeface="Cambria Math" panose="02040503050406030204" pitchFamily="18" charset="0"/>
                          </a:rPr>
                          <m:t>𝑺</m:t>
                        </m:r>
                      </m:e>
                    </m:d>
                    <m:r>
                      <a:rPr lang="en-US" altLang="zh-CN" sz="2400" b="1" i="1" dirty="0" smtClean="0">
                        <a:latin typeface="Cambria Math" panose="02040503050406030204" pitchFamily="18" charset="0"/>
                      </a:rPr>
                      <m:t>=</m:t>
                    </m:r>
                    <m:rad>
                      <m:radPr>
                        <m:degHide m:val="on"/>
                        <m:ctrlPr>
                          <a:rPr lang="en-US" altLang="zh-CN" sz="2400" i="1" dirty="0" smtClean="0">
                            <a:latin typeface="Cambria Math" panose="02040503050406030204" pitchFamily="18" charset="0"/>
                          </a:rPr>
                        </m:ctrlPr>
                      </m:radPr>
                      <m:deg/>
                      <m:e>
                        <m:r>
                          <a:rPr lang="en-US" altLang="zh-CN" sz="2400" b="0" i="1" dirty="0" smtClean="0">
                            <a:latin typeface="Cambria Math" panose="02040503050406030204" pitchFamily="18" charset="0"/>
                          </a:rPr>
                          <m:t>𝑠</m:t>
                        </m:r>
                        <m:d>
                          <m:dPr>
                            <m:ctrlPr>
                              <a:rPr lang="en-US" altLang="zh-CN" sz="2400" i="1" dirty="0" smtClean="0">
                                <a:latin typeface="Cambria Math" panose="02040503050406030204" pitchFamily="18" charset="0"/>
                              </a:rPr>
                            </m:ctrlPr>
                          </m:dPr>
                          <m:e>
                            <m:r>
                              <a:rPr lang="en-US" altLang="zh-CN" sz="2400" b="0" i="1" dirty="0" smtClean="0">
                                <a:latin typeface="Cambria Math" panose="02040503050406030204" pitchFamily="18" charset="0"/>
                              </a:rPr>
                              <m:t>𝑠</m:t>
                            </m:r>
                            <m:r>
                              <a:rPr lang="en-US" altLang="zh-CN" sz="2400" b="0" i="1" dirty="0" smtClean="0">
                                <a:latin typeface="Cambria Math" panose="02040503050406030204" pitchFamily="18" charset="0"/>
                              </a:rPr>
                              <m:t>+1</m:t>
                            </m:r>
                          </m:e>
                        </m:d>
                      </m:e>
                    </m:rad>
                    <m:r>
                      <a:rPr lang="en-US" altLang="zh-CN" sz="2400" b="0" i="1" dirty="0" smtClean="0">
                        <a:latin typeface="Cambria Math" panose="02040503050406030204" pitchFamily="18" charset="0"/>
                      </a:rPr>
                      <m:t>ℏ,</m:t>
                    </m:r>
                  </m:oMath>
                </a14:m>
                <a:r>
                  <a:rPr lang="zh-CN" altLang="en-US" sz="2400" dirty="0" smtClean="0"/>
                  <a:t>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𝑆</m:t>
                        </m:r>
                      </m:e>
                      <m:sub>
                        <m:r>
                          <a:rPr lang="en-US" altLang="zh-CN" sz="2400" b="0" i="1" dirty="0" smtClean="0">
                            <a:latin typeface="Cambria Math" panose="02040503050406030204" pitchFamily="18" charset="0"/>
                          </a:rPr>
                          <m:t>𝑍</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𝑚</m:t>
                        </m:r>
                      </m:e>
                      <m:sub>
                        <m:r>
                          <a:rPr lang="en-US" altLang="zh-CN" sz="2400" b="0" i="1" dirty="0" smtClean="0">
                            <a:latin typeface="Cambria Math" panose="02040503050406030204" pitchFamily="18" charset="0"/>
                          </a:rPr>
                          <m:t>𝑠</m:t>
                        </m:r>
                      </m:sub>
                    </m:sSub>
                    <m:r>
                      <a:rPr lang="en-US" altLang="zh-CN" sz="2400" b="0" i="1" dirty="0" smtClean="0">
                        <a:latin typeface="Cambria Math" panose="02040503050406030204" pitchFamily="18" charset="0"/>
                      </a:rPr>
                      <m:t>ℏ</m:t>
                    </m:r>
                  </m:oMath>
                </a14:m>
                <a:endParaRPr lang="en-US" altLang="zh-CN" sz="2400" b="0" dirty="0" smtClean="0"/>
              </a:p>
              <a:p>
                <a:pPr>
                  <a:spcBef>
                    <a:spcPts val="600"/>
                  </a:spcBef>
                  <a:spcAft>
                    <a:spcPts val="600"/>
                  </a:spcAft>
                </a:pPr>
                <a:r>
                  <a:rPr lang="zh-CN" altLang="en-US" sz="2400" dirty="0" smtClean="0"/>
                  <a:t>自旋</a:t>
                </a:r>
                <a:r>
                  <a:rPr lang="zh-CN" altLang="en-US" sz="2400" dirty="0"/>
                  <a:t>角动量</a:t>
                </a:r>
                <a:r>
                  <a:rPr lang="zh-CN" altLang="en-US" sz="2400" dirty="0" smtClean="0"/>
                  <a:t>量子数 </a:t>
                </a:r>
                <a14:m>
                  <m:oMath xmlns:m="http://schemas.openxmlformats.org/officeDocument/2006/math">
                    <m:r>
                      <a:rPr lang="en-US" altLang="zh-CN" sz="2400" b="0" i="1" smtClean="0">
                        <a:latin typeface="Cambria Math" panose="02040503050406030204" pitchFamily="18" charset="0"/>
                      </a:rPr>
                      <m:t>𝑠</m:t>
                    </m:r>
                  </m:oMath>
                </a14:m>
                <a:r>
                  <a:rPr lang="en-US" altLang="zh-CN" sz="2400" dirty="0" smtClean="0"/>
                  <a:t>, </a:t>
                </a:r>
                <a:r>
                  <a:rPr lang="zh-CN" altLang="en-US" sz="2400" dirty="0" smtClean="0"/>
                  <a:t>自旋量子数</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𝑠</m:t>
                    </m:r>
                  </m:oMath>
                </a14:m>
                <a:endParaRPr lang="en-US" altLang="zh-CN" sz="2400" dirty="0" smtClean="0"/>
              </a:p>
              <a:p>
                <a:pPr marL="273844" lvl="1" indent="0">
                  <a:spcBef>
                    <a:spcPts val="600"/>
                  </a:spcBef>
                  <a:spcAft>
                    <a:spcPts val="600"/>
                  </a:spcAft>
                  <a:buNone/>
                </a:pPr>
                <a:r>
                  <a:rPr lang="zh-CN" altLang="en-US" sz="2400" dirty="0" smtClean="0"/>
                  <a:t>对于单电子</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f>
                      <m:fPr>
                        <m:type m:val="lin"/>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=±1/2</m:t>
                    </m:r>
                  </m:oMath>
                </a14:m>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323528" y="1124744"/>
                <a:ext cx="8229600" cy="4525962"/>
              </a:xfrm>
              <a:blipFill rotWithShape="0">
                <a:blip r:embed="rId2"/>
                <a:stretch>
                  <a:fillRect t="-2022" b="-9704"/>
                </a:stretch>
              </a:blipFill>
            </p:spPr>
            <p:txBody>
              <a:bodyPr/>
              <a:lstStyle/>
              <a:p>
                <a:r>
                  <a:rPr lang="zh-CN" altLang="en-US">
                    <a:noFill/>
                  </a:rPr>
                  <a:t> </a:t>
                </a:r>
              </a:p>
            </p:txBody>
          </p:sp>
        </mc:Fallback>
      </mc:AlternateContent>
      <p:sp>
        <p:nvSpPr>
          <p:cNvPr id="3" name="标题 2"/>
          <p:cNvSpPr>
            <a:spLocks noGrp="1"/>
          </p:cNvSpPr>
          <p:nvPr>
            <p:ph type="title"/>
          </p:nvPr>
        </p:nvSpPr>
        <p:spPr>
          <a:xfrm>
            <a:off x="423989" y="263131"/>
            <a:ext cx="8229600" cy="994122"/>
          </a:xfrm>
        </p:spPr>
        <p:txBody>
          <a:bodyPr>
            <a:normAutofit/>
          </a:bodyPr>
          <a:lstStyle/>
          <a:p>
            <a:r>
              <a:rPr lang="zh-CN" altLang="en-US" sz="2800" dirty="0" smtClean="0"/>
              <a:t>量子数</a:t>
            </a:r>
            <a:r>
              <a:rPr lang="en-US" altLang="zh-CN" sz="2800" dirty="0" smtClean="0"/>
              <a:t>		</a:t>
            </a:r>
            <a:endParaRPr lang="zh-CN" altLang="en-US" sz="2800" dirty="0"/>
          </a:p>
        </p:txBody>
      </p:sp>
    </p:spTree>
    <p:extLst>
      <p:ext uri="{BB962C8B-B14F-4D97-AF65-F5344CB8AC3E}">
        <p14:creationId xmlns:p14="http://schemas.microsoft.com/office/powerpoint/2010/main" val="151292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257981"/>
                <a:ext cx="8229600" cy="4525962"/>
              </a:xfrm>
            </p:spPr>
            <p:txBody>
              <a:bodyPr/>
              <a:lstStyle/>
              <a:p>
                <a:r>
                  <a:rPr lang="zh-CN" altLang="en-US" sz="2400" dirty="0" smtClean="0"/>
                  <a:t>总角动量 </a:t>
                </a:r>
                <a14:m>
                  <m:oMath xmlns:m="http://schemas.openxmlformats.org/officeDocument/2006/math">
                    <m:r>
                      <a:rPr lang="en-US" altLang="zh-CN" sz="2400" b="1" i="1" smtClean="0">
                        <a:latin typeface="Cambria Math" panose="02040503050406030204" pitchFamily="18" charset="0"/>
                      </a:rPr>
                      <m:t>𝑱</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𝑳</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𝑺</m:t>
                    </m:r>
                  </m:oMath>
                </a14:m>
                <a:endParaRPr lang="en-US" altLang="zh-CN" sz="2400" dirty="0" smtClean="0"/>
              </a:p>
              <a:p>
                <a:r>
                  <a:rPr lang="zh-CN" altLang="en-US" sz="2400" dirty="0" smtClean="0"/>
                  <a:t>总角动量量子化</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𝑗</m:t>
                        </m:r>
                      </m:e>
                    </m:acc>
                    <m:r>
                      <a:rPr lang="en-US" altLang="zh-CN" sz="2400" b="0" i="1" dirty="0" smtClean="0">
                        <a:latin typeface="Cambria Math" panose="02040503050406030204" pitchFamily="18" charset="0"/>
                      </a:rPr>
                      <m:t>=</m:t>
                    </m:r>
                    <m:d>
                      <m:dPr>
                        <m:begChr m:val="|"/>
                        <m:endChr m:val="|"/>
                        <m:ctrlPr>
                          <a:rPr lang="en-US" altLang="zh-CN" sz="2400" b="0" i="1" dirty="0" smtClean="0">
                            <a:latin typeface="Cambria Math" panose="02040503050406030204" pitchFamily="18" charset="0"/>
                          </a:rPr>
                        </m:ctrlPr>
                      </m:dPr>
                      <m:e>
                        <m:r>
                          <a:rPr lang="en-US" altLang="zh-CN" sz="2400" b="1" i="1" dirty="0" smtClean="0">
                            <a:latin typeface="Cambria Math" panose="02040503050406030204" pitchFamily="18" charset="0"/>
                          </a:rPr>
                          <m:t>𝑱</m:t>
                        </m:r>
                      </m:e>
                    </m:d>
                    <m:r>
                      <a:rPr lang="en-US" altLang="zh-CN" sz="2400" b="0" i="1" dirty="0" smtClean="0">
                        <a:latin typeface="Cambria Math" panose="02040503050406030204" pitchFamily="18" charset="0"/>
                      </a:rPr>
                      <m:t>=</m:t>
                    </m:r>
                    <m:rad>
                      <m:radPr>
                        <m:degHide m:val="on"/>
                        <m:ctrlPr>
                          <a:rPr lang="en-US" altLang="zh-CN" sz="2400" b="0" i="1" dirty="0" smtClean="0">
                            <a:latin typeface="Cambria Math" panose="02040503050406030204" pitchFamily="18" charset="0"/>
                          </a:rPr>
                        </m:ctrlPr>
                      </m:radPr>
                      <m:deg/>
                      <m:e>
                        <m:r>
                          <a:rPr lang="en-US" altLang="zh-CN" sz="2400" b="0" i="1" dirty="0" smtClean="0">
                            <a:latin typeface="Cambria Math" panose="02040503050406030204" pitchFamily="18" charset="0"/>
                          </a:rPr>
                          <m:t>𝑗</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𝑗</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1</m:t>
                            </m:r>
                          </m:e>
                        </m:d>
                      </m:e>
                    </m:rad>
                    <m:r>
                      <a:rPr lang="en-US" altLang="zh-CN" sz="2400" b="0" i="1" dirty="0" smtClean="0">
                        <a:latin typeface="Cambria Math" panose="02040503050406030204" pitchFamily="18" charset="0"/>
                      </a:rPr>
                      <m:t>ℏ</m:t>
                    </m:r>
                    <m:r>
                      <a:rPr lang="en-US" altLang="zh-CN" sz="2400" b="0" i="1" dirty="0" smtClean="0">
                        <a:latin typeface="Cambria Math" panose="02040503050406030204" pitchFamily="18" charset="0"/>
                      </a:rPr>
                      <m:t>, </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𝐽</m:t>
                        </m:r>
                      </m:e>
                      <m:sub>
                        <m:r>
                          <a:rPr lang="en-US" altLang="zh-CN" sz="2400" b="0" i="1" dirty="0" smtClean="0">
                            <a:latin typeface="Cambria Math" panose="02040503050406030204" pitchFamily="18" charset="0"/>
                          </a:rPr>
                          <m:t>𝑧</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𝑚</m:t>
                        </m:r>
                      </m:e>
                      <m:sub>
                        <m:r>
                          <a:rPr lang="en-US" altLang="zh-CN" sz="2400" b="0" i="1" dirty="0" smtClean="0">
                            <a:latin typeface="Cambria Math" panose="02040503050406030204" pitchFamily="18" charset="0"/>
                          </a:rPr>
                          <m:t>𝑗</m:t>
                        </m:r>
                      </m:sub>
                    </m:sSub>
                    <m:r>
                      <a:rPr lang="en-US" altLang="zh-CN" sz="2400" b="0" i="1" dirty="0" smtClean="0">
                        <a:latin typeface="Cambria Math" panose="02040503050406030204" pitchFamily="18" charset="0"/>
                      </a:rPr>
                      <m:t>ℏ</m:t>
                    </m:r>
                  </m:oMath>
                </a14:m>
                <a:endParaRPr lang="en-US" altLang="zh-CN" sz="2400" b="0" dirty="0" smtClean="0"/>
              </a:p>
              <a:p>
                <a:r>
                  <a:rPr lang="zh-CN" altLang="en-US" sz="2400" dirty="0" smtClean="0"/>
                  <a:t>量子数的耦合规则 </a:t>
                </a:r>
                <a14:m>
                  <m:oMath xmlns:m="http://schemas.openxmlformats.org/officeDocument/2006/math">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oMath>
                </a14:m>
                <a:endParaRPr lang="en-US" altLang="zh-CN" sz="2400" b="0" dirty="0" smtClean="0"/>
              </a:p>
              <a:p>
                <a:pPr marL="273844" lvl="1" indent="0">
                  <a:buNone/>
                </a:pPr>
                <a:r>
                  <a:rPr lang="zh-CN" altLang="en-US" sz="2400" dirty="0" smtClean="0"/>
                  <a:t>对于单电子</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m:t>
                    </m:r>
                  </m:oMath>
                </a14:m>
                <a:r>
                  <a:rPr lang="zh-CN" altLang="en-US" sz="2400" dirty="0" smtClean="0"/>
                  <a:t> </a:t>
                </a:r>
                <a14:m>
                  <m:oMath xmlns:m="http://schemas.openxmlformats.org/officeDocument/2006/math">
                    <m:r>
                      <a:rPr lang="en-US" altLang="zh-CN" sz="2400" b="0" i="1" dirty="0" smtClean="0">
                        <a:latin typeface="Cambria Math" panose="02040503050406030204" pitchFamily="18" charset="0"/>
                      </a:rPr>
                      <m:t>𝑗</m:t>
                    </m:r>
                  </m:oMath>
                </a14:m>
                <a:r>
                  <a:rPr lang="zh-CN" altLang="en-US" sz="2400" dirty="0" smtClean="0"/>
                  <a:t>只能取</a:t>
                </a:r>
                <a14:m>
                  <m:oMath xmlns:m="http://schemas.openxmlformats.org/officeDocument/2006/math">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oMath>
                </a14:m>
                <a:r>
                  <a:rPr lang="zh-CN" altLang="en-US" sz="2400" dirty="0" smtClean="0"/>
                  <a:t>和</a:t>
                </a:r>
                <a14:m>
                  <m:oMath xmlns:m="http://schemas.openxmlformats.org/officeDocument/2006/math">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en-US" altLang="zh-CN" sz="2400" b="0" i="1" dirty="0" smtClean="0">
                            <a:latin typeface="Cambria Math" panose="02040503050406030204" pitchFamily="18" charset="0"/>
                          </a:rPr>
                          <m:t>1</m:t>
                        </m:r>
                      </m:num>
                      <m:den>
                        <m:r>
                          <a:rPr lang="en-US" altLang="zh-CN" sz="2400" b="0" i="1" dirty="0" smtClean="0">
                            <a:latin typeface="Cambria Math" panose="02040503050406030204" pitchFamily="18" charset="0"/>
                          </a:rPr>
                          <m:t>2</m:t>
                        </m:r>
                      </m:den>
                    </m:f>
                  </m:oMath>
                </a14:m>
                <a:r>
                  <a:rPr lang="zh-CN" altLang="en-US" sz="2400" dirty="0" smtClean="0"/>
                  <a:t>两个值</a:t>
                </a:r>
                <a:endParaRPr lang="en-US" altLang="zh-CN" sz="2400" dirty="0" smtClean="0"/>
              </a:p>
              <a:p>
                <a:r>
                  <a:rPr lang="zh-CN" altLang="en-US" sz="2400" dirty="0"/>
                  <a:t>这三</a:t>
                </a:r>
                <a:r>
                  <a:rPr lang="zh-CN" altLang="en-US" sz="2400" dirty="0" smtClean="0"/>
                  <a:t>个角动量量子数</a:t>
                </a:r>
                <a14:m>
                  <m:oMath xmlns:m="http://schemas.openxmlformats.org/officeDocument/2006/math">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𝑗</m:t>
                    </m:r>
                  </m:oMath>
                </a14:m>
                <a:r>
                  <a:rPr lang="zh-CN" altLang="en-US" sz="2400" dirty="0" smtClean="0"/>
                  <a:t>都是正数，耦合规则告诉我们总角动量</a:t>
                </a:r>
                <a14:m>
                  <m:oMath xmlns:m="http://schemas.openxmlformats.org/officeDocument/2006/math">
                    <m:r>
                      <a:rPr lang="en-US" altLang="zh-CN" sz="2400" b="0" i="1" smtClean="0">
                        <a:latin typeface="Cambria Math" panose="02040503050406030204" pitchFamily="18" charset="0"/>
                      </a:rPr>
                      <m:t>𝑗</m:t>
                    </m:r>
                  </m:oMath>
                </a14:m>
                <a:r>
                  <a:rPr lang="zh-CN" altLang="en-US" sz="2400" dirty="0" smtClean="0"/>
                  <a:t>的可能取值</a:t>
                </a:r>
                <a:endParaRPr lang="en-US" altLang="zh-CN" sz="2400" dirty="0" smtClean="0"/>
              </a:p>
              <a:p>
                <a:r>
                  <a:rPr lang="zh-CN" altLang="en-US" sz="2400" dirty="0" smtClean="0"/>
                  <a:t>比如存在</a:t>
                </a:r>
                <a14:m>
                  <m:oMath xmlns:m="http://schemas.openxmlformats.org/officeDocument/2006/math">
                    <m:sSub>
                      <m:sSubPr>
                        <m:ctrlPr>
                          <a:rPr lang="en-US" altLang="zh-CN" sz="2400" b="0" i="1" smtClean="0">
                            <a:latin typeface="Cambria Math" panose="02040503050406030204" pitchFamily="18" charset="0"/>
                          </a:rPr>
                        </m:ctrlPr>
                      </m:sSubPr>
                      <m:e>
                        <m:sPre>
                          <m:sPrePr>
                            <m:ctrlPr>
                              <a:rPr lang="en-US" altLang="zh-CN" sz="2400" b="0" i="1" smtClean="0">
                                <a:latin typeface="Cambria Math" panose="02040503050406030204" pitchFamily="18" charset="0"/>
                              </a:rPr>
                            </m:ctrlPr>
                          </m:sPrePr>
                          <m:sub/>
                          <m:sup>
                            <m:r>
                              <a:rPr lang="en-US" altLang="zh-CN" sz="2400" i="1">
                                <a:latin typeface="Cambria Math" panose="02040503050406030204" pitchFamily="18" charset="0"/>
                              </a:rPr>
                              <m:t>2</m:t>
                            </m:r>
                          </m:sup>
                          <m:e>
                            <m:r>
                              <a:rPr lang="en-US" altLang="zh-CN" sz="2400" b="0" i="1" smtClean="0">
                                <a:latin typeface="Cambria Math" panose="02040503050406030204" pitchFamily="18" charset="0"/>
                              </a:rPr>
                              <m:t>𝑃</m:t>
                            </m:r>
                          </m:e>
                        </m:sPre>
                      </m:e>
                      <m:sub>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sub>
                    </m:sSub>
                  </m:oMath>
                </a14:m>
                <a:r>
                  <a:rPr lang="zh-CN" altLang="en-US" sz="2400" dirty="0" smtClean="0"/>
                  <a:t>和</a:t>
                </a:r>
                <a14:m>
                  <m:oMath xmlns:m="http://schemas.openxmlformats.org/officeDocument/2006/math">
                    <m:sSub>
                      <m:sSubPr>
                        <m:ctrlPr>
                          <a:rPr lang="en-US" altLang="zh-CN" sz="2400" i="1">
                            <a:latin typeface="Cambria Math" panose="02040503050406030204" pitchFamily="18" charset="0"/>
                          </a:rPr>
                        </m:ctrlPr>
                      </m:sSubPr>
                      <m:e>
                        <m:sPre>
                          <m:sPrePr>
                            <m:ctrlPr>
                              <a:rPr lang="en-US" altLang="zh-CN" sz="2400" i="1">
                                <a:latin typeface="Cambria Math" panose="02040503050406030204" pitchFamily="18" charset="0"/>
                              </a:rPr>
                            </m:ctrlPr>
                          </m:sPrePr>
                          <m:sub/>
                          <m:sup>
                            <m:r>
                              <a:rPr lang="en-US" altLang="zh-CN" sz="2400" i="1">
                                <a:latin typeface="Cambria Math" panose="02040503050406030204" pitchFamily="18" charset="0"/>
                              </a:rPr>
                              <m:t>2</m:t>
                            </m:r>
                          </m:sup>
                          <m:e>
                            <m:r>
                              <a:rPr lang="en-US" altLang="zh-CN" sz="2400" i="1">
                                <a:latin typeface="Cambria Math" panose="02040503050406030204" pitchFamily="18" charset="0"/>
                              </a:rPr>
                              <m:t>𝑃</m:t>
                            </m:r>
                          </m:e>
                        </m:sPre>
                      </m:e>
                      <m:sub>
                        <m:r>
                          <a:rPr lang="en-US" altLang="zh-CN" sz="2400" b="0" i="1" smtClean="0">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2</m:t>
                        </m:r>
                      </m:sub>
                    </m:sSub>
                  </m:oMath>
                </a14:m>
                <a:r>
                  <a:rPr lang="en-US" altLang="zh-CN" sz="2400" dirty="0" smtClean="0"/>
                  <a:t>,</a:t>
                </a:r>
                <a:r>
                  <a:rPr lang="zh-CN" altLang="en-US" sz="2400" dirty="0" smtClean="0"/>
                  <a:t>不存在</a:t>
                </a:r>
                <a14:m>
                  <m:oMath xmlns:m="http://schemas.openxmlformats.org/officeDocument/2006/math">
                    <m:sSub>
                      <m:sSubPr>
                        <m:ctrlPr>
                          <a:rPr lang="en-US" altLang="zh-CN" sz="2400" i="1">
                            <a:latin typeface="Cambria Math" panose="02040503050406030204" pitchFamily="18" charset="0"/>
                          </a:rPr>
                        </m:ctrlPr>
                      </m:sSubPr>
                      <m:e>
                        <m:sPre>
                          <m:sPrePr>
                            <m:ctrlPr>
                              <a:rPr lang="en-US" altLang="zh-CN" sz="2400" i="1">
                                <a:latin typeface="Cambria Math" panose="02040503050406030204" pitchFamily="18" charset="0"/>
                              </a:rPr>
                            </m:ctrlPr>
                          </m:sPrePr>
                          <m:sub/>
                          <m:sup>
                            <m:r>
                              <a:rPr lang="en-US" altLang="zh-CN" sz="2400" i="1">
                                <a:latin typeface="Cambria Math" panose="02040503050406030204" pitchFamily="18" charset="0"/>
                              </a:rPr>
                              <m:t>2</m:t>
                            </m:r>
                          </m:sup>
                          <m:e>
                            <m:r>
                              <a:rPr lang="en-US" altLang="zh-CN" sz="2400" i="1">
                                <a:latin typeface="Cambria Math" panose="02040503050406030204" pitchFamily="18" charset="0"/>
                              </a:rPr>
                              <m:t>𝑃</m:t>
                            </m:r>
                          </m:e>
                        </m:sPre>
                      </m:e>
                      <m:sub>
                        <m:r>
                          <a:rPr lang="en-US" altLang="zh-CN" sz="2400" i="1" smtClean="0">
                            <a:latin typeface="Cambria Math" panose="02040503050406030204" pitchFamily="18" charset="0"/>
                          </a:rPr>
                          <m:t>2</m:t>
                        </m:r>
                      </m:sub>
                    </m:sSub>
                  </m:oMath>
                </a14:m>
                <a:r>
                  <a:rPr lang="zh-CN" altLang="en-US" sz="2400" dirty="0" smtClean="0"/>
                  <a:t>或者</a:t>
                </a:r>
                <a14:m>
                  <m:oMath xmlns:m="http://schemas.openxmlformats.org/officeDocument/2006/math">
                    <m:sSub>
                      <m:sSubPr>
                        <m:ctrlPr>
                          <a:rPr lang="en-US" altLang="zh-CN" sz="2400" i="1">
                            <a:latin typeface="Cambria Math" panose="02040503050406030204" pitchFamily="18" charset="0"/>
                          </a:rPr>
                        </m:ctrlPr>
                      </m:sSubPr>
                      <m:e>
                        <m:sPre>
                          <m:sPrePr>
                            <m:ctrlPr>
                              <a:rPr lang="en-US" altLang="zh-CN" sz="2400" i="1">
                                <a:latin typeface="Cambria Math" panose="02040503050406030204" pitchFamily="18" charset="0"/>
                              </a:rPr>
                            </m:ctrlPr>
                          </m:sPrePr>
                          <m:sub/>
                          <m:sup>
                            <m:r>
                              <a:rPr lang="en-US" altLang="zh-CN" sz="2400" i="1">
                                <a:latin typeface="Cambria Math" panose="02040503050406030204" pitchFamily="18" charset="0"/>
                              </a:rPr>
                              <m:t>2</m:t>
                            </m:r>
                          </m:sup>
                          <m:e>
                            <m:r>
                              <a:rPr lang="en-US" altLang="zh-CN" sz="2400" i="1">
                                <a:latin typeface="Cambria Math" panose="02040503050406030204" pitchFamily="18" charset="0"/>
                              </a:rPr>
                              <m:t>𝑃</m:t>
                            </m:r>
                          </m:e>
                        </m:sPre>
                      </m:e>
                      <m:sub>
                        <m:r>
                          <a:rPr lang="en-US" altLang="zh-CN" sz="2400" i="1" smtClean="0">
                            <a:latin typeface="Cambria Math" panose="02040503050406030204" pitchFamily="18" charset="0"/>
                          </a:rPr>
                          <m:t>5</m:t>
                        </m:r>
                        <m:r>
                          <a:rPr lang="en-US" altLang="zh-CN" sz="2400" i="1">
                            <a:latin typeface="Cambria Math" panose="02040503050406030204" pitchFamily="18" charset="0"/>
                          </a:rPr>
                          <m:t>/</m:t>
                        </m:r>
                        <m:r>
                          <a:rPr lang="en-US" altLang="zh-CN" sz="2400" i="1">
                            <a:latin typeface="Cambria Math" panose="02040503050406030204" pitchFamily="18" charset="0"/>
                          </a:rPr>
                          <m:t>2</m:t>
                        </m:r>
                      </m:sub>
                    </m:sSub>
                  </m:oMath>
                </a14:m>
                <a:endParaRPr lang="en-US" altLang="zh-CN" sz="2400" dirty="0" smtClean="0"/>
              </a:p>
              <a:p>
                <a:r>
                  <a:rPr lang="zh-CN" altLang="en-US" sz="2400" dirty="0" smtClean="0"/>
                  <a:t>磁量子数</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𝑙</m:t>
                        </m:r>
                      </m:sub>
                    </m:sSub>
                  </m:oMath>
                </a14:m>
                <a:r>
                  <a:rPr lang="en-US" altLang="zh-CN" sz="2400" dirty="0" smtClean="0"/>
                  <a:t>, </a:t>
                </a:r>
                <a:r>
                  <a:rPr lang="zh-CN" altLang="en-US" sz="2400" dirty="0" smtClean="0"/>
                  <a:t>自旋量子数</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oMath>
                </a14:m>
                <a:r>
                  <a:rPr lang="zh-CN" altLang="en-US" sz="2400" dirty="0" smtClean="0"/>
                  <a:t>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𝑚</m:t>
                        </m:r>
                      </m:e>
                      <m:sub>
                        <m:r>
                          <a:rPr lang="en-US" altLang="zh-CN" sz="2400" b="0" i="1" dirty="0" smtClean="0">
                            <a:latin typeface="Cambria Math" panose="02040503050406030204" pitchFamily="18" charset="0"/>
                          </a:rPr>
                          <m:t>𝑗</m:t>
                        </m:r>
                      </m:sub>
                    </m:sSub>
                  </m:oMath>
                </a14:m>
                <a:r>
                  <a:rPr lang="zh-CN" altLang="en-US" sz="2400" dirty="0" smtClean="0"/>
                  <a:t>这三个量子数只能通过磁场观测到。</a:t>
                </a:r>
                <a:endParaRPr lang="zh-CN" altLang="en-US" sz="2400"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457200" y="1257981"/>
                <a:ext cx="8229600" cy="4525962"/>
              </a:xfrm>
              <a:blipFill rotWithShape="0">
                <a:blip r:embed="rId2"/>
                <a:stretch>
                  <a:fillRect t="-201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smtClean="0"/>
              <a:t>自旋和轨道</a:t>
            </a:r>
            <a:r>
              <a:rPr lang="en-US" altLang="zh-CN" sz="2800" dirty="0" smtClean="0"/>
              <a:t>	</a:t>
            </a:r>
            <a:endParaRPr lang="zh-CN" altLang="en-US" sz="2800" dirty="0"/>
          </a:p>
        </p:txBody>
      </p:sp>
    </p:spTree>
    <p:extLst>
      <p:ext uri="{BB962C8B-B14F-4D97-AF65-F5344CB8AC3E}">
        <p14:creationId xmlns:p14="http://schemas.microsoft.com/office/powerpoint/2010/main" val="395138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196751"/>
                <a:ext cx="8291264" cy="5214193"/>
              </a:xfrm>
            </p:spPr>
            <p:txBody>
              <a:bodyPr/>
              <a:lstStyle/>
              <a:p>
                <a:pPr>
                  <a:spcAft>
                    <a:spcPts val="300"/>
                  </a:spcAft>
                </a:pPr>
                <a14:m>
                  <m:oMath xmlns:m="http://schemas.openxmlformats.org/officeDocument/2006/math">
                    <m:r>
                      <a:rPr lang="en-US" altLang="zh-CN" sz="2000" b="1" i="1" smtClean="0">
                        <a:latin typeface="Cambria Math" panose="02040503050406030204" pitchFamily="18" charset="0"/>
                      </a:rPr>
                      <m:t>𝝁</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𝛾</m:t>
                    </m:r>
                    <m:r>
                      <a:rPr lang="en-US" altLang="zh-CN" sz="2000" b="1" i="1" smtClean="0">
                        <a:latin typeface="Cambria Math" panose="02040503050406030204" pitchFamily="18" charset="0"/>
                      </a:rPr>
                      <m:t>𝑳</m:t>
                    </m:r>
                    <m:r>
                      <a:rPr lang="en-US" altLang="zh-CN" sz="2000" b="1" i="1" smtClean="0">
                        <a:latin typeface="Cambria Math" panose="02040503050406030204" pitchFamily="18" charset="0"/>
                      </a:rPr>
                      <m:t>,</m:t>
                    </m:r>
                  </m:oMath>
                </a14:m>
                <a:r>
                  <a:rPr lang="zh-CN" altLang="en-US" sz="2000" b="1" dirty="0" smtClean="0"/>
                  <a:t> </a:t>
                </a:r>
                <a:r>
                  <a:rPr lang="zh-CN" altLang="en-US" sz="2000" dirty="0" smtClean="0"/>
                  <a:t>旋磁比</a:t>
                </a:r>
                <a14:m>
                  <m:oMath xmlns:m="http://schemas.openxmlformats.org/officeDocument/2006/math">
                    <m:r>
                      <a:rPr lang="en-US" altLang="zh-CN" sz="2000" b="0" i="1" dirty="0" smtClean="0">
                        <a:latin typeface="Cambria Math" panose="02040503050406030204" pitchFamily="18" charset="0"/>
                      </a:rPr>
                      <m:t>𝛾</m:t>
                    </m:r>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𝑒</m:t>
                        </m:r>
                      </m:num>
                      <m:den>
                        <m:r>
                          <a:rPr lang="en-US" altLang="zh-CN" sz="2000" b="0" i="1" dirty="0" smtClean="0">
                            <a:latin typeface="Cambria Math" panose="02040503050406030204" pitchFamily="18" charset="0"/>
                          </a:rPr>
                          <m:t>2</m:t>
                        </m:r>
                        <m:r>
                          <a:rPr lang="en-US" altLang="zh-CN" sz="2000" b="0" i="1" dirty="0" smtClean="0">
                            <a:latin typeface="Cambria Math" panose="02040503050406030204" pitchFamily="18" charset="0"/>
                          </a:rPr>
                          <m:t>𝑚</m:t>
                        </m:r>
                      </m:den>
                    </m:f>
                  </m:oMath>
                </a14:m>
                <a:endParaRPr lang="en-US" altLang="zh-CN" sz="2000" b="0" dirty="0" smtClean="0"/>
              </a:p>
              <a:p>
                <a:pPr>
                  <a:spcAft>
                    <a:spcPts val="300"/>
                  </a:spcAft>
                </a:pPr>
                <a:r>
                  <a:rPr lang="zh-CN" altLang="en-US" sz="2000" dirty="0" smtClean="0"/>
                  <a:t>各种角动量量子化，带来磁矩量子化</a:t>
                </a:r>
                <a:endParaRPr lang="en-US" altLang="zh-CN" sz="2000" dirty="0" smtClean="0"/>
              </a:p>
              <a:p>
                <a:pPr>
                  <a:spcAft>
                    <a:spcPts val="300"/>
                  </a:spcAft>
                </a:pPr>
                <a:r>
                  <a:rPr lang="zh-CN" altLang="en-US" sz="2000" dirty="0" smtClean="0"/>
                  <a:t>如果角动量量子化统一表示为</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𝑗</m:t>
                        </m:r>
                      </m:e>
                    </m:acc>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𝒋</m:t>
                        </m:r>
                      </m:e>
                    </m:d>
                    <m:r>
                      <a:rPr lang="en-US" altLang="zh-CN" sz="2000" b="1" i="1" smtClean="0">
                        <a:latin typeface="Cambria Math" panose="02040503050406030204" pitchFamily="18" charset="0"/>
                      </a:rPr>
                      <m:t>=</m:t>
                    </m:r>
                    <m:rad>
                      <m:radPr>
                        <m:degHide m:val="on"/>
                        <m:ctrlPr>
                          <a:rPr lang="en-US" altLang="zh-CN" sz="2000" i="1" smtClean="0">
                            <a:latin typeface="Cambria Math" panose="02040503050406030204" pitchFamily="18" charset="0"/>
                          </a:rPr>
                        </m:ctrlPr>
                      </m:radPr>
                      <m:deg/>
                      <m:e>
                        <m:r>
                          <a:rPr lang="en-US" altLang="zh-CN" sz="2000" b="0" i="1" smtClean="0">
                            <a:latin typeface="Cambria Math" panose="02040503050406030204" pitchFamily="18" charset="0"/>
                          </a:rPr>
                          <m:t>𝑗</m:t>
                        </m:r>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e>
                        </m:d>
                      </m:e>
                    </m:rad>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ℏ</m:t>
                    </m:r>
                    <m:r>
                      <a:rPr lang="en-US" altLang="zh-CN" sz="2000" b="1"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𝑍</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ℏ</m:t>
                    </m:r>
                  </m:oMath>
                </a14:m>
                <a:endParaRPr lang="en-US" altLang="zh-CN" sz="2000" dirty="0" smtClean="0"/>
              </a:p>
              <a:p>
                <a:pPr>
                  <a:spcAft>
                    <a:spcPts val="300"/>
                  </a:spcAft>
                </a:pPr>
                <a:r>
                  <a:rPr lang="zh-CN" altLang="en-US" sz="2000" dirty="0" smtClean="0"/>
                  <a:t>那么磁矩为</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𝛾</m:t>
                    </m:r>
                    <m:r>
                      <a:rPr lang="en-US" altLang="zh-CN" sz="2000" b="0" i="1" smtClean="0">
                        <a:latin typeface="Cambria Math" panose="02040503050406030204" pitchFamily="18" charset="0"/>
                      </a:rPr>
                      <m:t>𝑗</m:t>
                    </m:r>
                  </m:oMath>
                </a14:m>
                <a:r>
                  <a:rPr lang="en-US" altLang="zh-CN" sz="2000" dirty="0" smtClean="0"/>
                  <a:t>,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𝑍</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𝛾</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𝑗</m:t>
                        </m:r>
                      </m:e>
                      <m:sub>
                        <m:r>
                          <a:rPr lang="en-US" altLang="zh-CN" sz="2000" b="0" i="1" smtClean="0">
                            <a:latin typeface="Cambria Math" panose="02040503050406030204" pitchFamily="18" charset="0"/>
                          </a:rPr>
                          <m:t>𝑍</m:t>
                        </m:r>
                      </m:sub>
                    </m:sSub>
                  </m:oMath>
                </a14:m>
                <a:endParaRPr lang="en-US" altLang="zh-CN" sz="2000" dirty="0" smtClean="0"/>
              </a:p>
              <a:p>
                <a:pPr>
                  <a:spcAft>
                    <a:spcPts val="300"/>
                  </a:spcAft>
                </a:pPr>
                <a:r>
                  <a:rPr lang="zh-CN" altLang="en-US" sz="2000" dirty="0" smtClean="0"/>
                  <a:t>其中</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𝑗</m:t>
                        </m:r>
                      </m:sub>
                    </m:sSub>
                    <m:r>
                      <a:rPr lang="zh-CN" altLang="en-US" sz="2000" i="1">
                        <a:latin typeface="Cambria Math" panose="02040503050406030204" pitchFamily="18" charset="0"/>
                      </a:rPr>
                      <m:t>是</m:t>
                    </m:r>
                  </m:oMath>
                </a14:m>
                <a:r>
                  <a:rPr lang="en-US" altLang="zh-CN" sz="2000" dirty="0" err="1" smtClean="0">
                    <a:latin typeface="Arial" panose="020B0604020202020204" pitchFamily="34" charset="0"/>
                    <a:cs typeface="Arial" panose="020B0604020202020204" pitchFamily="34" charset="0"/>
                  </a:rPr>
                  <a:t>Lande</a:t>
                </a:r>
                <a:r>
                  <a:rPr lang="en-US" altLang="zh-CN" sz="2000" dirty="0" smtClean="0">
                    <a:latin typeface="Arial" panose="020B0604020202020204" pitchFamily="34" charset="0"/>
                    <a:cs typeface="Arial" panose="020B0604020202020204" pitchFamily="34" charset="0"/>
                  </a:rPr>
                  <a:t> g</a:t>
                </a:r>
                <a:r>
                  <a:rPr lang="zh-CN" altLang="en-US" sz="2000" dirty="0" smtClean="0">
                    <a:latin typeface="Arial" panose="020B0604020202020204" pitchFamily="34" charset="0"/>
                    <a:cs typeface="Arial" panose="020B0604020202020204" pitchFamily="34" charset="0"/>
                  </a:rPr>
                  <a:t>因子，引入</a:t>
                </a:r>
                <a:r>
                  <a:rPr lang="en-US" altLang="zh-CN" sz="2000" dirty="0" smtClean="0">
                    <a:latin typeface="Arial" panose="020B0604020202020204" pitchFamily="34" charset="0"/>
                    <a:cs typeface="Arial" panose="020B0604020202020204" pitchFamily="34" charset="0"/>
                  </a:rPr>
                  <a:t>g</a:t>
                </a:r>
                <a:r>
                  <a:rPr lang="zh-CN" altLang="en-US" sz="2000" dirty="0" smtClean="0">
                    <a:latin typeface="Arial" panose="020B0604020202020204" pitchFamily="34" charset="0"/>
                    <a:cs typeface="Arial" panose="020B0604020202020204" pitchFamily="34" charset="0"/>
                  </a:rPr>
                  <a:t>是因为本页第一式是轨道角动量满足的，根据实验，</a:t>
                </a:r>
                <a:r>
                  <a:rPr lang="en-US" altLang="zh-CN" sz="2000" dirty="0" err="1" smtClean="0">
                    <a:latin typeface="Arial" panose="020B0604020202020204" pitchFamily="34" charset="0"/>
                    <a:cs typeface="Arial" panose="020B0604020202020204" pitchFamily="34" charset="0"/>
                  </a:rPr>
                  <a:t>Ulenbeck</a:t>
                </a:r>
                <a:r>
                  <a:rPr lang="zh-CN" altLang="en-US" sz="2000" dirty="0" smtClean="0">
                    <a:latin typeface="Arial" panose="020B0604020202020204" pitchFamily="34" charset="0"/>
                    <a:cs typeface="Arial" panose="020B0604020202020204" pitchFamily="34" charset="0"/>
                  </a:rPr>
                  <a:t>和</a:t>
                </a:r>
                <a:r>
                  <a:rPr lang="en-US" altLang="zh-CN" sz="2000" dirty="0" err="1" smtClean="0">
                    <a:latin typeface="Arial" panose="020B0604020202020204" pitchFamily="34" charset="0"/>
                    <a:cs typeface="Arial" panose="020B0604020202020204" pitchFamily="34" charset="0"/>
                  </a:rPr>
                  <a:t>Goudsmit</a:t>
                </a:r>
                <a:r>
                  <a:rPr lang="zh-CN" altLang="en-US" sz="2000" dirty="0" smtClean="0">
                    <a:latin typeface="Arial" panose="020B0604020202020204" pitchFamily="34" charset="0"/>
                    <a:cs typeface="Arial" panose="020B0604020202020204" pitchFamily="34" charset="0"/>
                  </a:rPr>
                  <a:t>发现自旋角动量必需在右端乘以</a:t>
                </a:r>
                <a:r>
                  <a:rPr lang="en-US" altLang="zh-CN" sz="2000" dirty="0" smtClean="0">
                    <a:latin typeface="Arial" panose="020B0604020202020204" pitchFamily="34" charset="0"/>
                    <a:cs typeface="Arial" panose="020B0604020202020204" pitchFamily="34" charset="0"/>
                  </a:rPr>
                  <a:t>2</a:t>
                </a:r>
                <a:r>
                  <a:rPr lang="zh-CN" altLang="en-US" sz="2000" dirty="0" smtClean="0">
                    <a:latin typeface="Arial" panose="020B0604020202020204" pitchFamily="34" charset="0"/>
                    <a:cs typeface="Arial" panose="020B0604020202020204" pitchFamily="34" charset="0"/>
                  </a:rPr>
                  <a:t>，才会符合理论。</a:t>
                </a:r>
                <a:endParaRPr lang="en-US" altLang="zh-CN" sz="2000" dirty="0" smtClean="0">
                  <a:latin typeface="Arial" panose="020B0604020202020204" pitchFamily="34" charset="0"/>
                  <a:cs typeface="Arial" panose="020B0604020202020204" pitchFamily="34" charset="0"/>
                </a:endParaRPr>
              </a:p>
              <a:p>
                <a:pPr>
                  <a:spcAft>
                    <a:spcPts val="300"/>
                  </a:spcAft>
                </a:pPr>
                <a:r>
                  <a:rPr lang="zh-CN" altLang="en-US" sz="2000" dirty="0" smtClean="0">
                    <a:latin typeface="Arial" panose="020B0604020202020204" pitchFamily="34" charset="0"/>
                    <a:cs typeface="Arial" panose="020B0604020202020204" pitchFamily="34" charset="0"/>
                  </a:rPr>
                  <a:t>即</a:t>
                </a:r>
                <a14:m>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𝑔</m:t>
                        </m:r>
                      </m:e>
                      <m:sub>
                        <m:r>
                          <a:rPr lang="en-US" altLang="zh-CN" sz="2000" b="0" i="1" smtClean="0">
                            <a:latin typeface="Cambria Math" panose="02040503050406030204" pitchFamily="18" charset="0"/>
                            <a:cs typeface="Arial" panose="020B0604020202020204" pitchFamily="34" charset="0"/>
                          </a:rPr>
                          <m:t>𝑙</m:t>
                        </m:r>
                      </m:sub>
                    </m:sSub>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1</m:t>
                    </m:r>
                    <m:r>
                      <a:rPr lang="en-US" altLang="zh-CN" sz="2000" b="0" i="1" smtClean="0">
                        <a:latin typeface="Cambria Math" panose="02040503050406030204" pitchFamily="18" charset="0"/>
                        <a:cs typeface="Arial" panose="020B0604020202020204" pitchFamily="34" charset="0"/>
                      </a:rPr>
                      <m:t>, </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𝑔</m:t>
                        </m:r>
                      </m:e>
                      <m:sub>
                        <m:r>
                          <a:rPr lang="en-US" altLang="zh-CN" sz="2000" b="0" i="1" smtClean="0">
                            <a:latin typeface="Cambria Math" panose="02040503050406030204" pitchFamily="18" charset="0"/>
                            <a:cs typeface="Arial" panose="020B0604020202020204" pitchFamily="34" charset="0"/>
                          </a:rPr>
                          <m:t>𝑠</m:t>
                        </m:r>
                      </m:sub>
                    </m:sSub>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2</m:t>
                    </m:r>
                  </m:oMath>
                </a14:m>
                <a:r>
                  <a:rPr lang="zh-CN" altLang="en-US" sz="2000" b="0" dirty="0" smtClean="0">
                    <a:latin typeface="Arial" panose="020B0604020202020204" pitchFamily="34" charset="0"/>
                    <a:cs typeface="Arial" panose="020B0604020202020204" pitchFamily="34" charset="0"/>
                  </a:rPr>
                  <a:t>， 如果磁场不太强，自旋和轨道耦合为总角动量</a:t>
                </a:r>
                <a:endParaRPr lang="en-US" altLang="zh-CN" sz="2000" b="0" dirty="0" smtClean="0">
                  <a:latin typeface="Arial" panose="020B0604020202020204" pitchFamily="34" charset="0"/>
                  <a:cs typeface="Arial" panose="020B0604020202020204" pitchFamily="34" charset="0"/>
                </a:endParaRPr>
              </a:p>
              <a:p>
                <a:pPr marL="82153" indent="0">
                  <a:spcAft>
                    <a:spcPts val="300"/>
                  </a:spcAft>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𝑔</m:t>
                          </m:r>
                        </m:e>
                        <m:sub>
                          <m:r>
                            <a:rPr lang="en-US" altLang="zh-CN" sz="2000" b="0" i="1" smtClean="0">
                              <a:latin typeface="Cambria Math" panose="02040503050406030204" pitchFamily="18" charset="0"/>
                              <a:cs typeface="Arial" panose="020B0604020202020204" pitchFamily="34" charset="0"/>
                            </a:rPr>
                            <m:t>𝑗</m:t>
                          </m:r>
                        </m:sub>
                      </m:sSub>
                      <m:r>
                        <a:rPr lang="en-US" altLang="zh-CN" sz="2000" b="0" i="1" smtClean="0">
                          <a:latin typeface="Cambria Math" panose="02040503050406030204" pitchFamily="18" charset="0"/>
                          <a:cs typeface="Arial" panose="020B0604020202020204" pitchFamily="34" charset="0"/>
                        </a:rPr>
                        <m:t>=</m:t>
                      </m:r>
                      <m:f>
                        <m:fPr>
                          <m:ctrlPr>
                            <a:rPr lang="en-US" altLang="zh-CN" sz="2000" b="0" i="1" smtClean="0">
                              <a:latin typeface="Cambria Math" panose="02040503050406030204" pitchFamily="18" charset="0"/>
                              <a:cs typeface="Arial" panose="020B0604020202020204" pitchFamily="34" charset="0"/>
                            </a:rPr>
                          </m:ctrlPr>
                        </m:fPr>
                        <m:num>
                          <m:r>
                            <a:rPr lang="en-US" altLang="zh-CN" sz="2000" b="0" i="1" smtClean="0">
                              <a:latin typeface="Cambria Math" panose="02040503050406030204" pitchFamily="18" charset="0"/>
                              <a:cs typeface="Arial" panose="020B0604020202020204" pitchFamily="34" charset="0"/>
                            </a:rPr>
                            <m:t>3</m:t>
                          </m:r>
                        </m:num>
                        <m:den>
                          <m:r>
                            <a:rPr lang="en-US" altLang="zh-CN" sz="2000" b="0" i="1" smtClean="0">
                              <a:latin typeface="Cambria Math" panose="02040503050406030204" pitchFamily="18" charset="0"/>
                              <a:cs typeface="Arial" panose="020B0604020202020204" pitchFamily="34" charset="0"/>
                            </a:rPr>
                            <m:t>2</m:t>
                          </m:r>
                        </m:den>
                      </m:f>
                      <m:r>
                        <a:rPr lang="en-US" altLang="zh-CN" sz="2000" b="0" i="1" smtClean="0">
                          <a:latin typeface="Cambria Math" panose="02040503050406030204" pitchFamily="18" charset="0"/>
                          <a:cs typeface="Arial" panose="020B0604020202020204" pitchFamily="34" charset="0"/>
                        </a:rPr>
                        <m:t>+</m:t>
                      </m:r>
                      <m:f>
                        <m:fPr>
                          <m:ctrlPr>
                            <a:rPr lang="en-US" altLang="zh-CN" sz="2000" b="0" i="1" smtClean="0">
                              <a:latin typeface="Cambria Math" panose="02040503050406030204" pitchFamily="18" charset="0"/>
                              <a:cs typeface="Arial" panose="020B0604020202020204" pitchFamily="34" charset="0"/>
                            </a:rPr>
                          </m:ctrlPr>
                        </m:fPr>
                        <m:num>
                          <m:r>
                            <a:rPr lang="en-US" altLang="zh-CN" sz="2000" b="0" i="1" smtClean="0">
                              <a:latin typeface="Cambria Math" panose="02040503050406030204" pitchFamily="18" charset="0"/>
                              <a:cs typeface="Arial" panose="020B0604020202020204" pitchFamily="34" charset="0"/>
                            </a:rPr>
                            <m:t>1</m:t>
                          </m:r>
                        </m:num>
                        <m:den>
                          <m:r>
                            <a:rPr lang="en-US" altLang="zh-CN" sz="2000" b="0" i="1" smtClean="0">
                              <a:latin typeface="Cambria Math" panose="02040503050406030204" pitchFamily="18" charset="0"/>
                              <a:cs typeface="Arial" panose="020B0604020202020204" pitchFamily="34" charset="0"/>
                            </a:rPr>
                            <m:t>2</m:t>
                          </m:r>
                        </m:den>
                      </m:f>
                      <m:r>
                        <a:rPr lang="en-US" altLang="zh-CN" sz="2000" b="0" i="1" smtClean="0">
                          <a:latin typeface="Cambria Math" panose="02040503050406030204" pitchFamily="18" charset="0"/>
                          <a:cs typeface="Arial" panose="020B0604020202020204" pitchFamily="34" charset="0"/>
                        </a:rPr>
                        <m:t> </m:t>
                      </m:r>
                      <m:d>
                        <m:dPr>
                          <m:ctrlPr>
                            <a:rPr lang="en-US" altLang="zh-CN" sz="2000" b="0" i="1" smtClean="0">
                              <a:latin typeface="Cambria Math" panose="02040503050406030204" pitchFamily="18" charset="0"/>
                              <a:cs typeface="Arial" panose="020B0604020202020204" pitchFamily="34" charset="0"/>
                            </a:rPr>
                          </m:ctrlPr>
                        </m:dPr>
                        <m:e>
                          <m:f>
                            <m:fPr>
                              <m:ctrlPr>
                                <a:rPr lang="en-US" altLang="zh-CN" sz="2000" b="0" i="1" smtClean="0">
                                  <a:latin typeface="Cambria Math" panose="02040503050406030204" pitchFamily="18" charset="0"/>
                                  <a:cs typeface="Arial" panose="020B0604020202020204" pitchFamily="34" charset="0"/>
                                </a:rPr>
                              </m:ctrlPr>
                            </m:fPr>
                            <m:num>
                              <m:sSup>
                                <m:sSupPr>
                                  <m:ctrlPr>
                                    <a:rPr lang="en-US" altLang="zh-CN" sz="2000" i="1">
                                      <a:latin typeface="Cambria Math" panose="02040503050406030204" pitchFamily="18" charset="0"/>
                                      <a:cs typeface="Arial" panose="020B0604020202020204" pitchFamily="34" charset="0"/>
                                    </a:rPr>
                                  </m:ctrlPr>
                                </m:sSupPr>
                                <m:e>
                                  <m:acc>
                                    <m:accPr>
                                      <m:chr m:val="̂"/>
                                      <m:ctrlPr>
                                        <a:rPr lang="en-US" altLang="zh-CN" sz="2000" i="1">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𝑠</m:t>
                                      </m:r>
                                    </m:e>
                                  </m:acc>
                                </m:e>
                                <m:sup>
                                  <m:r>
                                    <a:rPr lang="en-US" altLang="zh-CN" sz="2000" i="1">
                                      <a:latin typeface="Cambria Math" panose="02040503050406030204" pitchFamily="18" charset="0"/>
                                      <a:cs typeface="Arial" panose="020B0604020202020204" pitchFamily="34" charset="0"/>
                                    </a:rPr>
                                    <m:t>2</m:t>
                                  </m:r>
                                </m:sup>
                              </m:sSup>
                              <m:r>
                                <a:rPr lang="en-US" altLang="zh-CN" sz="2000" i="1">
                                  <a:latin typeface="Cambria Math" panose="02040503050406030204" pitchFamily="18" charset="0"/>
                                  <a:cs typeface="Arial" panose="020B0604020202020204" pitchFamily="34" charset="0"/>
                                </a:rPr>
                                <m:t>−</m:t>
                              </m:r>
                              <m:sSup>
                                <m:sSupPr>
                                  <m:ctrlPr>
                                    <a:rPr lang="en-US" altLang="zh-CN" sz="2000" b="0" i="1" smtClean="0">
                                      <a:latin typeface="Cambria Math" panose="02040503050406030204" pitchFamily="18" charset="0"/>
                                      <a:cs typeface="Arial" panose="020B0604020202020204" pitchFamily="34" charset="0"/>
                                    </a:rPr>
                                  </m:ctrlPr>
                                </m:sSupPr>
                                <m:e>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𝑙</m:t>
                                      </m:r>
                                    </m:e>
                                  </m:acc>
                                </m:e>
                                <m:sup>
                                  <m:r>
                                    <a:rPr lang="en-US" altLang="zh-CN" sz="2000" b="0" i="1" smtClean="0">
                                      <a:latin typeface="Cambria Math" panose="02040503050406030204" pitchFamily="18" charset="0"/>
                                      <a:cs typeface="Arial" panose="020B0604020202020204" pitchFamily="34" charset="0"/>
                                    </a:rPr>
                                    <m:t>2</m:t>
                                  </m:r>
                                </m:sup>
                              </m:sSup>
                            </m:num>
                            <m:den>
                              <m:sSup>
                                <m:sSupPr>
                                  <m:ctrlPr>
                                    <a:rPr lang="en-US" altLang="zh-CN" sz="2000" b="0" i="1" smtClean="0">
                                      <a:latin typeface="Cambria Math" panose="02040503050406030204" pitchFamily="18" charset="0"/>
                                      <a:cs typeface="Arial" panose="020B0604020202020204" pitchFamily="34" charset="0"/>
                                    </a:rPr>
                                  </m:ctrlPr>
                                </m:sSupPr>
                                <m:e>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𝑗</m:t>
                                      </m:r>
                                    </m:e>
                                  </m:acc>
                                </m:e>
                                <m:sup>
                                  <m:r>
                                    <a:rPr lang="en-US" altLang="zh-CN" sz="2000" b="0" i="1" smtClean="0">
                                      <a:latin typeface="Cambria Math" panose="02040503050406030204" pitchFamily="18" charset="0"/>
                                      <a:cs typeface="Arial" panose="020B0604020202020204" pitchFamily="34" charset="0"/>
                                    </a:rPr>
                                    <m:t>2</m:t>
                                  </m:r>
                                </m:sup>
                              </m:sSup>
                            </m:den>
                          </m:f>
                        </m:e>
                      </m:d>
                    </m:oMath>
                  </m:oMathPara>
                </a14:m>
                <a:endParaRPr lang="en-US" altLang="zh-CN" sz="2000" b="0" dirty="0" smtClean="0">
                  <a:latin typeface="Arial" panose="020B0604020202020204" pitchFamily="34" charset="0"/>
                  <a:cs typeface="Arial" panose="020B0604020202020204" pitchFamily="34" charset="0"/>
                </a:endParaRPr>
              </a:p>
              <a:p>
                <a:pPr>
                  <a:spcAft>
                    <a:spcPts val="300"/>
                  </a:spcAft>
                </a:pPr>
                <a:r>
                  <a:rPr lang="zh-CN" altLang="en-US" sz="2000" dirty="0" smtClean="0">
                    <a:latin typeface="Arial" panose="020B0604020202020204" pitchFamily="34" charset="0"/>
                    <a:cs typeface="Arial" panose="020B0604020202020204" pitchFamily="34" charset="0"/>
                  </a:rPr>
                  <a:t>量子化以后的磁矩</a:t>
                </a:r>
                <a:endParaRPr lang="en-US" altLang="zh-CN" sz="2000" dirty="0" smtClean="0">
                  <a:latin typeface="Arial" panose="020B0604020202020204" pitchFamily="34" charset="0"/>
                  <a:cs typeface="Arial" panose="020B0604020202020204" pitchFamily="34" charset="0"/>
                </a:endParaRPr>
              </a:p>
              <a:p>
                <a:pPr marL="82153" indent="0">
                  <a:spcAft>
                    <a:spcPts val="300"/>
                  </a:spcAft>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𝜇</m:t>
                          </m:r>
                        </m:e>
                        <m:sub>
                          <m:r>
                            <a:rPr lang="en-US" altLang="zh-CN" sz="2000" b="0" i="1" smtClean="0">
                              <a:latin typeface="Cambria Math" panose="02040503050406030204" pitchFamily="18" charset="0"/>
                              <a:cs typeface="Arial" panose="020B0604020202020204" pitchFamily="34" charset="0"/>
                            </a:rPr>
                            <m:t>𝑗</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𝑔</m:t>
                          </m:r>
                        </m:e>
                        <m:sub>
                          <m:r>
                            <a:rPr lang="en-US" altLang="zh-CN" sz="2000" b="0" i="1" smtClean="0">
                              <a:latin typeface="Cambria Math" panose="02040503050406030204" pitchFamily="18" charset="0"/>
                              <a:cs typeface="Arial" panose="020B0604020202020204" pitchFamily="34" charset="0"/>
                            </a:rPr>
                            <m:t>𝑗</m:t>
                          </m:r>
                        </m:sub>
                      </m:sSub>
                      <m:rad>
                        <m:radPr>
                          <m:degHide m:val="on"/>
                          <m:ctrlPr>
                            <a:rPr lang="en-US" altLang="zh-CN" sz="2000" b="0" i="1" smtClean="0">
                              <a:latin typeface="Cambria Math" panose="02040503050406030204" pitchFamily="18" charset="0"/>
                              <a:cs typeface="Arial" panose="020B0604020202020204" pitchFamily="34" charset="0"/>
                            </a:rPr>
                          </m:ctrlPr>
                        </m:radPr>
                        <m:deg/>
                        <m:e>
                          <m:r>
                            <a:rPr lang="en-US" altLang="zh-CN" sz="2000" b="0" i="1" smtClean="0">
                              <a:latin typeface="Cambria Math" panose="02040503050406030204" pitchFamily="18" charset="0"/>
                              <a:cs typeface="Arial" panose="020B0604020202020204" pitchFamily="34" charset="0"/>
                            </a:rPr>
                            <m:t>𝑗</m:t>
                          </m:r>
                          <m:d>
                            <m:dPr>
                              <m:ctrlPr>
                                <a:rPr lang="en-US" altLang="zh-CN" sz="2000" b="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𝑗</m:t>
                              </m:r>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1</m:t>
                              </m:r>
                            </m:e>
                          </m:d>
                        </m:e>
                      </m:rad>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𝜇</m:t>
                          </m:r>
                        </m:e>
                        <m:sub>
                          <m:r>
                            <a:rPr lang="en-US" altLang="zh-CN" sz="2000" b="0" i="1" smtClean="0">
                              <a:latin typeface="Cambria Math" panose="02040503050406030204" pitchFamily="18" charset="0"/>
                              <a:cs typeface="Arial" panose="020B0604020202020204" pitchFamily="34" charset="0"/>
                            </a:rPr>
                            <m:t>𝐵</m:t>
                          </m:r>
                        </m:sub>
                      </m:sSub>
                      <m:r>
                        <a:rPr lang="en-US" altLang="zh-CN" sz="2000" b="0" i="1" smtClean="0">
                          <a:latin typeface="Cambria Math" panose="02040503050406030204" pitchFamily="18" charset="0"/>
                          <a:cs typeface="Arial" panose="020B0604020202020204" pitchFamily="34" charset="0"/>
                        </a:rPr>
                        <m:t>,  </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𝜇</m:t>
                          </m:r>
                        </m:e>
                        <m:sub>
                          <m:r>
                            <a:rPr lang="en-US" altLang="zh-CN" sz="2000" b="0" i="1" smtClean="0">
                              <a:latin typeface="Cambria Math" panose="02040503050406030204" pitchFamily="18" charset="0"/>
                              <a:cs typeface="Arial" panose="020B0604020202020204" pitchFamily="34" charset="0"/>
                            </a:rPr>
                            <m:t>𝑧</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𝑔</m:t>
                          </m:r>
                        </m:e>
                        <m:sub>
                          <m:r>
                            <a:rPr lang="en-US" altLang="zh-CN" sz="2000" b="0" i="1" smtClean="0">
                              <a:latin typeface="Cambria Math" panose="02040503050406030204" pitchFamily="18" charset="0"/>
                              <a:cs typeface="Arial" panose="020B0604020202020204" pitchFamily="34" charset="0"/>
                            </a:rPr>
                            <m:t>𝑗</m:t>
                          </m:r>
                        </m:sub>
                      </m:sSub>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𝑚</m:t>
                          </m:r>
                        </m:e>
                        <m:sub>
                          <m:r>
                            <a:rPr lang="en-US" altLang="zh-CN" sz="2000" b="0" i="1" smtClean="0">
                              <a:latin typeface="Cambria Math" panose="02040503050406030204" pitchFamily="18" charset="0"/>
                              <a:cs typeface="Arial" panose="020B0604020202020204" pitchFamily="34" charset="0"/>
                            </a:rPr>
                            <m:t>𝑗</m:t>
                          </m:r>
                        </m:sub>
                      </m:sSub>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𝜇</m:t>
                          </m:r>
                        </m:e>
                        <m:sub>
                          <m:r>
                            <a:rPr lang="en-US" altLang="zh-CN" sz="2000" b="0" i="1" smtClean="0">
                              <a:latin typeface="Cambria Math" panose="02040503050406030204" pitchFamily="18" charset="0"/>
                              <a:cs typeface="Arial" panose="020B0604020202020204" pitchFamily="34" charset="0"/>
                            </a:rPr>
                            <m:t>𝐵</m:t>
                          </m:r>
                        </m:sub>
                      </m:sSub>
                    </m:oMath>
                  </m:oMathPara>
                </a14:m>
                <a:endParaRPr lang="en-US" altLang="zh-CN" sz="2000" b="0" dirty="0" smtClean="0">
                  <a:latin typeface="Arial" panose="020B0604020202020204" pitchFamily="34" charset="0"/>
                  <a:cs typeface="Arial" panose="020B0604020202020204" pitchFamily="34" charset="0"/>
                </a:endParaRPr>
              </a:p>
              <a:p>
                <a:pPr>
                  <a:spcAft>
                    <a:spcPts val="300"/>
                  </a:spcAft>
                </a:pPr>
                <a:r>
                  <a:rPr lang="zh-CN" altLang="en-US" sz="2000" dirty="0" smtClean="0">
                    <a:latin typeface="Arial" panose="020B0604020202020204" pitchFamily="34" charset="0"/>
                    <a:cs typeface="Arial" panose="020B0604020202020204" pitchFamily="34" charset="0"/>
                  </a:rPr>
                  <a:t>其中</a:t>
                </a:r>
                <a14:m>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𝜇</m:t>
                        </m:r>
                      </m:e>
                      <m:sub>
                        <m:r>
                          <a:rPr lang="en-US" altLang="zh-CN" sz="2000" b="0" i="1" smtClean="0">
                            <a:latin typeface="Cambria Math" panose="02040503050406030204" pitchFamily="18" charset="0"/>
                            <a:cs typeface="Arial" panose="020B0604020202020204" pitchFamily="34" charset="0"/>
                          </a:rPr>
                          <m:t>𝐵</m:t>
                        </m:r>
                      </m:sub>
                    </m:sSub>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𝛾</m:t>
                    </m:r>
                    <m:r>
                      <a:rPr lang="en-US" altLang="zh-CN" sz="2000" b="0" i="1" smtClean="0">
                        <a:latin typeface="Cambria Math" panose="02040503050406030204" pitchFamily="18" charset="0"/>
                        <a:cs typeface="Arial" panose="020B0604020202020204" pitchFamily="34" charset="0"/>
                      </a:rPr>
                      <m:t>ℏ</m:t>
                    </m:r>
                    <m:r>
                      <a:rPr lang="en-US" altLang="zh-CN" sz="2000" b="0" i="1" smtClean="0">
                        <a:latin typeface="Cambria Math" panose="02040503050406030204" pitchFamily="18" charset="0"/>
                        <a:cs typeface="Arial" panose="020B0604020202020204" pitchFamily="34" charset="0"/>
                      </a:rPr>
                      <m:t>=</m:t>
                    </m:r>
                    <m:f>
                      <m:fPr>
                        <m:ctrlPr>
                          <a:rPr lang="en-US" altLang="zh-CN" sz="2000" b="0" i="1" smtClean="0">
                            <a:latin typeface="Cambria Math" panose="02040503050406030204" pitchFamily="18" charset="0"/>
                            <a:cs typeface="Arial" panose="020B0604020202020204" pitchFamily="34" charset="0"/>
                          </a:rPr>
                        </m:ctrlPr>
                      </m:fPr>
                      <m:num>
                        <m:r>
                          <a:rPr lang="en-US" altLang="zh-CN" sz="2000" b="0" i="1" smtClean="0">
                            <a:latin typeface="Cambria Math" panose="02040503050406030204" pitchFamily="18" charset="0"/>
                            <a:cs typeface="Arial" panose="020B0604020202020204" pitchFamily="34" charset="0"/>
                          </a:rPr>
                          <m:t>𝑒</m:t>
                        </m:r>
                        <m:r>
                          <a:rPr lang="en-US" altLang="zh-CN" sz="2000" b="0" i="1" smtClean="0">
                            <a:latin typeface="Cambria Math" panose="02040503050406030204" pitchFamily="18" charset="0"/>
                            <a:cs typeface="Arial" panose="020B0604020202020204" pitchFamily="34" charset="0"/>
                          </a:rPr>
                          <m:t>ℏ</m:t>
                        </m:r>
                      </m:num>
                      <m:den>
                        <m:r>
                          <a:rPr lang="en-US" altLang="zh-CN" sz="2000" b="0" i="1" smtClean="0">
                            <a:latin typeface="Cambria Math" panose="02040503050406030204" pitchFamily="18" charset="0"/>
                            <a:cs typeface="Arial" panose="020B0604020202020204" pitchFamily="34" charset="0"/>
                          </a:rPr>
                          <m:t>2</m:t>
                        </m:r>
                        <m:r>
                          <a:rPr lang="en-US" altLang="zh-CN" sz="2000" b="0" i="1" smtClean="0">
                            <a:latin typeface="Cambria Math" panose="02040503050406030204" pitchFamily="18" charset="0"/>
                            <a:cs typeface="Arial" panose="020B0604020202020204" pitchFamily="34" charset="0"/>
                          </a:rPr>
                          <m:t>𝑚</m:t>
                        </m:r>
                      </m:den>
                    </m:f>
                  </m:oMath>
                </a14:m>
                <a:endParaRPr lang="zh-CN" altLang="en-US" sz="2000" dirty="0">
                  <a:latin typeface="Arial" panose="020B0604020202020204" pitchFamily="34" charset="0"/>
                  <a:cs typeface="Arial" panose="020B0604020202020204" pitchFamily="34" charset="0"/>
                </a:endParaRPr>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457200" y="1196751"/>
                <a:ext cx="8291264" cy="5214193"/>
              </a:xfrm>
              <a:blipFill rotWithShape="0">
                <a:blip r:embed="rId2"/>
                <a:stretch>
                  <a:fillRect t="-234" r="-3750" b="-467"/>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smtClean="0"/>
              <a:t>磁场带来的动力学：磁矩</a:t>
            </a:r>
            <a:endParaRPr lang="zh-CN" altLang="en-US" sz="2800" dirty="0"/>
          </a:p>
        </p:txBody>
      </p:sp>
      <p:sp>
        <p:nvSpPr>
          <p:cNvPr id="4" name="文本框 3"/>
          <p:cNvSpPr txBox="1"/>
          <p:nvPr/>
        </p:nvSpPr>
        <p:spPr>
          <a:xfrm>
            <a:off x="2915816" y="5949280"/>
            <a:ext cx="144016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smtClean="0"/>
              <a:t>玻尔磁子</a:t>
            </a:r>
            <a:endParaRPr lang="zh-CN" altLang="en-US" dirty="0"/>
          </a:p>
        </p:txBody>
      </p:sp>
    </p:spTree>
    <p:extLst>
      <p:ext uri="{BB962C8B-B14F-4D97-AF65-F5344CB8AC3E}">
        <p14:creationId xmlns:p14="http://schemas.microsoft.com/office/powerpoint/2010/main" val="359011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Picture 2" descr="D:\Physics\F4_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0"/>
            <a:ext cx="3478213"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3707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268760"/>
                <a:ext cx="8229600" cy="4525962"/>
              </a:xfrm>
            </p:spPr>
            <p:txBody>
              <a:bodyPr/>
              <a:lstStyle/>
              <a:p>
                <a:pPr>
                  <a:spcAft>
                    <a:spcPts val="1200"/>
                  </a:spcAft>
                </a:pPr>
                <a:r>
                  <a:rPr lang="zh-CN" altLang="en-US" sz="2400" dirty="0" smtClean="0"/>
                  <a:t>力矩 </a:t>
                </a:r>
                <a14:m>
                  <m:oMath xmlns:m="http://schemas.openxmlformats.org/officeDocument/2006/math">
                    <m:r>
                      <a:rPr lang="en-US" altLang="zh-CN" sz="2400" b="1" i="1" smtClean="0">
                        <a:latin typeface="Cambria Math" panose="02040503050406030204" pitchFamily="18" charset="0"/>
                      </a:rPr>
                      <m:t>𝝉</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zh-CN" altLang="en-US" sz="2400" dirty="0" smtClean="0"/>
                  <a:t>势能 </a:t>
                </a:r>
                <a14:m>
                  <m:oMath xmlns:m="http://schemas.openxmlformats.org/officeDocument/2006/math">
                    <m:r>
                      <a:rPr lang="en-US" altLang="zh-CN" sz="2400" b="0" i="1" smtClean="0">
                        <a:latin typeface="Cambria Math" panose="02040503050406030204" pitchFamily="18" charset="0"/>
                      </a:rPr>
                      <m:t>𝑈</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zh-CN" altLang="en-US" sz="2400" dirty="0" smtClean="0"/>
                  <a:t>力 </a:t>
                </a:r>
                <a14:m>
                  <m:oMath xmlns:m="http://schemas.openxmlformats.org/officeDocument/2006/math">
                    <m:r>
                      <a:rPr lang="en-US" altLang="zh-CN" sz="2400" b="1" i="1" smtClean="0">
                        <a:latin typeface="Cambria Math" panose="02040503050406030204" pitchFamily="18" charset="0"/>
                      </a:rPr>
                      <m:t>𝑭</m:t>
                    </m:r>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m:t>
                    </m:r>
                    <m:r>
                      <a:rPr lang="en-US" altLang="zh-CN" sz="2400" b="0" i="1" smtClean="0">
                        <a:latin typeface="Cambria Math" panose="02040503050406030204" pitchFamily="18" charset="0"/>
                      </a:rPr>
                      <m:t>𝑈</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m:t>
                    </m:r>
                    <m:d>
                      <m:dPr>
                        <m:ctrlPr>
                          <a:rPr lang="en-US" altLang="zh-CN" sz="2400" b="1" i="0" smtClean="0">
                            <a:latin typeface="Cambria Math" panose="02040503050406030204" pitchFamily="18" charset="0"/>
                          </a:rPr>
                        </m:ctrlPr>
                      </m:dPr>
                      <m:e>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e>
                    </m:d>
                  </m:oMath>
                </a14:m>
                <a:endParaRPr lang="en-US" altLang="zh-CN" sz="2400" b="1" dirty="0" smtClean="0"/>
              </a:p>
              <a:p>
                <a:pPr>
                  <a:spcAft>
                    <a:spcPts val="1200"/>
                  </a:spcAft>
                </a:pPr>
                <a:r>
                  <a:rPr lang="zh-CN" altLang="en-US" sz="2400" dirty="0" smtClean="0"/>
                  <a:t>比如</a:t>
                </a:r>
                <a14:m>
                  <m:oMath xmlns:m="http://schemas.openxmlformats.org/officeDocument/2006/math">
                    <m:r>
                      <a:rPr lang="en-US" altLang="zh-CN" sz="2400" i="1" dirty="0" smtClean="0">
                        <a:latin typeface="Cambria Math" panose="02040503050406030204" pitchFamily="18" charset="0"/>
                      </a:rPr>
                      <m:t>𝑧</m:t>
                    </m:r>
                  </m:oMath>
                </a14:m>
                <a:r>
                  <a:rPr lang="zh-CN" altLang="en-US" sz="2400" dirty="0" smtClean="0"/>
                  <a:t>方向受力</a:t>
                </a:r>
                <a:r>
                  <a:rPr lang="zh-CN" altLang="en-US" sz="2400" b="1" dirty="0" smtClean="0"/>
                  <a:t> </a:t>
                </a:r>
                <a:endParaRPr lang="en-US" altLang="zh-CN" sz="2400" b="1" dirty="0" smtClean="0"/>
              </a:p>
              <a:p>
                <a:pPr marL="82153" indent="0">
                  <a:spcAft>
                    <a:spcPts val="1200"/>
                  </a:spcAft>
                  <a:buNone/>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a:latin typeface="Cambria Math" panose="02040503050406030204" pitchFamily="18" charset="0"/>
                            </a:rPr>
                            <m:t>𝐹</m:t>
                          </m:r>
                        </m:e>
                        <m:sub>
                          <m:r>
                            <a:rPr lang="en-US" altLang="zh-CN" sz="2400" b="0" i="1" dirty="0" smtClean="0">
                              <a:latin typeface="Cambria Math" panose="02040503050406030204" pitchFamily="18" charset="0"/>
                            </a:rPr>
                            <m:t>𝑧</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𝜇</m:t>
                          </m:r>
                        </m:e>
                        <m:sub>
                          <m:r>
                            <a:rPr lang="en-US" altLang="zh-CN" sz="2400" i="1" dirty="0">
                              <a:latin typeface="Cambria Math" panose="02040503050406030204" pitchFamily="18" charset="0"/>
                            </a:rPr>
                            <m:t>𝑥</m:t>
                          </m:r>
                        </m:sub>
                      </m:sSub>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𝐵</m:t>
                              </m:r>
                            </m:e>
                            <m:sub>
                              <m:r>
                                <a:rPr lang="en-US" altLang="zh-CN" sz="2400" i="1" dirty="0">
                                  <a:latin typeface="Cambria Math" panose="02040503050406030204" pitchFamily="18" charset="0"/>
                                </a:rPr>
                                <m:t>𝑥</m:t>
                              </m:r>
                            </m:sub>
                          </m:sSub>
                        </m:num>
                        <m:den>
                          <m:r>
                            <a:rPr lang="en-US" altLang="zh-CN" sz="2400" i="1" dirty="0">
                              <a:latin typeface="Cambria Math" panose="02040503050406030204" pitchFamily="18" charset="0"/>
                            </a:rPr>
                            <m:t>𝜕</m:t>
                          </m:r>
                          <m:r>
                            <a:rPr lang="en-US" altLang="zh-CN" sz="2400" i="1" dirty="0">
                              <a:latin typeface="Cambria Math" panose="02040503050406030204" pitchFamily="18" charset="0"/>
                            </a:rPr>
                            <m:t>𝑧</m:t>
                          </m:r>
                        </m:den>
                      </m:f>
                      <m:r>
                        <a:rPr lang="en-US" altLang="zh-CN" sz="2400" b="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𝜇</m:t>
                          </m:r>
                        </m:e>
                        <m:sub>
                          <m:r>
                            <a:rPr lang="en-US" altLang="zh-CN" sz="2400" b="0" i="1" dirty="0" smtClean="0">
                              <a:latin typeface="Cambria Math" panose="02040503050406030204" pitchFamily="18" charset="0"/>
                            </a:rPr>
                            <m:t>𝑦</m:t>
                          </m:r>
                        </m:sub>
                      </m:sSub>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𝐵</m:t>
                              </m:r>
                            </m:e>
                            <m:sub>
                              <m:r>
                                <a:rPr lang="en-US" altLang="zh-CN" sz="2400" b="0" i="1" dirty="0" smtClean="0">
                                  <a:latin typeface="Cambria Math" panose="02040503050406030204" pitchFamily="18" charset="0"/>
                                </a:rPr>
                                <m:t>𝑦</m:t>
                              </m:r>
                            </m:sub>
                          </m:sSub>
                        </m:num>
                        <m:den>
                          <m:r>
                            <a:rPr lang="en-US" altLang="zh-CN" sz="2400" i="1" dirty="0">
                              <a:latin typeface="Cambria Math" panose="02040503050406030204" pitchFamily="18" charset="0"/>
                            </a:rPr>
                            <m:t>𝜕</m:t>
                          </m:r>
                          <m:r>
                            <a:rPr lang="en-US" altLang="zh-CN" sz="2400" i="1" dirty="0">
                              <a:latin typeface="Cambria Math" panose="02040503050406030204" pitchFamily="18" charset="0"/>
                            </a:rPr>
                            <m:t>𝑧</m:t>
                          </m:r>
                        </m:den>
                      </m:f>
                      <m:r>
                        <a:rPr lang="en-US" altLang="zh-CN" sz="2400" b="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𝜇</m:t>
                          </m:r>
                        </m:e>
                        <m:sub>
                          <m:r>
                            <a:rPr lang="en-US" altLang="zh-CN" sz="2400" b="0" i="1" dirty="0" smtClean="0">
                              <a:latin typeface="Cambria Math" panose="02040503050406030204" pitchFamily="18" charset="0"/>
                            </a:rPr>
                            <m:t>𝑧</m:t>
                          </m:r>
                        </m:sub>
                      </m:sSub>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𝐵</m:t>
                              </m:r>
                            </m:e>
                            <m:sub>
                              <m:r>
                                <a:rPr lang="en-US" altLang="zh-CN" sz="2400" b="0" i="1" dirty="0" smtClean="0">
                                  <a:latin typeface="Cambria Math" panose="02040503050406030204" pitchFamily="18" charset="0"/>
                                </a:rPr>
                                <m:t>𝑧</m:t>
                              </m:r>
                            </m:sub>
                          </m:sSub>
                        </m:num>
                        <m:den>
                          <m:r>
                            <a:rPr lang="en-US" altLang="zh-CN" sz="2400" i="1" dirty="0">
                              <a:latin typeface="Cambria Math" panose="02040503050406030204" pitchFamily="18" charset="0"/>
                            </a:rPr>
                            <m:t>𝜕</m:t>
                          </m:r>
                          <m:r>
                            <a:rPr lang="en-US" altLang="zh-CN" sz="2400" i="1" dirty="0">
                              <a:latin typeface="Cambria Math" panose="02040503050406030204" pitchFamily="18" charset="0"/>
                            </a:rPr>
                            <m:t>𝑧</m:t>
                          </m:r>
                        </m:den>
                      </m:f>
                    </m:oMath>
                  </m:oMathPara>
                </a14:m>
                <a:endParaRPr lang="zh-CN" altLang="en-US" sz="2400" i="1"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457200" y="1268760"/>
                <a:ext cx="8229600" cy="4525962"/>
              </a:xfrm>
              <a:blipFill rotWithShape="0">
                <a:blip r:embed="rId2"/>
                <a:stretch>
                  <a:fillRect t="-201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smtClean="0"/>
              <a:t>磁矩的动力学效应</a:t>
            </a:r>
            <a:endParaRPr lang="zh-CN" altLang="en-US" sz="2800" dirty="0"/>
          </a:p>
        </p:txBody>
      </p:sp>
    </p:spTree>
    <p:extLst>
      <p:ext uri="{BB962C8B-B14F-4D97-AF65-F5344CB8AC3E}">
        <p14:creationId xmlns:p14="http://schemas.microsoft.com/office/powerpoint/2010/main" val="39713302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400" dirty="0"/>
              <a:t>为简单起见，我们考虑圆轨道情况，很容易证明，下面的推导和结论对任意形状的轨道都是正确的。原子实（核）的轨道运动所产生的电流</a:t>
            </a:r>
            <a:r>
              <a:rPr lang="zh-CN" altLang="en-US" sz="2400" dirty="0" smtClean="0"/>
              <a:t>为</a:t>
            </a:r>
            <a:endParaRPr lang="en-US" altLang="zh-CN" sz="2400" dirty="0" smtClean="0"/>
          </a:p>
          <a:p>
            <a:endParaRPr lang="en-US" altLang="zh-CN" sz="2400" dirty="0"/>
          </a:p>
          <a:p>
            <a:endParaRPr lang="en-US" altLang="zh-CN" sz="2400" dirty="0" smtClean="0"/>
          </a:p>
          <a:p>
            <a:endParaRPr lang="en-US" altLang="zh-CN" sz="2400" dirty="0"/>
          </a:p>
          <a:p>
            <a:r>
              <a:rPr lang="zh-CN" altLang="en-US" sz="2400" b="1" dirty="0">
                <a:latin typeface="Times New Roman" panose="02020603050405020304" pitchFamily="18" charset="0"/>
                <a:ea typeface="楷体_GB2312" pitchFamily="49" charset="-122"/>
              </a:rPr>
              <a:t>其中</a:t>
            </a:r>
            <a:r>
              <a:rPr lang="en-US" altLang="zh-CN" sz="2400" b="1" i="1" dirty="0">
                <a:latin typeface="Times New Roman" panose="02020603050405020304" pitchFamily="18" charset="0"/>
                <a:ea typeface="楷体_GB2312" pitchFamily="49" charset="-122"/>
              </a:rPr>
              <a:t>v</a:t>
            </a:r>
            <a:r>
              <a:rPr lang="zh-CN" altLang="en-US" sz="2400" b="1" dirty="0">
                <a:latin typeface="Times New Roman" panose="02020603050405020304" pitchFamily="18" charset="0"/>
                <a:ea typeface="楷体_GB2312" pitchFamily="49" charset="-122"/>
              </a:rPr>
              <a:t>是圆周运动的线速度，</a:t>
            </a:r>
            <a:r>
              <a:rPr lang="en-US" altLang="zh-CN" sz="2400" b="1" i="1" dirty="0">
                <a:latin typeface="Times New Roman" panose="02020603050405020304" pitchFamily="18" charset="0"/>
                <a:ea typeface="楷体_GB2312" pitchFamily="49" charset="-122"/>
              </a:rPr>
              <a:t>r</a:t>
            </a:r>
            <a:r>
              <a:rPr lang="zh-CN" altLang="en-US" sz="2400" b="1" dirty="0">
                <a:latin typeface="Times New Roman" panose="02020603050405020304" pitchFamily="18" charset="0"/>
                <a:ea typeface="楷体_GB2312" pitchFamily="49" charset="-122"/>
              </a:rPr>
              <a:t>是半径，</a:t>
            </a:r>
            <a:r>
              <a:rPr lang="en-US" altLang="zh-CN" sz="2400" b="1" dirty="0">
                <a:latin typeface="Times New Roman" panose="02020603050405020304" pitchFamily="18" charset="0"/>
                <a:ea typeface="楷体_GB2312" pitchFamily="49" charset="-122"/>
              </a:rPr>
              <a:t>Z</a:t>
            </a:r>
            <a:r>
              <a:rPr lang="en-US" altLang="zh-CN" sz="2400" b="1" baseline="30000"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为原子实（核）的有效电荷</a:t>
            </a:r>
          </a:p>
          <a:p>
            <a:endParaRPr lang="zh-CN" altLang="en-US" sz="2400" dirty="0"/>
          </a:p>
          <a:p>
            <a:endParaRPr lang="zh-CN" altLang="en-US" sz="2000" dirty="0"/>
          </a:p>
        </p:txBody>
      </p:sp>
      <p:sp>
        <p:nvSpPr>
          <p:cNvPr id="3" name="标题 2"/>
          <p:cNvSpPr>
            <a:spLocks noGrp="1"/>
          </p:cNvSpPr>
          <p:nvPr>
            <p:ph type="title"/>
          </p:nvPr>
        </p:nvSpPr>
        <p:spPr/>
        <p:txBody>
          <a:bodyPr>
            <a:normAutofit/>
          </a:bodyPr>
          <a:lstStyle/>
          <a:p>
            <a:r>
              <a:rPr lang="zh-CN" altLang="en-US" sz="2800" dirty="0"/>
              <a:t>电子自旋与轨道运动相互作用能量的计算 </a:t>
            </a:r>
          </a:p>
        </p:txBody>
      </p:sp>
      <p:graphicFrame>
        <p:nvGraphicFramePr>
          <p:cNvPr id="4" name="Object 4"/>
          <p:cNvGraphicFramePr>
            <a:graphicFrameLocks noChangeAspect="1"/>
          </p:cNvGraphicFramePr>
          <p:nvPr>
            <p:extLst>
              <p:ext uri="{D42A27DB-BD31-4B8C-83A1-F6EECF244321}">
                <p14:modId xmlns:p14="http://schemas.microsoft.com/office/powerpoint/2010/main" val="2647283193"/>
              </p:ext>
            </p:extLst>
          </p:nvPr>
        </p:nvGraphicFramePr>
        <p:xfrm>
          <a:off x="2843808" y="2661444"/>
          <a:ext cx="1871662" cy="1082675"/>
        </p:xfrm>
        <a:graphic>
          <a:graphicData uri="http://schemas.openxmlformats.org/presentationml/2006/ole">
            <mc:AlternateContent xmlns:mc="http://schemas.openxmlformats.org/markup-compatibility/2006">
              <mc:Choice xmlns:v="urn:schemas-microsoft-com:vml" Requires="v">
                <p:oleObj spid="_x0000_s322610" r:id="rId3" imgW="1002865" imgH="596641" progId="">
                  <p:embed/>
                </p:oleObj>
              </mc:Choice>
              <mc:Fallback>
                <p:oleObj r:id="rId3" imgW="1002865" imgH="596641"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2661444"/>
                        <a:ext cx="1871662" cy="1082675"/>
                      </a:xfrm>
                      <a:prstGeom prst="rect">
                        <a:avLst/>
                      </a:prstGeom>
                      <a:solidFill>
                        <a:srgbClr val="FFFF99"/>
                      </a:solidFill>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190079161"/>
              </p:ext>
            </p:extLst>
          </p:nvPr>
        </p:nvGraphicFramePr>
        <p:xfrm>
          <a:off x="2699792" y="4419203"/>
          <a:ext cx="3240087" cy="1812925"/>
        </p:xfrm>
        <a:graphic>
          <a:graphicData uri="http://schemas.openxmlformats.org/presentationml/2006/ole">
            <mc:AlternateContent xmlns:mc="http://schemas.openxmlformats.org/markup-compatibility/2006">
              <mc:Choice xmlns:v="urn:schemas-microsoft-com:vml" Requires="v">
                <p:oleObj spid="_x0000_s322611" name="公式" r:id="rId5" imgW="2235200" imgH="1270000" progId="Equation.3">
                  <p:embed/>
                </p:oleObj>
              </mc:Choice>
              <mc:Fallback>
                <p:oleObj name="公式" r:id="rId5" imgW="2235200" imgH="1270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4419203"/>
                        <a:ext cx="3240087" cy="1812925"/>
                      </a:xfrm>
                      <a:prstGeom prst="rect">
                        <a:avLst/>
                      </a:prstGeom>
                      <a:solidFill>
                        <a:srgbClr val="CCFFFF"/>
                      </a:solidFill>
                    </p:spPr>
                  </p:pic>
                </p:oleObj>
              </mc:Fallback>
            </mc:AlternateContent>
          </a:graphicData>
        </a:graphic>
      </p:graphicFrame>
    </p:spTree>
    <p:extLst>
      <p:ext uri="{BB962C8B-B14F-4D97-AF65-F5344CB8AC3E}">
        <p14:creationId xmlns:p14="http://schemas.microsoft.com/office/powerpoint/2010/main" val="41297987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4472964" y="384746"/>
            <a:ext cx="795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b="1" dirty="0">
                <a:latin typeface="Times New Roman" panose="02020603050405020304" pitchFamily="18" charset="0"/>
                <a:ea typeface="楷体_GB2312" pitchFamily="49" charset="-122"/>
              </a:rPr>
              <a:t>碱金属原子的光谱项可以表达为 </a:t>
            </a:r>
          </a:p>
        </p:txBody>
      </p:sp>
      <p:sp>
        <p:nvSpPr>
          <p:cNvPr id="29699" name="Rectangle 5"/>
          <p:cNvSpPr>
            <a:spLocks noChangeArrowheads="1"/>
          </p:cNvSpPr>
          <p:nvPr/>
        </p:nvSpPr>
        <p:spPr bwMode="auto">
          <a:xfrm>
            <a:off x="346233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9700" name="Rectangle 7"/>
          <p:cNvSpPr>
            <a:spLocks noChangeArrowheads="1"/>
          </p:cNvSpPr>
          <p:nvPr/>
        </p:nvSpPr>
        <p:spPr bwMode="auto">
          <a:xfrm>
            <a:off x="3457575"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9701" name="Rectangle 9"/>
          <p:cNvSpPr>
            <a:spLocks noChangeArrowheads="1"/>
          </p:cNvSpPr>
          <p:nvPr/>
        </p:nvSpPr>
        <p:spPr bwMode="auto">
          <a:xfrm>
            <a:off x="3933825" y="3190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2" name="图片 1"/>
          <p:cNvPicPr>
            <a:picLocks noChangeAspect="1"/>
          </p:cNvPicPr>
          <p:nvPr/>
        </p:nvPicPr>
        <p:blipFill>
          <a:blip r:embed="rId2"/>
          <a:stretch>
            <a:fillRect/>
          </a:stretch>
        </p:blipFill>
        <p:spPr>
          <a:xfrm>
            <a:off x="0" y="26790"/>
            <a:ext cx="4505334" cy="6858594"/>
          </a:xfrm>
          <a:prstGeom prst="rect">
            <a:avLst/>
          </a:prstGeom>
        </p:spPr>
      </p:pic>
      <p:pic>
        <p:nvPicPr>
          <p:cNvPr id="29702" name="Picture 12" descr="4Z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3825" y="915044"/>
            <a:ext cx="5148262" cy="508793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文本框 2"/>
              <p:cNvSpPr txBox="1"/>
              <p:nvPr/>
            </p:nvSpPr>
            <p:spPr>
              <a:xfrm>
                <a:off x="1743969" y="2775376"/>
                <a:ext cx="1482626" cy="830997"/>
              </a:xfrm>
              <a:prstGeom prst="rect">
                <a:avLst/>
              </a:prstGeom>
              <a:noFill/>
            </p:spPr>
            <p:txBody>
              <a:bodyPr wrap="square" rtlCol="0">
                <a:spAutoFit/>
              </a:bodyPr>
              <a:lstStyle/>
              <a:p>
                <a:r>
                  <a:rPr lang="zh-CN" altLang="en-US" dirty="0" smtClean="0">
                    <a:solidFill>
                      <a:srgbClr val="FF0000"/>
                    </a:solidFill>
                    <a:latin typeface="+mn-ea"/>
                    <a:ea typeface="+mn-ea"/>
                  </a:rPr>
                  <a:t>不同</a:t>
                </a:r>
                <a14:m>
                  <m:oMath xmlns:m="http://schemas.openxmlformats.org/officeDocument/2006/math">
                    <m:r>
                      <a:rPr lang="en-US" altLang="zh-CN" i="1" dirty="0" smtClean="0">
                        <a:solidFill>
                          <a:srgbClr val="FF0000"/>
                        </a:solidFill>
                        <a:latin typeface="Cambria Math" panose="02040503050406030204" pitchFamily="18" charset="0"/>
                        <a:ea typeface="+mn-ea"/>
                      </a:rPr>
                      <m:t>𝑛</m:t>
                    </m:r>
                  </m:oMath>
                </a14:m>
                <a:r>
                  <a:rPr lang="zh-CN" altLang="en-US" dirty="0" smtClean="0">
                    <a:solidFill>
                      <a:srgbClr val="FF0000"/>
                    </a:solidFill>
                    <a:latin typeface="+mn-ea"/>
                    <a:ea typeface="+mn-ea"/>
                  </a:rPr>
                  <a:t>之间的跃迁</a:t>
                </a:r>
                <a:endParaRPr lang="zh-CN" altLang="en-US" dirty="0">
                  <a:solidFill>
                    <a:srgbClr val="FF0000"/>
                  </a:solidFill>
                  <a:latin typeface="+mn-ea"/>
                  <a:ea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743969" y="2775376"/>
                <a:ext cx="1482626" cy="830997"/>
              </a:xfrm>
              <a:prstGeom prst="rect">
                <a:avLst/>
              </a:prstGeom>
              <a:blipFill rotWithShape="0">
                <a:blip r:embed="rId4"/>
                <a:stretch>
                  <a:fillRect l="-3704" t="-8029" r="-3704" b="-153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546949" y="4366418"/>
                <a:ext cx="1892210" cy="1200329"/>
              </a:xfrm>
              <a:prstGeom prst="rect">
                <a:avLst/>
              </a:prstGeom>
              <a:noFill/>
            </p:spPr>
            <p:txBody>
              <a:bodyPr wrap="square" rtlCol="0">
                <a:spAutoFit/>
              </a:bodyPr>
              <a:lstStyle/>
              <a:p>
                <a:r>
                  <a:rPr lang="zh-CN" altLang="en-US" dirty="0" smtClean="0">
                    <a:solidFill>
                      <a:srgbClr val="FF0000"/>
                    </a:solidFill>
                    <a:latin typeface="+mn-ea"/>
                    <a:ea typeface="+mn-ea"/>
                  </a:rPr>
                  <a:t>不同</a:t>
                </a:r>
                <a14:m>
                  <m:oMath xmlns:m="http://schemas.openxmlformats.org/officeDocument/2006/math">
                    <m:r>
                      <a:rPr lang="en-US" altLang="zh-CN" i="1" dirty="0" smtClean="0">
                        <a:solidFill>
                          <a:srgbClr val="FF0000"/>
                        </a:solidFill>
                        <a:latin typeface="Cambria Math" panose="02040503050406030204" pitchFamily="18" charset="0"/>
                        <a:ea typeface="+mn-ea"/>
                      </a:rPr>
                      <m:t>𝑙</m:t>
                    </m:r>
                  </m:oMath>
                </a14:m>
                <a:r>
                  <a:rPr lang="zh-CN" altLang="en-US" dirty="0" smtClean="0">
                    <a:solidFill>
                      <a:srgbClr val="FF0000"/>
                    </a:solidFill>
                    <a:latin typeface="+mn-ea"/>
                    <a:ea typeface="+mn-ea"/>
                  </a:rPr>
                  <a:t>之间的跃迁</a:t>
                </a:r>
                <a:endParaRPr lang="en-US" altLang="zh-CN" dirty="0" smtClean="0">
                  <a:solidFill>
                    <a:srgbClr val="FF0000"/>
                  </a:solidFill>
                  <a:latin typeface="+mn-ea"/>
                  <a:ea typeface="+mn-ea"/>
                </a:endParaRPr>
              </a:p>
              <a:p>
                <a:pPr/>
                <a14:m>
                  <m:oMathPara xmlns:m="http://schemas.openxmlformats.org/officeDocument/2006/math">
                    <m:oMathParaPr>
                      <m:jc m:val="centerGroup"/>
                    </m:oMathParaPr>
                    <m:oMath xmlns:m="http://schemas.openxmlformats.org/officeDocument/2006/math">
                      <m:r>
                        <m:rPr>
                          <m:sty m:val="p"/>
                        </m:rPr>
                        <a:rPr lang="en-US" altLang="zh-CN" b="0" i="0" smtClean="0">
                          <a:solidFill>
                            <a:srgbClr val="FF0000"/>
                          </a:solidFill>
                          <a:latin typeface="Cambria Math" panose="02040503050406030204" pitchFamily="18" charset="0"/>
                          <a:ea typeface="+mn-ea"/>
                        </a:rPr>
                        <m:t>Δ</m:t>
                      </m:r>
                      <m:r>
                        <a:rPr lang="en-US" altLang="zh-CN" b="0" i="1" smtClean="0">
                          <a:solidFill>
                            <a:srgbClr val="FF0000"/>
                          </a:solidFill>
                          <a:latin typeface="Cambria Math" panose="02040503050406030204" pitchFamily="18" charset="0"/>
                          <a:ea typeface="+mn-ea"/>
                        </a:rPr>
                        <m:t>𝑙</m:t>
                      </m:r>
                      <m:r>
                        <a:rPr lang="en-US" altLang="zh-CN" b="0" i="1" smtClean="0">
                          <a:solidFill>
                            <a:srgbClr val="FF0000"/>
                          </a:solidFill>
                          <a:latin typeface="Cambria Math" panose="02040503050406030204" pitchFamily="18" charset="0"/>
                          <a:ea typeface="+mn-ea"/>
                        </a:rPr>
                        <m:t>=±1</m:t>
                      </m:r>
                    </m:oMath>
                  </m:oMathPara>
                </a14:m>
                <a:endParaRPr lang="zh-CN" altLang="en-US" dirty="0">
                  <a:solidFill>
                    <a:srgbClr val="FF0000"/>
                  </a:solidFill>
                  <a:latin typeface="+mn-ea"/>
                  <a:ea typeface="+mn-ea"/>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6546949" y="4366418"/>
                <a:ext cx="1892210" cy="1200329"/>
              </a:xfrm>
              <a:prstGeom prst="rect">
                <a:avLst/>
              </a:prstGeom>
              <a:blipFill rotWithShape="0">
                <a:blip r:embed="rId5"/>
                <a:stretch>
                  <a:fillRect l="-3226" t="-5584" r="-2581" b="-15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78561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395536" y="1196421"/>
            <a:ext cx="8101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dirty="0">
                <a:latin typeface="+mn-ea"/>
                <a:ea typeface="+mn-ea"/>
              </a:rPr>
              <a:t>该电流在中心处（电子所在的位置）产生的磁场为</a:t>
            </a:r>
          </a:p>
        </p:txBody>
      </p:sp>
      <p:sp>
        <p:nvSpPr>
          <p:cNvPr id="45059" name="Rectangle 3"/>
          <p:cNvSpPr>
            <a:spLocks noChangeArrowheads="1"/>
          </p:cNvSpPr>
          <p:nvPr/>
        </p:nvSpPr>
        <p:spPr bwMode="auto">
          <a:xfrm>
            <a:off x="3295650" y="290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45060" name="Object 4"/>
          <p:cNvGraphicFramePr>
            <a:graphicFrameLocks noChangeAspect="1"/>
          </p:cNvGraphicFramePr>
          <p:nvPr/>
        </p:nvGraphicFramePr>
        <p:xfrm>
          <a:off x="1547813" y="1700213"/>
          <a:ext cx="4895850" cy="1990725"/>
        </p:xfrm>
        <a:graphic>
          <a:graphicData uri="http://schemas.openxmlformats.org/presentationml/2006/ole">
            <mc:AlternateContent xmlns:mc="http://schemas.openxmlformats.org/markup-compatibility/2006">
              <mc:Choice xmlns:v="urn:schemas-microsoft-com:vml" Requires="v">
                <p:oleObj spid="_x0000_s315448" r:id="rId3" imgW="3416300" imgH="1409700" progId="">
                  <p:embed/>
                </p:oleObj>
              </mc:Choice>
              <mc:Fallback>
                <p:oleObj r:id="rId3" imgW="3416300" imgH="14097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700213"/>
                        <a:ext cx="4895850" cy="1990725"/>
                      </a:xfrm>
                      <a:prstGeom prst="rect">
                        <a:avLst/>
                      </a:prstGeom>
                      <a:solidFill>
                        <a:srgbClr val="CCFFFF"/>
                      </a:solidFill>
                    </p:spPr>
                  </p:pic>
                </p:oleObj>
              </mc:Fallback>
            </mc:AlternateContent>
          </a:graphicData>
        </a:graphic>
      </p:graphicFrame>
      <p:sp>
        <p:nvSpPr>
          <p:cNvPr id="45061" name="Rectangle 5"/>
          <p:cNvSpPr>
            <a:spLocks noChangeArrowheads="1"/>
          </p:cNvSpPr>
          <p:nvPr/>
        </p:nvSpPr>
        <p:spPr bwMode="auto">
          <a:xfrm>
            <a:off x="539750" y="3657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dirty="0">
                <a:latin typeface="+mn-ea"/>
                <a:ea typeface="+mn-ea"/>
              </a:rPr>
              <a:t>现在把能量作进一步的推算</a:t>
            </a:r>
          </a:p>
        </p:txBody>
      </p:sp>
      <p:sp>
        <p:nvSpPr>
          <p:cNvPr id="45062" name="Rectangle 6"/>
          <p:cNvSpPr>
            <a:spLocks noChangeArrowheads="1"/>
          </p:cNvSpPr>
          <p:nvPr/>
        </p:nvSpPr>
        <p:spPr bwMode="auto">
          <a:xfrm>
            <a:off x="3205163" y="290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45063" name="Object 7"/>
          <p:cNvGraphicFramePr>
            <a:graphicFrameLocks noChangeAspect="1"/>
          </p:cNvGraphicFramePr>
          <p:nvPr/>
        </p:nvGraphicFramePr>
        <p:xfrm>
          <a:off x="1619250" y="4149725"/>
          <a:ext cx="5113338" cy="1939925"/>
        </p:xfrm>
        <a:graphic>
          <a:graphicData uri="http://schemas.openxmlformats.org/presentationml/2006/ole">
            <mc:AlternateContent xmlns:mc="http://schemas.openxmlformats.org/markup-compatibility/2006">
              <mc:Choice xmlns:v="urn:schemas-microsoft-com:vml" Requires="v">
                <p:oleObj spid="_x0000_s315449" r:id="rId5" imgW="3670300" imgH="1409700" progId="Equation.3">
                  <p:embed/>
                </p:oleObj>
              </mc:Choice>
              <mc:Fallback>
                <p:oleObj r:id="rId5" imgW="3670300" imgH="140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4149725"/>
                        <a:ext cx="5113338" cy="1939925"/>
                      </a:xfrm>
                      <a:prstGeom prst="rect">
                        <a:avLst/>
                      </a:prstGeom>
                      <a:solidFill>
                        <a:srgbClr val="FFCC99"/>
                      </a:solidFill>
                    </p:spPr>
                  </p:pic>
                </p:oleObj>
              </mc:Fallback>
            </mc:AlternateContent>
          </a:graphicData>
        </a:graphic>
      </p:graphicFrame>
      <p:sp>
        <p:nvSpPr>
          <p:cNvPr id="45064" name="Rectangle 8"/>
          <p:cNvSpPr>
            <a:spLocks noChangeArrowheads="1"/>
          </p:cNvSpPr>
          <p:nvPr/>
        </p:nvSpPr>
        <p:spPr bwMode="auto">
          <a:xfrm>
            <a:off x="492877" y="6136522"/>
            <a:ext cx="8604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b="1" dirty="0">
                <a:solidFill>
                  <a:schemeClr val="hlink"/>
                </a:solidFill>
                <a:latin typeface="Times New Roman" panose="02020603050405020304" pitchFamily="18" charset="0"/>
                <a:ea typeface="楷体_GB2312" pitchFamily="49" charset="-122"/>
              </a:rPr>
              <a:t>根据托马斯在</a:t>
            </a:r>
            <a:r>
              <a:rPr lang="en-US" altLang="zh-CN" b="1" dirty="0">
                <a:solidFill>
                  <a:schemeClr val="hlink"/>
                </a:solidFill>
                <a:latin typeface="Times New Roman" panose="02020603050405020304" pitchFamily="18" charset="0"/>
                <a:ea typeface="楷体_GB2312" pitchFamily="49" charset="-122"/>
              </a:rPr>
              <a:t>1926</a:t>
            </a:r>
            <a:r>
              <a:rPr lang="zh-CN" altLang="en-US" b="1" dirty="0">
                <a:solidFill>
                  <a:schemeClr val="hlink"/>
                </a:solidFill>
                <a:latin typeface="Times New Roman" panose="02020603050405020304" pitchFamily="18" charset="0"/>
                <a:ea typeface="楷体_GB2312" pitchFamily="49" charset="-122"/>
              </a:rPr>
              <a:t>年按相对论处理的结果，上式修正后差</a:t>
            </a:r>
            <a:r>
              <a:rPr lang="en-US" altLang="zh-CN" b="1" dirty="0">
                <a:solidFill>
                  <a:schemeClr val="hlink"/>
                </a:solidFill>
                <a:latin typeface="Times New Roman" panose="02020603050405020304" pitchFamily="18" charset="0"/>
                <a:ea typeface="楷体_GB2312" pitchFamily="49" charset="-122"/>
              </a:rPr>
              <a:t>1/2</a:t>
            </a:r>
            <a:r>
              <a:rPr lang="zh-CN" altLang="en-US" b="1" dirty="0">
                <a:solidFill>
                  <a:schemeClr val="hlink"/>
                </a:solidFill>
                <a:latin typeface="Times New Roman" panose="02020603050405020304" pitchFamily="18" charset="0"/>
                <a:ea typeface="楷体_GB2312" pitchFamily="49" charset="-122"/>
              </a:rPr>
              <a:t>。</a:t>
            </a:r>
            <a:endParaRPr lang="zh-CN" altLang="en-US" b="1" dirty="0">
              <a:solidFill>
                <a:schemeClr val="hlink"/>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856168" y="429421"/>
                <a:ext cx="4878964" cy="727059"/>
              </a:xfrm>
              <a:prstGeom prst="rect">
                <a:avLst/>
              </a:prstGeom>
            </p:spPr>
            <p:txBody>
              <a:bodyPr wrap="none">
                <a:spAutoFit/>
              </a:bodyPr>
              <a:lstStyle/>
              <a:p>
                <a:r>
                  <a:rPr lang="zh-CN" altLang="en-US" dirty="0" smtClean="0">
                    <a:latin typeface="+mn-ea"/>
                    <a:ea typeface="+mn-ea"/>
                  </a:rPr>
                  <a:t>毕奥</a:t>
                </a:r>
                <a:r>
                  <a:rPr lang="en-US" altLang="zh-CN" dirty="0" smtClean="0">
                    <a:latin typeface="+mn-ea"/>
                    <a:ea typeface="+mn-ea"/>
                  </a:rPr>
                  <a:t>-</a:t>
                </a:r>
                <a:r>
                  <a:rPr lang="zh-CN" altLang="en-US" dirty="0" smtClean="0">
                    <a:latin typeface="+mn-ea"/>
                    <a:ea typeface="+mn-ea"/>
                  </a:rPr>
                  <a:t>萨伐尔公式：</a:t>
                </a:r>
                <a14:m>
                  <m:oMath xmlns:m="http://schemas.openxmlformats.org/officeDocument/2006/math">
                    <m:r>
                      <a:rPr lang="en-US" altLang="zh-CN" sz="2800" b="1" i="1" smtClean="0">
                        <a:latin typeface="Cambria Math" panose="02040503050406030204" pitchFamily="18" charset="0"/>
                        <a:ea typeface="+mn-ea"/>
                      </a:rPr>
                      <m:t>𝑩</m:t>
                    </m:r>
                    <m:r>
                      <a:rPr lang="en-US" altLang="zh-CN" sz="2800" b="0" i="1" smtClean="0">
                        <a:latin typeface="Cambria Math" panose="02040503050406030204" pitchFamily="18" charset="0"/>
                        <a:ea typeface="+mn-ea"/>
                      </a:rPr>
                      <m:t>=</m:t>
                    </m:r>
                    <m:f>
                      <m:fPr>
                        <m:ctrlPr>
                          <a:rPr lang="en-US" altLang="zh-CN" sz="2800" b="0" i="1" smtClean="0">
                            <a:latin typeface="Cambria Math" panose="02040503050406030204" pitchFamily="18" charset="0"/>
                            <a:ea typeface="+mn-ea"/>
                          </a:rPr>
                        </m:ctrlPr>
                      </m:fPr>
                      <m:num>
                        <m:sSub>
                          <m:sSubPr>
                            <m:ctrlPr>
                              <a:rPr lang="en-US" altLang="zh-CN" sz="2800" b="0" i="1" smtClean="0">
                                <a:latin typeface="Cambria Math" panose="02040503050406030204" pitchFamily="18" charset="0"/>
                                <a:ea typeface="+mn-ea"/>
                              </a:rPr>
                            </m:ctrlPr>
                          </m:sSubPr>
                          <m:e>
                            <m:r>
                              <a:rPr lang="en-US" altLang="zh-CN" sz="2800" b="0" i="1" smtClean="0">
                                <a:latin typeface="Cambria Math" panose="02040503050406030204" pitchFamily="18" charset="0"/>
                                <a:ea typeface="+mn-ea"/>
                              </a:rPr>
                              <m:t>𝜇</m:t>
                            </m:r>
                          </m:e>
                          <m:sub>
                            <m:r>
                              <a:rPr lang="en-US" altLang="zh-CN" sz="2800" b="0" i="1" smtClean="0">
                                <a:latin typeface="Cambria Math" panose="02040503050406030204" pitchFamily="18" charset="0"/>
                                <a:ea typeface="+mn-ea"/>
                              </a:rPr>
                              <m:t>0</m:t>
                            </m:r>
                          </m:sub>
                        </m:sSub>
                      </m:num>
                      <m:den>
                        <m:r>
                          <a:rPr lang="en-US" altLang="zh-CN" sz="2800" b="0" i="1" smtClean="0">
                            <a:latin typeface="Cambria Math" panose="02040503050406030204" pitchFamily="18" charset="0"/>
                            <a:ea typeface="+mn-ea"/>
                          </a:rPr>
                          <m:t>4</m:t>
                        </m:r>
                        <m:r>
                          <a:rPr lang="en-US" altLang="zh-CN" sz="2800" b="0" i="1" smtClean="0">
                            <a:latin typeface="Cambria Math" panose="02040503050406030204" pitchFamily="18" charset="0"/>
                            <a:ea typeface="+mn-ea"/>
                          </a:rPr>
                          <m:t>𝜋</m:t>
                        </m:r>
                      </m:den>
                    </m:f>
                    <m:nary>
                      <m:naryPr>
                        <m:chr m:val="∮"/>
                        <m:supHide m:val="on"/>
                        <m:ctrlPr>
                          <a:rPr lang="en-US" altLang="zh-CN" sz="2800" b="0" i="1" smtClean="0">
                            <a:latin typeface="Cambria Math" panose="02040503050406030204" pitchFamily="18" charset="0"/>
                            <a:ea typeface="+mn-ea"/>
                          </a:rPr>
                        </m:ctrlPr>
                      </m:naryPr>
                      <m:sub>
                        <m:r>
                          <a:rPr lang="en-US" altLang="zh-CN" sz="2800" b="0" i="1" smtClean="0">
                            <a:latin typeface="Cambria Math" panose="02040503050406030204" pitchFamily="18" charset="0"/>
                            <a:ea typeface="+mn-ea"/>
                          </a:rPr>
                          <m:t>𝑙</m:t>
                        </m:r>
                      </m:sub>
                      <m:sup/>
                      <m:e>
                        <m:f>
                          <m:fPr>
                            <m:ctrlPr>
                              <a:rPr lang="en-US" altLang="zh-CN" sz="2800" b="0" i="1" smtClean="0">
                                <a:latin typeface="Cambria Math" panose="02040503050406030204" pitchFamily="18" charset="0"/>
                                <a:ea typeface="+mn-ea"/>
                              </a:rPr>
                            </m:ctrlPr>
                          </m:fPr>
                          <m:num>
                            <m:r>
                              <a:rPr lang="en-US" altLang="zh-CN" sz="2800" b="0" i="1" smtClean="0">
                                <a:latin typeface="Cambria Math" panose="02040503050406030204" pitchFamily="18" charset="0"/>
                                <a:ea typeface="+mn-ea"/>
                              </a:rPr>
                              <m:t>𝐼𝑑</m:t>
                            </m:r>
                            <m:r>
                              <a:rPr lang="en-US" altLang="zh-CN" sz="2800" b="1" i="1" smtClean="0">
                                <a:latin typeface="Cambria Math" panose="02040503050406030204" pitchFamily="18" charset="0"/>
                                <a:ea typeface="+mn-ea"/>
                              </a:rPr>
                              <m:t>𝒍</m:t>
                            </m:r>
                            <m:r>
                              <a:rPr lang="en-US" altLang="zh-CN" sz="2800" b="1" i="1" smtClean="0">
                                <a:latin typeface="Cambria Math" panose="02040503050406030204" pitchFamily="18" charset="0"/>
                                <a:ea typeface="+mn-ea"/>
                              </a:rPr>
                              <m:t>×</m:t>
                            </m:r>
                            <m:acc>
                              <m:accPr>
                                <m:chr m:val="̂"/>
                                <m:ctrlPr>
                                  <a:rPr lang="en-US" altLang="zh-CN" sz="2800" b="1" i="1" smtClean="0">
                                    <a:latin typeface="Cambria Math" panose="02040503050406030204" pitchFamily="18" charset="0"/>
                                    <a:ea typeface="+mn-ea"/>
                                  </a:rPr>
                                </m:ctrlPr>
                              </m:accPr>
                              <m:e>
                                <m:r>
                                  <a:rPr lang="en-US" altLang="zh-CN" sz="2800" b="1" i="1" smtClean="0">
                                    <a:latin typeface="Cambria Math" panose="02040503050406030204" pitchFamily="18" charset="0"/>
                                    <a:ea typeface="+mn-ea"/>
                                  </a:rPr>
                                  <m:t>𝒓</m:t>
                                </m:r>
                              </m:e>
                            </m:acc>
                          </m:num>
                          <m:den>
                            <m:sSup>
                              <m:sSupPr>
                                <m:ctrlPr>
                                  <a:rPr lang="en-US" altLang="zh-CN" sz="2800" b="0" i="1" smtClean="0">
                                    <a:latin typeface="Cambria Math" panose="02040503050406030204" pitchFamily="18" charset="0"/>
                                    <a:ea typeface="+mn-ea"/>
                                  </a:rPr>
                                </m:ctrlPr>
                              </m:sSupPr>
                              <m:e>
                                <m:r>
                                  <a:rPr lang="en-US" altLang="zh-CN" sz="2800" b="0" i="1" smtClean="0">
                                    <a:latin typeface="Cambria Math" panose="02040503050406030204" pitchFamily="18" charset="0"/>
                                    <a:ea typeface="+mn-ea"/>
                                  </a:rPr>
                                  <m:t>𝑟</m:t>
                                </m:r>
                              </m:e>
                              <m:sup>
                                <m:r>
                                  <a:rPr lang="en-US" altLang="zh-CN" sz="2800" b="0" i="1" smtClean="0">
                                    <a:latin typeface="Cambria Math" panose="02040503050406030204" pitchFamily="18" charset="0"/>
                                    <a:ea typeface="+mn-ea"/>
                                  </a:rPr>
                                  <m:t>2</m:t>
                                </m:r>
                              </m:sup>
                            </m:sSup>
                            <m:r>
                              <a:rPr lang="en-US" altLang="zh-CN" sz="2800" b="0" i="1" smtClean="0">
                                <a:latin typeface="Cambria Math" panose="02040503050406030204" pitchFamily="18" charset="0"/>
                                <a:ea typeface="+mn-ea"/>
                              </a:rPr>
                              <m:t> </m:t>
                            </m:r>
                          </m:den>
                        </m:f>
                      </m:e>
                    </m:nary>
                  </m:oMath>
                </a14:m>
                <a:endParaRPr lang="zh-CN" altLang="en-US" b="1" dirty="0">
                  <a:latin typeface="+mn-ea"/>
                  <a:ea typeface="+mn-ea"/>
                </a:endParaRPr>
              </a:p>
            </p:txBody>
          </p:sp>
        </mc:Choice>
        <mc:Fallback xmlns="">
          <p:sp>
            <p:nvSpPr>
              <p:cNvPr id="3" name="矩形 2"/>
              <p:cNvSpPr>
                <a:spLocks noRot="1" noChangeAspect="1" noMove="1" noResize="1" noEditPoints="1" noAdjustHandles="1" noChangeArrowheads="1" noChangeShapeType="1" noTextEdit="1"/>
              </p:cNvSpPr>
              <p:nvPr/>
            </p:nvSpPr>
            <p:spPr>
              <a:xfrm>
                <a:off x="856168" y="429421"/>
                <a:ext cx="4878964" cy="727059"/>
              </a:xfrm>
              <a:prstGeom prst="rect">
                <a:avLst/>
              </a:prstGeom>
              <a:blipFill rotWithShape="0">
                <a:blip r:embed="rId7"/>
                <a:stretch>
                  <a:fillRect l="-1124"/>
                </a:stretch>
              </a:blipFill>
            </p:spPr>
            <p:txBody>
              <a:bodyPr/>
              <a:lstStyle/>
              <a:p>
                <a:r>
                  <a:rPr lang="zh-CN" altLang="en-US">
                    <a:noFill/>
                  </a:rPr>
                  <a:t> </a:t>
                </a:r>
              </a:p>
            </p:txBody>
          </p:sp>
        </mc:Fallback>
      </mc:AlternateContent>
      <p:pic>
        <p:nvPicPr>
          <p:cNvPr id="5" name="图片 4"/>
          <p:cNvPicPr>
            <a:picLocks noChangeAspect="1"/>
          </p:cNvPicPr>
          <p:nvPr/>
        </p:nvPicPr>
        <p:blipFill rotWithShape="1">
          <a:blip r:embed="rId8"/>
          <a:srcRect l="39282" t="25122" r="32138" b="17019"/>
          <a:stretch/>
        </p:blipFill>
        <p:spPr>
          <a:xfrm>
            <a:off x="7003554" y="4005063"/>
            <a:ext cx="1728192" cy="648073"/>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6749787" y="4877554"/>
                <a:ext cx="2088102" cy="72481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𝝁</m:t>
                          </m:r>
                        </m:e>
                        <m:sub>
                          <m:r>
                            <a:rPr lang="en-US" altLang="zh-CN" b="0" i="1" smtClean="0">
                              <a:latin typeface="Cambria Math" panose="02040503050406030204" pitchFamily="18" charset="0"/>
                            </a:rPr>
                            <m:t>𝑠</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𝑠</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𝐵</m:t>
                              </m:r>
                            </m:sub>
                          </m:sSub>
                        </m:num>
                        <m:den>
                          <m:r>
                            <a:rPr lang="en-US" altLang="zh-CN" b="0" i="1" smtClean="0">
                              <a:latin typeface="Cambria Math" panose="02040503050406030204" pitchFamily="18" charset="0"/>
                            </a:rPr>
                            <m:t>ℏ</m:t>
                          </m:r>
                        </m:den>
                      </m:f>
                      <m:r>
                        <a:rPr lang="en-US" altLang="zh-CN" b="1" i="1" smtClean="0">
                          <a:latin typeface="Cambria Math" panose="02040503050406030204" pitchFamily="18" charset="0"/>
                        </a:rPr>
                        <m:t>𝒔</m:t>
                      </m:r>
                    </m:oMath>
                  </m:oMathPara>
                </a14:m>
                <a:endParaRPr lang="zh-CN" altLang="en-US" b="1" dirty="0"/>
              </a:p>
            </p:txBody>
          </p:sp>
        </mc:Choice>
        <mc:Fallback xmlns="">
          <p:sp>
            <p:nvSpPr>
              <p:cNvPr id="6" name="文本框 5"/>
              <p:cNvSpPr txBox="1">
                <a:spLocks noRot="1" noChangeAspect="1" noMove="1" noResize="1" noEditPoints="1" noAdjustHandles="1" noChangeArrowheads="1" noChangeShapeType="1" noTextEdit="1"/>
              </p:cNvSpPr>
              <p:nvPr/>
            </p:nvSpPr>
            <p:spPr>
              <a:xfrm>
                <a:off x="6749787" y="4877554"/>
                <a:ext cx="2088102" cy="724814"/>
              </a:xfrm>
              <a:prstGeom prst="rect">
                <a:avLst/>
              </a:prstGeom>
              <a:blipFill rotWithShape="0">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93121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755824" y="332904"/>
            <a:ext cx="6443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a:latin typeface="Times New Roman" panose="02020603050405020304" pitchFamily="18" charset="0"/>
                <a:ea typeface="+mn-ea"/>
                <a:cs typeface="Times New Roman" panose="02020603050405020304" pitchFamily="18" charset="0"/>
              </a:rPr>
              <a:t>为了与实验比较，上式各项应该求平均值</a:t>
            </a:r>
          </a:p>
        </p:txBody>
      </p:sp>
      <p:sp>
        <p:nvSpPr>
          <p:cNvPr id="46083" name="Rectangle 3"/>
          <p:cNvSpPr>
            <a:spLocks noChangeArrowheads="1"/>
          </p:cNvSpPr>
          <p:nvPr/>
        </p:nvSpPr>
        <p:spPr bwMode="auto">
          <a:xfrm>
            <a:off x="2771775" y="2771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46084" name="Object 4"/>
          <p:cNvGraphicFramePr>
            <a:graphicFrameLocks noChangeAspect="1"/>
          </p:cNvGraphicFramePr>
          <p:nvPr>
            <p:extLst>
              <p:ext uri="{D42A27DB-BD31-4B8C-83A1-F6EECF244321}">
                <p14:modId xmlns:p14="http://schemas.microsoft.com/office/powerpoint/2010/main" val="1598826080"/>
              </p:ext>
            </p:extLst>
          </p:nvPr>
        </p:nvGraphicFramePr>
        <p:xfrm>
          <a:off x="1187624" y="764704"/>
          <a:ext cx="6119812" cy="2233613"/>
        </p:xfrm>
        <a:graphic>
          <a:graphicData uri="http://schemas.openxmlformats.org/presentationml/2006/ole">
            <mc:AlternateContent xmlns:mc="http://schemas.openxmlformats.org/markup-compatibility/2006">
              <mc:Choice xmlns:v="urn:schemas-microsoft-com:vml" Requires="v">
                <p:oleObj spid="_x0000_s316472" r:id="rId3" imgW="4826000" imgH="1778000" progId="">
                  <p:embed/>
                </p:oleObj>
              </mc:Choice>
              <mc:Fallback>
                <p:oleObj r:id="rId3" imgW="4826000" imgH="1778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764704"/>
                        <a:ext cx="6119812" cy="2233613"/>
                      </a:xfrm>
                      <a:prstGeom prst="rect">
                        <a:avLst/>
                      </a:prstGeom>
                      <a:solidFill>
                        <a:srgbClr val="FF99CC"/>
                      </a:solidFill>
                    </p:spPr>
                  </p:pic>
                </p:oleObj>
              </mc:Fallback>
            </mc:AlternateContent>
          </a:graphicData>
        </a:graphic>
      </p:graphicFrame>
      <p:sp>
        <p:nvSpPr>
          <p:cNvPr id="46085" name="Rectangle 5"/>
          <p:cNvSpPr>
            <a:spLocks noChangeArrowheads="1"/>
          </p:cNvSpPr>
          <p:nvPr/>
        </p:nvSpPr>
        <p:spPr bwMode="auto">
          <a:xfrm>
            <a:off x="539924" y="3093567"/>
            <a:ext cx="79930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a:latin typeface="Times New Roman" panose="02020603050405020304" pitchFamily="18" charset="0"/>
                <a:ea typeface="+mn-ea"/>
                <a:cs typeface="Times New Roman" panose="02020603050405020304" pitchFamily="18" charset="0"/>
              </a:rPr>
              <a:t>上式中的</a:t>
            </a:r>
            <a:r>
              <a:rPr lang="en-US" altLang="zh-CN" i="1">
                <a:latin typeface="Times New Roman" panose="02020603050405020304" pitchFamily="18" charset="0"/>
                <a:ea typeface="+mn-ea"/>
                <a:cs typeface="Times New Roman" panose="02020603050405020304" pitchFamily="18" charset="0"/>
              </a:rPr>
              <a:t>r</a:t>
            </a:r>
            <a:r>
              <a:rPr lang="zh-CN" altLang="en-US">
                <a:latin typeface="Times New Roman" panose="02020603050405020304" pitchFamily="18" charset="0"/>
                <a:ea typeface="+mn-ea"/>
                <a:cs typeface="Times New Roman" panose="02020603050405020304" pitchFamily="18" charset="0"/>
              </a:rPr>
              <a:t>是电子到原子核（实）的距离</a:t>
            </a:r>
            <a:r>
              <a:rPr lang="en-US" altLang="zh-CN">
                <a:latin typeface="Times New Roman" panose="02020603050405020304" pitchFamily="18" charset="0"/>
                <a:ea typeface="+mn-ea"/>
                <a:cs typeface="Times New Roman" panose="02020603050405020304" pitchFamily="18" charset="0"/>
              </a:rPr>
              <a:t>,</a:t>
            </a:r>
            <a:r>
              <a:rPr lang="zh-CN" altLang="en-US">
                <a:latin typeface="Times New Roman" panose="02020603050405020304" pitchFamily="18" charset="0"/>
                <a:ea typeface="+mn-ea"/>
                <a:cs typeface="Times New Roman" panose="02020603050405020304" pitchFamily="18" charset="0"/>
              </a:rPr>
              <a:t>它应该是</a:t>
            </a:r>
            <a:r>
              <a:rPr lang="en-US" altLang="zh-CN" i="1">
                <a:latin typeface="Times New Roman" panose="02020603050405020304" pitchFamily="18" charset="0"/>
                <a:ea typeface="+mn-ea"/>
                <a:cs typeface="Times New Roman" panose="02020603050405020304" pitchFamily="18" charset="0"/>
              </a:rPr>
              <a:t>Z</a:t>
            </a:r>
            <a:r>
              <a:rPr lang="en-US" altLang="zh-CN">
                <a:latin typeface="Times New Roman" panose="02020603050405020304" pitchFamily="18" charset="0"/>
                <a:ea typeface="+mn-ea"/>
                <a:cs typeface="Times New Roman" panose="02020603050405020304" pitchFamily="18" charset="0"/>
              </a:rPr>
              <a:t>*</a:t>
            </a:r>
            <a:r>
              <a:rPr lang="zh-CN" altLang="en-US">
                <a:latin typeface="Times New Roman" panose="02020603050405020304" pitchFamily="18" charset="0"/>
                <a:ea typeface="+mn-ea"/>
                <a:cs typeface="Times New Roman" panose="02020603050405020304" pitchFamily="18" charset="0"/>
              </a:rPr>
              <a:t>、</a:t>
            </a:r>
            <a:r>
              <a:rPr lang="en-US" altLang="zh-CN" i="1">
                <a:latin typeface="Times New Roman" panose="02020603050405020304" pitchFamily="18" charset="0"/>
                <a:ea typeface="+mn-ea"/>
                <a:cs typeface="Times New Roman" panose="02020603050405020304" pitchFamily="18" charset="0"/>
              </a:rPr>
              <a:t>n</a:t>
            </a:r>
            <a:r>
              <a:rPr lang="zh-CN" altLang="en-US">
                <a:latin typeface="Times New Roman" panose="02020603050405020304" pitchFamily="18" charset="0"/>
                <a:ea typeface="+mn-ea"/>
                <a:cs typeface="Times New Roman" panose="02020603050405020304" pitchFamily="18" charset="0"/>
              </a:rPr>
              <a:t>和</a:t>
            </a:r>
            <a:r>
              <a:rPr lang="en-US" altLang="zh-CN" i="1">
                <a:latin typeface="Times New Roman" panose="02020603050405020304" pitchFamily="18" charset="0"/>
                <a:ea typeface="+mn-ea"/>
                <a:cs typeface="Times New Roman" panose="02020603050405020304" pitchFamily="18" charset="0"/>
              </a:rPr>
              <a:t>l</a:t>
            </a:r>
            <a:r>
              <a:rPr lang="zh-CN" altLang="en-US">
                <a:latin typeface="Times New Roman" panose="02020603050405020304" pitchFamily="18" charset="0"/>
                <a:ea typeface="+mn-ea"/>
                <a:cs typeface="Times New Roman" panose="02020603050405020304" pitchFamily="18" charset="0"/>
              </a:rPr>
              <a:t>的函数，</a:t>
            </a:r>
            <a:r>
              <a:rPr lang="en-US" altLang="zh-CN" i="1">
                <a:latin typeface="Times New Roman" panose="02020603050405020304" pitchFamily="18" charset="0"/>
                <a:ea typeface="+mn-ea"/>
                <a:cs typeface="Times New Roman" panose="02020603050405020304" pitchFamily="18" charset="0"/>
              </a:rPr>
              <a:t>a</a:t>
            </a:r>
            <a:r>
              <a:rPr lang="en-US" altLang="zh-CN" baseline="-30000">
                <a:latin typeface="Times New Roman" panose="02020603050405020304" pitchFamily="18" charset="0"/>
                <a:ea typeface="+mn-ea"/>
                <a:cs typeface="Times New Roman" panose="02020603050405020304" pitchFamily="18" charset="0"/>
              </a:rPr>
              <a:t>1</a:t>
            </a:r>
            <a:r>
              <a:rPr lang="zh-CN" altLang="en-US">
                <a:latin typeface="Times New Roman" panose="02020603050405020304" pitchFamily="18" charset="0"/>
                <a:ea typeface="+mn-ea"/>
                <a:cs typeface="Times New Roman" panose="02020603050405020304" pitchFamily="18" charset="0"/>
              </a:rPr>
              <a:t>是玻尔第一轨道的半径，前式成为</a:t>
            </a:r>
          </a:p>
        </p:txBody>
      </p:sp>
      <p:graphicFrame>
        <p:nvGraphicFramePr>
          <p:cNvPr id="46086" name="Object 7"/>
          <p:cNvGraphicFramePr>
            <a:graphicFrameLocks noChangeAspect="1"/>
          </p:cNvGraphicFramePr>
          <p:nvPr>
            <p:extLst>
              <p:ext uri="{D42A27DB-BD31-4B8C-83A1-F6EECF244321}">
                <p14:modId xmlns:p14="http://schemas.microsoft.com/office/powerpoint/2010/main" val="1996692527"/>
              </p:ext>
            </p:extLst>
          </p:nvPr>
        </p:nvGraphicFramePr>
        <p:xfrm>
          <a:off x="1332086" y="3933354"/>
          <a:ext cx="6408738" cy="2052638"/>
        </p:xfrm>
        <a:graphic>
          <a:graphicData uri="http://schemas.openxmlformats.org/presentationml/2006/ole">
            <mc:AlternateContent xmlns:mc="http://schemas.openxmlformats.org/markup-compatibility/2006">
              <mc:Choice xmlns:v="urn:schemas-microsoft-com:vml" Requires="v">
                <p:oleObj spid="_x0000_s316473" r:id="rId5" imgW="5181600" imgH="1676400" progId="">
                  <p:embed/>
                </p:oleObj>
              </mc:Choice>
              <mc:Fallback>
                <p:oleObj r:id="rId5" imgW="5181600" imgH="1676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2086" y="3933354"/>
                        <a:ext cx="6408738" cy="2052638"/>
                      </a:xfrm>
                      <a:prstGeom prst="rect">
                        <a:avLst/>
                      </a:prstGeom>
                      <a:solidFill>
                        <a:srgbClr val="00FFFF"/>
                      </a:solidFill>
                    </p:spPr>
                  </p:pic>
                </p:oleObj>
              </mc:Fallback>
            </mc:AlternateContent>
          </a:graphicData>
        </a:graphic>
      </p:graphicFrame>
    </p:spTree>
    <p:extLst>
      <p:ext uri="{BB962C8B-B14F-4D97-AF65-F5344CB8AC3E}">
        <p14:creationId xmlns:p14="http://schemas.microsoft.com/office/powerpoint/2010/main" val="11974997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970707" y="433363"/>
            <a:ext cx="2879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a:latin typeface="+mn-ea"/>
                <a:ea typeface="+mn-ea"/>
              </a:rPr>
              <a:t>对于双能级有 </a:t>
            </a:r>
          </a:p>
        </p:txBody>
      </p:sp>
      <p:sp>
        <p:nvSpPr>
          <p:cNvPr id="47107" name="Rectangle 3"/>
          <p:cNvSpPr>
            <a:spLocks noChangeArrowheads="1"/>
          </p:cNvSpPr>
          <p:nvPr/>
        </p:nvSpPr>
        <p:spPr bwMode="auto">
          <a:xfrm>
            <a:off x="3009900" y="28860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47108" name="Object 4"/>
          <p:cNvGraphicFramePr>
            <a:graphicFrameLocks noChangeAspect="1"/>
          </p:cNvGraphicFramePr>
          <p:nvPr>
            <p:extLst>
              <p:ext uri="{D42A27DB-BD31-4B8C-83A1-F6EECF244321}">
                <p14:modId xmlns:p14="http://schemas.microsoft.com/office/powerpoint/2010/main" val="4203255553"/>
              </p:ext>
            </p:extLst>
          </p:nvPr>
        </p:nvGraphicFramePr>
        <p:xfrm>
          <a:off x="1259632" y="620688"/>
          <a:ext cx="6840537" cy="5441950"/>
        </p:xfrm>
        <a:graphic>
          <a:graphicData uri="http://schemas.openxmlformats.org/presentationml/2006/ole">
            <mc:AlternateContent xmlns:mc="http://schemas.openxmlformats.org/markup-compatibility/2006">
              <mc:Choice xmlns:v="urn:schemas-microsoft-com:vml" Requires="v">
                <p:oleObj spid="_x0000_s317469" name="公式" r:id="rId3" imgW="4483100" imgH="3606800" progId="Equation.3">
                  <p:embed/>
                </p:oleObj>
              </mc:Choice>
              <mc:Fallback>
                <p:oleObj name="公式" r:id="rId3" imgW="4483100" imgH="3606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620688"/>
                        <a:ext cx="6840537" cy="544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09" name="Line 11"/>
          <p:cNvSpPr>
            <a:spLocks noChangeShapeType="1"/>
          </p:cNvSpPr>
          <p:nvPr/>
        </p:nvSpPr>
        <p:spPr bwMode="auto">
          <a:xfrm>
            <a:off x="611932" y="2852713"/>
            <a:ext cx="7848600" cy="0"/>
          </a:xfrm>
          <a:prstGeom prst="line">
            <a:avLst/>
          </a:prstGeom>
          <a:noFill/>
          <a:ln w="3810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0" name="Line 12"/>
          <p:cNvSpPr>
            <a:spLocks noChangeShapeType="1"/>
          </p:cNvSpPr>
          <p:nvPr/>
        </p:nvSpPr>
        <p:spPr bwMode="auto">
          <a:xfrm>
            <a:off x="611932" y="2306613"/>
            <a:ext cx="431800" cy="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2701" name="AutoShape 13"/>
          <p:cNvSpPr>
            <a:spLocks noChangeArrowheads="1"/>
          </p:cNvSpPr>
          <p:nvPr/>
        </p:nvSpPr>
        <p:spPr bwMode="auto">
          <a:xfrm>
            <a:off x="683369" y="3314675"/>
            <a:ext cx="288925" cy="2016125"/>
          </a:xfrm>
          <a:prstGeom prst="curvedRightArrow">
            <a:avLst>
              <a:gd name="adj1" fmla="val 97822"/>
              <a:gd name="adj2" fmla="val 279121"/>
              <a:gd name="adj3" fmla="val 33333"/>
            </a:avLst>
          </a:prstGeom>
          <a:gradFill rotWithShape="1">
            <a:gsLst>
              <a:gs pos="0">
                <a:schemeClr val="accent1">
                  <a:gamma/>
                  <a:shade val="46275"/>
                  <a:invGamma/>
                </a:schemeClr>
              </a:gs>
              <a:gs pos="100000">
                <a:schemeClr val="accent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p>
        </p:txBody>
      </p:sp>
    </p:spTree>
    <p:extLst>
      <p:ext uri="{BB962C8B-B14F-4D97-AF65-F5344CB8AC3E}">
        <p14:creationId xmlns:p14="http://schemas.microsoft.com/office/powerpoint/2010/main" val="8569936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8130" name="Rectangle 2"/>
              <p:cNvSpPr>
                <a:spLocks noChangeArrowheads="1"/>
              </p:cNvSpPr>
              <p:nvPr/>
            </p:nvSpPr>
            <p:spPr bwMode="auto">
              <a:xfrm>
                <a:off x="338931" y="585500"/>
                <a:ext cx="8351838" cy="310854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indent="457200" algn="just" eaLnBrk="1" hangingPunct="1"/>
                <a:r>
                  <a:rPr lang="zh-CN" altLang="en-US" dirty="0" smtClean="0">
                    <a:latin typeface="Arial" panose="020B0604020202020204" pitchFamily="34" charset="0"/>
                    <a:ea typeface="+mn-ea"/>
                    <a:cs typeface="Arial" panose="020B0604020202020204" pitchFamily="34" charset="0"/>
                  </a:rPr>
                  <a:t>在</a:t>
                </a:r>
                <a:r>
                  <a:rPr lang="zh-CN" altLang="en-US" dirty="0">
                    <a:latin typeface="Arial" panose="020B0604020202020204" pitchFamily="34" charset="0"/>
                    <a:ea typeface="+mn-ea"/>
                    <a:cs typeface="Arial" panose="020B0604020202020204" pitchFamily="34" charset="0"/>
                  </a:rPr>
                  <a:t>单电子原子的能谱中，起主要作用的静电相互作用给出了能谱的粗结构，而现在，自旋</a:t>
                </a:r>
                <a:r>
                  <a:rPr lang="en-US" altLang="zh-CN" dirty="0">
                    <a:latin typeface="Arial" panose="020B0604020202020204" pitchFamily="34" charset="0"/>
                    <a:ea typeface="+mn-ea"/>
                    <a:cs typeface="Arial" panose="020B0604020202020204" pitchFamily="34" charset="0"/>
                  </a:rPr>
                  <a:t>—</a:t>
                </a:r>
                <a:r>
                  <a:rPr lang="zh-CN" altLang="en-US" dirty="0">
                    <a:latin typeface="Arial" panose="020B0604020202020204" pitchFamily="34" charset="0"/>
                    <a:ea typeface="+mn-ea"/>
                    <a:cs typeface="Arial" panose="020B0604020202020204" pitchFamily="34" charset="0"/>
                  </a:rPr>
                  <a:t>轨道相互作用给出的能量差引起精细结构，其中</a:t>
                </a:r>
                <a:r>
                  <a:rPr lang="en-US" altLang="zh-CN" dirty="0">
                    <a:latin typeface="Arial" panose="020B0604020202020204" pitchFamily="34" charset="0"/>
                    <a:ea typeface="+mn-ea"/>
                    <a:cs typeface="Arial" panose="020B0604020202020204" pitchFamily="34" charset="0"/>
                  </a:rPr>
                  <a:t>α</a:t>
                </a:r>
                <a:r>
                  <a:rPr lang="zh-CN" altLang="en-US" dirty="0">
                    <a:latin typeface="Arial" panose="020B0604020202020204" pitchFamily="34" charset="0"/>
                    <a:ea typeface="+mn-ea"/>
                    <a:cs typeface="Arial" panose="020B0604020202020204" pitchFamily="34" charset="0"/>
                  </a:rPr>
                  <a:t>起了关键作用，这也是</a:t>
                </a:r>
                <a:r>
                  <a:rPr lang="en-US" altLang="zh-CN" dirty="0">
                    <a:latin typeface="Arial" panose="020B0604020202020204" pitchFamily="34" charset="0"/>
                    <a:ea typeface="+mn-ea"/>
                    <a:cs typeface="Arial" panose="020B0604020202020204" pitchFamily="34" charset="0"/>
                  </a:rPr>
                  <a:t>α</a:t>
                </a:r>
                <a:r>
                  <a:rPr lang="zh-CN" altLang="en-US" dirty="0">
                    <a:latin typeface="Arial" panose="020B0604020202020204" pitchFamily="34" charset="0"/>
                    <a:ea typeface="+mn-ea"/>
                    <a:cs typeface="Arial" panose="020B0604020202020204" pitchFamily="34" charset="0"/>
                  </a:rPr>
                  <a:t>称之为精细结构常数的原因。自旋</a:t>
                </a:r>
                <a:r>
                  <a:rPr lang="en-US" altLang="zh-CN" dirty="0">
                    <a:latin typeface="Arial" panose="020B0604020202020204" pitchFamily="34" charset="0"/>
                    <a:ea typeface="+mn-ea"/>
                    <a:cs typeface="Arial" panose="020B0604020202020204" pitchFamily="34" charset="0"/>
                  </a:rPr>
                  <a:t>—</a:t>
                </a:r>
                <a:r>
                  <a:rPr lang="zh-CN" altLang="en-US" dirty="0">
                    <a:latin typeface="Arial" panose="020B0604020202020204" pitchFamily="34" charset="0"/>
                    <a:ea typeface="+mn-ea"/>
                    <a:cs typeface="Arial" panose="020B0604020202020204" pitchFamily="34" charset="0"/>
                  </a:rPr>
                  <a:t>轨道相互作用是最大的相对论效应，它是精细结构的主要承担者。</a:t>
                </a:r>
              </a:p>
              <a:p>
                <a:pPr indent="457200" algn="just" eaLnBrk="1" hangingPunct="1"/>
                <a:r>
                  <a:rPr lang="zh-CN" altLang="en-US" dirty="0" smtClean="0">
                    <a:latin typeface="Arial" panose="020B0604020202020204" pitchFamily="34" charset="0"/>
                    <a:ea typeface="+mn-ea"/>
                    <a:cs typeface="Arial" panose="020B0604020202020204" pitchFamily="34" charset="0"/>
                  </a:rPr>
                  <a:t>碱金属原子</a:t>
                </a:r>
                <a:r>
                  <a:rPr lang="zh-CN" altLang="en-US" dirty="0">
                    <a:latin typeface="Arial" panose="020B0604020202020204" pitchFamily="34" charset="0"/>
                    <a:ea typeface="+mn-ea"/>
                    <a:cs typeface="Arial" panose="020B0604020202020204" pitchFamily="34" charset="0"/>
                  </a:rPr>
                  <a:t>的所有</a:t>
                </a:r>
                <a:r>
                  <a:rPr lang="en-US" altLang="zh-CN" dirty="0">
                    <a:latin typeface="Arial" panose="020B0604020202020204" pitchFamily="34" charset="0"/>
                    <a:ea typeface="+mn-ea"/>
                    <a:cs typeface="Arial" panose="020B0604020202020204" pitchFamily="34" charset="0"/>
                  </a:rPr>
                  <a:t>s</a:t>
                </a:r>
                <a:r>
                  <a:rPr lang="zh-CN" altLang="en-US" dirty="0">
                    <a:latin typeface="Arial" panose="020B0604020202020204" pitchFamily="34" charset="0"/>
                    <a:ea typeface="+mn-ea"/>
                    <a:cs typeface="Arial" panose="020B0604020202020204" pitchFamily="34" charset="0"/>
                  </a:rPr>
                  <a:t>能级都是单层的。这是</a:t>
                </a:r>
                <a:r>
                  <a:rPr lang="zh-CN" altLang="en-US" dirty="0" smtClean="0">
                    <a:latin typeface="Arial" panose="020B0604020202020204" pitchFamily="34" charset="0"/>
                    <a:ea typeface="+mn-ea"/>
                    <a:cs typeface="Arial" panose="020B0604020202020204" pitchFamily="34" charset="0"/>
                  </a:rPr>
                  <a:t>因为</a:t>
                </a:r>
                <a14:m>
                  <m:oMath xmlns:m="http://schemas.openxmlformats.org/officeDocument/2006/math">
                    <m:r>
                      <a:rPr lang="en-US" altLang="zh-CN" i="1" dirty="0" smtClean="0">
                        <a:latin typeface="Cambria Math" panose="02040503050406030204" pitchFamily="18" charset="0"/>
                        <a:ea typeface="+mn-ea"/>
                        <a:cs typeface="Arial" panose="020B0604020202020204" pitchFamily="34" charset="0"/>
                      </a:rPr>
                      <m:t>𝑙</m:t>
                    </m:r>
                    <m:r>
                      <a:rPr lang="en-US" altLang="zh-CN" i="1" dirty="0" smtClean="0">
                        <a:latin typeface="Cambria Math" panose="02040503050406030204" pitchFamily="18" charset="0"/>
                        <a:ea typeface="+mn-ea"/>
                        <a:cs typeface="Arial" panose="020B0604020202020204" pitchFamily="34" charset="0"/>
                      </a:rPr>
                      <m:t>=</m:t>
                    </m:r>
                    <m:r>
                      <a:rPr lang="en-US" altLang="zh-CN" i="1" dirty="0" smtClean="0">
                        <a:latin typeface="Cambria Math" panose="02040503050406030204" pitchFamily="18" charset="0"/>
                        <a:ea typeface="+mn-ea"/>
                        <a:cs typeface="Arial" panose="020B0604020202020204" pitchFamily="34" charset="0"/>
                      </a:rPr>
                      <m:t>0</m:t>
                    </m:r>
                  </m:oMath>
                </a14:m>
                <a:r>
                  <a:rPr lang="zh-CN" altLang="en-US" dirty="0">
                    <a:latin typeface="Arial" panose="020B0604020202020204" pitchFamily="34" charset="0"/>
                    <a:ea typeface="+mn-ea"/>
                    <a:cs typeface="Arial" panose="020B0604020202020204" pitchFamily="34" charset="0"/>
                  </a:rPr>
                  <a:t>，所以只有一个</a:t>
                </a:r>
                <a:r>
                  <a:rPr lang="en-US" altLang="zh-CN" i="1" dirty="0">
                    <a:latin typeface="Arial" panose="020B0604020202020204" pitchFamily="34" charset="0"/>
                    <a:ea typeface="+mn-ea"/>
                    <a:cs typeface="Arial" panose="020B0604020202020204" pitchFamily="34" charset="0"/>
                  </a:rPr>
                  <a:t>j </a:t>
                </a:r>
                <a:r>
                  <a:rPr lang="zh-CN" altLang="en-US" dirty="0">
                    <a:latin typeface="Arial" panose="020B0604020202020204" pitchFamily="34" charset="0"/>
                    <a:ea typeface="+mn-ea"/>
                    <a:cs typeface="Arial" panose="020B0604020202020204" pitchFamily="34" charset="0"/>
                  </a:rPr>
                  <a:t>值，因而能级是单层的。</a:t>
                </a:r>
              </a:p>
              <a:p>
                <a:pPr indent="457200" algn="just" eaLnBrk="1" hangingPunct="1"/>
                <a:r>
                  <a:rPr lang="zh-CN" altLang="en-US" dirty="0" smtClean="0">
                    <a:latin typeface="Arial" panose="020B0604020202020204" pitchFamily="34" charset="0"/>
                    <a:ea typeface="+mn-ea"/>
                    <a:cs typeface="Arial" panose="020B0604020202020204" pitchFamily="34" charset="0"/>
                  </a:rPr>
                  <a:t>对于</a:t>
                </a:r>
                <a:r>
                  <a:rPr lang="zh-CN" altLang="en-US" dirty="0">
                    <a:latin typeface="Arial" panose="020B0604020202020204" pitchFamily="34" charset="0"/>
                    <a:ea typeface="+mn-ea"/>
                    <a:cs typeface="Arial" panose="020B0604020202020204" pitchFamily="34" charset="0"/>
                  </a:rPr>
                  <a:t>氢原子</a:t>
                </a:r>
                <a:r>
                  <a:rPr lang="en-US" altLang="zh-CN" dirty="0">
                    <a:latin typeface="Arial" panose="020B0604020202020204" pitchFamily="34" charset="0"/>
                    <a:ea typeface="+mn-ea"/>
                    <a:cs typeface="Arial" panose="020B0604020202020204" pitchFamily="34" charset="0"/>
                  </a:rPr>
                  <a:t>2p</a:t>
                </a:r>
                <a:r>
                  <a:rPr lang="zh-CN" altLang="en-US" dirty="0">
                    <a:latin typeface="Arial" panose="020B0604020202020204" pitchFamily="34" charset="0"/>
                    <a:ea typeface="+mn-ea"/>
                    <a:cs typeface="Arial" panose="020B0604020202020204" pitchFamily="34" charset="0"/>
                  </a:rPr>
                  <a:t>态的分裂，按上式可以算出：</a:t>
                </a:r>
              </a:p>
            </p:txBody>
          </p:sp>
        </mc:Choice>
        <mc:Fallback>
          <p:sp>
            <p:nvSpPr>
              <p:cNvPr id="48130" name="Rectangle 2"/>
              <p:cNvSpPr>
                <a:spLocks noRot="1" noChangeAspect="1" noMove="1" noResize="1" noEditPoints="1" noAdjustHandles="1" noChangeArrowheads="1" noChangeShapeType="1" noTextEdit="1"/>
              </p:cNvSpPr>
              <p:nvPr/>
            </p:nvSpPr>
            <p:spPr bwMode="auto">
              <a:xfrm>
                <a:off x="338931" y="585500"/>
                <a:ext cx="8351838" cy="3108543"/>
              </a:xfrm>
              <a:prstGeom prst="rect">
                <a:avLst/>
              </a:prstGeom>
              <a:blipFill rotWithShape="0">
                <a:blip r:embed="rId3"/>
                <a:stretch>
                  <a:fillRect l="-1168" t="-1569" r="-4672" b="-17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48131" name="Rectangle 3"/>
          <p:cNvSpPr>
            <a:spLocks noChangeArrowheads="1"/>
          </p:cNvSpPr>
          <p:nvPr/>
        </p:nvSpPr>
        <p:spPr bwMode="auto">
          <a:xfrm>
            <a:off x="451485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48133" name="Object 6"/>
          <p:cNvGraphicFramePr>
            <a:graphicFrameLocks noChangeAspect="1"/>
          </p:cNvGraphicFramePr>
          <p:nvPr>
            <p:extLst>
              <p:ext uri="{D42A27DB-BD31-4B8C-83A1-F6EECF244321}">
                <p14:modId xmlns:p14="http://schemas.microsoft.com/office/powerpoint/2010/main" val="2038449218"/>
              </p:ext>
            </p:extLst>
          </p:nvPr>
        </p:nvGraphicFramePr>
        <p:xfrm>
          <a:off x="1202531" y="3717032"/>
          <a:ext cx="4824413" cy="854075"/>
        </p:xfrm>
        <a:graphic>
          <a:graphicData uri="http://schemas.openxmlformats.org/presentationml/2006/ole">
            <mc:AlternateContent xmlns:mc="http://schemas.openxmlformats.org/markup-compatibility/2006">
              <mc:Choice xmlns:v="urn:schemas-microsoft-com:vml" Requires="v">
                <p:oleObj spid="_x0000_s318508" r:id="rId4" imgW="2578100" imgH="457200" progId="">
                  <p:embed/>
                </p:oleObj>
              </mc:Choice>
              <mc:Fallback>
                <p:oleObj r:id="rId4" imgW="2578100" imgH="4572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531" y="3717032"/>
                        <a:ext cx="4824413" cy="854075"/>
                      </a:xfrm>
                      <a:prstGeom prst="rect">
                        <a:avLst/>
                      </a:prstGeom>
                      <a:solidFill>
                        <a:srgbClr val="99CCFF"/>
                      </a:solidFill>
                    </p:spPr>
                  </p:pic>
                </p:oleObj>
              </mc:Fallback>
            </mc:AlternateContent>
          </a:graphicData>
        </a:graphic>
      </p:graphicFrame>
      <p:sp>
        <p:nvSpPr>
          <p:cNvPr id="48134" name="Rectangle 7"/>
          <p:cNvSpPr>
            <a:spLocks noChangeArrowheads="1"/>
          </p:cNvSpPr>
          <p:nvPr/>
        </p:nvSpPr>
        <p:spPr bwMode="auto">
          <a:xfrm>
            <a:off x="410369" y="4796532"/>
            <a:ext cx="84978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dirty="0">
                <a:latin typeface="+mn-ea"/>
                <a:ea typeface="+mn-ea"/>
              </a:rPr>
              <a:t>或者</a:t>
            </a:r>
            <a:r>
              <a:rPr lang="en-US" altLang="zh-CN" dirty="0">
                <a:latin typeface="+mn-ea"/>
                <a:ea typeface="+mn-ea"/>
              </a:rPr>
              <a:t>0.356cm</a:t>
            </a:r>
            <a:r>
              <a:rPr lang="en-US" altLang="zh-CN" baseline="30000" dirty="0">
                <a:latin typeface="+mn-ea"/>
                <a:ea typeface="+mn-ea"/>
              </a:rPr>
              <a:t>-1</a:t>
            </a:r>
            <a:r>
              <a:rPr lang="zh-CN" altLang="en-US" dirty="0">
                <a:latin typeface="+mn-ea"/>
                <a:ea typeface="+mn-ea"/>
              </a:rPr>
              <a:t>；或者</a:t>
            </a:r>
            <a:r>
              <a:rPr lang="en-US" altLang="zh-CN" dirty="0">
                <a:latin typeface="+mn-ea"/>
                <a:ea typeface="+mn-ea"/>
              </a:rPr>
              <a:t>1.097×10</a:t>
            </a:r>
            <a:r>
              <a:rPr lang="en-US" altLang="zh-CN" baseline="30000" dirty="0">
                <a:latin typeface="+mn-ea"/>
                <a:ea typeface="+mn-ea"/>
              </a:rPr>
              <a:t>4</a:t>
            </a:r>
            <a:r>
              <a:rPr lang="en-US" altLang="zh-CN" dirty="0">
                <a:latin typeface="+mn-ea"/>
                <a:ea typeface="+mn-ea"/>
              </a:rPr>
              <a:t>MHz</a:t>
            </a:r>
            <a:r>
              <a:rPr lang="zh-CN" altLang="en-US" dirty="0">
                <a:latin typeface="+mn-ea"/>
                <a:ea typeface="+mn-ea"/>
              </a:rPr>
              <a:t>。这是精确的结果，与实验相一致。 </a:t>
            </a:r>
          </a:p>
        </p:txBody>
      </p:sp>
    </p:spTree>
    <p:extLst>
      <p:ext uri="{BB962C8B-B14F-4D97-AF65-F5344CB8AC3E}">
        <p14:creationId xmlns:p14="http://schemas.microsoft.com/office/powerpoint/2010/main" val="27055620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2800" dirty="0"/>
              <a:t>碱金属双线</a:t>
            </a:r>
          </a:p>
        </p:txBody>
      </p:sp>
      <mc:AlternateContent xmlns:mc="http://schemas.openxmlformats.org/markup-compatibility/2006">
        <mc:Choice xmlns:a14="http://schemas.microsoft.com/office/drawing/2010/main" Requires="a14">
          <p:sp>
            <p:nvSpPr>
              <p:cNvPr id="5" name="内容占位符 4"/>
              <p:cNvSpPr>
                <a:spLocks noGrp="1"/>
              </p:cNvSpPr>
              <p:nvPr>
                <p:ph idx="1"/>
              </p:nvPr>
            </p:nvSpPr>
            <p:spPr>
              <a:xfrm>
                <a:off x="423261" y="1268760"/>
                <a:ext cx="8229600" cy="4525962"/>
              </a:xfrm>
            </p:spPr>
            <p:txBody>
              <a:bodyPr/>
              <a:lstStyle/>
              <a:p>
                <a:pPr>
                  <a:spcAft>
                    <a:spcPts val="600"/>
                  </a:spcAft>
                </a:pPr>
                <a:r>
                  <a:rPr lang="zh-CN" altLang="en-US" sz="2400" dirty="0" smtClean="0">
                    <a:latin typeface="Arial" panose="020B0604020202020204" pitchFamily="34" charset="0"/>
                    <a:cs typeface="Arial" panose="020B0604020202020204" pitchFamily="34" charset="0"/>
                  </a:rPr>
                  <a:t>双</a:t>
                </a:r>
                <a:r>
                  <a:rPr lang="zh-CN" altLang="en-US" sz="2400" dirty="0">
                    <a:latin typeface="Arial" panose="020B0604020202020204" pitchFamily="34" charset="0"/>
                    <a:cs typeface="Arial" panose="020B0604020202020204" pitchFamily="34" charset="0"/>
                  </a:rPr>
                  <a:t>线分裂间距随</a:t>
                </a:r>
                <a:r>
                  <a:rPr lang="en-US" altLang="zh-CN" sz="2400" i="1" dirty="0">
                    <a:latin typeface="Arial" panose="020B0604020202020204" pitchFamily="34" charset="0"/>
                    <a:cs typeface="Arial" panose="020B0604020202020204" pitchFamily="34" charset="0"/>
                  </a:rPr>
                  <a:t>Z*</a:t>
                </a:r>
                <a:r>
                  <a:rPr lang="zh-CN" altLang="en-US" sz="2400" dirty="0">
                    <a:latin typeface="Arial" panose="020B0604020202020204" pitchFamily="34" charset="0"/>
                    <a:cs typeface="Arial" panose="020B0604020202020204" pitchFamily="34" charset="0"/>
                  </a:rPr>
                  <a:t>的增大而急剧增加，但随主量子数</a:t>
                </a:r>
                <a:r>
                  <a:rPr lang="en-US" altLang="zh-CN" sz="2400" i="1" dirty="0">
                    <a:latin typeface="Arial" panose="020B0604020202020204" pitchFamily="34" charset="0"/>
                    <a:cs typeface="Arial" panose="020B0604020202020204" pitchFamily="34" charset="0"/>
                  </a:rPr>
                  <a:t>n</a:t>
                </a:r>
                <a:r>
                  <a:rPr lang="zh-CN" altLang="en-US" sz="2400" dirty="0">
                    <a:latin typeface="Arial" panose="020B0604020202020204" pitchFamily="34" charset="0"/>
                    <a:cs typeface="Arial" panose="020B0604020202020204" pitchFamily="34" charset="0"/>
                  </a:rPr>
                  <a:t>的增加而减少，也随轨道角动量量子数的增加而减少。这些结果都与实验事实相符</a:t>
                </a:r>
                <a:r>
                  <a:rPr lang="zh-CN" altLang="en-US" sz="2400" dirty="0" smtClean="0">
                    <a:latin typeface="Arial" panose="020B0604020202020204" pitchFamily="34" charset="0"/>
                    <a:cs typeface="Arial" panose="020B0604020202020204" pitchFamily="34" charset="0"/>
                  </a:rPr>
                  <a:t>。</a:t>
                </a:r>
                <a:endParaRPr lang="en-US" altLang="zh-CN" sz="2400" dirty="0" smtClean="0">
                  <a:latin typeface="Arial" panose="020B0604020202020204" pitchFamily="34" charset="0"/>
                  <a:cs typeface="Arial" panose="020B0604020202020204" pitchFamily="34" charset="0"/>
                </a:endParaRPr>
              </a:p>
              <a:p>
                <a:pPr>
                  <a:spcAft>
                    <a:spcPts val="600"/>
                  </a:spcAft>
                </a:pPr>
                <a:r>
                  <a:rPr lang="zh-CN" altLang="en-US" sz="2400" dirty="0" smtClean="0">
                    <a:latin typeface="Arial" panose="020B0604020202020204" pitchFamily="34" charset="0"/>
                    <a:cs typeface="Arial" panose="020B0604020202020204" pitchFamily="34" charset="0"/>
                  </a:rPr>
                  <a:t>例如</a:t>
                </a:r>
                <a:r>
                  <a:rPr lang="zh-CN" altLang="en-US" sz="2400" dirty="0">
                    <a:latin typeface="Arial" panose="020B0604020202020204" pitchFamily="34" charset="0"/>
                    <a:cs typeface="Arial" panose="020B0604020202020204" pitchFamily="34" charset="0"/>
                  </a:rPr>
                  <a:t>，氢的</a:t>
                </a:r>
                <a:r>
                  <a:rPr lang="en-US" altLang="zh-CN" sz="2400" dirty="0">
                    <a:latin typeface="Arial" panose="020B0604020202020204" pitchFamily="34" charset="0"/>
                    <a:cs typeface="Arial" panose="020B0604020202020204" pitchFamily="34" charset="0"/>
                  </a:rPr>
                  <a:t>2p</a:t>
                </a:r>
                <a:r>
                  <a:rPr lang="zh-CN" altLang="en-US" sz="2400" dirty="0">
                    <a:latin typeface="Arial" panose="020B0604020202020204" pitchFamily="34" charset="0"/>
                    <a:cs typeface="Arial" panose="020B0604020202020204" pitchFamily="34" charset="0"/>
                  </a:rPr>
                  <a:t>能级的分裂（已算出）相当细微，需高分辨率谱仪才能观察到。但是对于钠原子著名黄色双线</a:t>
                </a:r>
                <a:r>
                  <a:rPr lang="en-US" altLang="zh-CN" sz="2400" dirty="0">
                    <a:latin typeface="Arial" panose="020B0604020202020204" pitchFamily="34" charset="0"/>
                    <a:cs typeface="Arial" panose="020B0604020202020204" pitchFamily="34" charset="0"/>
                  </a:rPr>
                  <a:t>Δ=2.1×10</a:t>
                </a:r>
                <a:r>
                  <a:rPr lang="en-US" altLang="zh-CN" sz="2400" baseline="30000" dirty="0">
                    <a:latin typeface="Arial" panose="020B0604020202020204" pitchFamily="34" charset="0"/>
                    <a:cs typeface="Arial" panose="020B0604020202020204" pitchFamily="34" charset="0"/>
                  </a:rPr>
                  <a:t>-3</a:t>
                </a:r>
                <a:r>
                  <a:rPr lang="en-US" altLang="zh-CN" sz="2400" dirty="0">
                    <a:latin typeface="Arial" panose="020B0604020202020204" pitchFamily="34" charset="0"/>
                    <a:cs typeface="Arial" panose="020B0604020202020204" pitchFamily="34" charset="0"/>
                  </a:rPr>
                  <a:t>eV</a:t>
                </a:r>
                <a:r>
                  <a:rPr lang="zh-CN" altLang="en-US" sz="2400" dirty="0">
                    <a:latin typeface="Arial" panose="020B0604020202020204" pitchFamily="34" charset="0"/>
                    <a:cs typeface="Arial" panose="020B0604020202020204" pitchFamily="34" charset="0"/>
                  </a:rPr>
                  <a:t>，相应的间距达</a:t>
                </a:r>
                <a:r>
                  <a:rPr lang="en-US" altLang="zh-CN" sz="2400" dirty="0">
                    <a:latin typeface="Arial" panose="020B0604020202020204" pitchFamily="34" charset="0"/>
                    <a:cs typeface="Arial" panose="020B0604020202020204" pitchFamily="34" charset="0"/>
                  </a:rPr>
                  <a:t>6Å</a:t>
                </a:r>
                <a:r>
                  <a:rPr lang="zh-CN" altLang="en-US" sz="2400" dirty="0">
                    <a:latin typeface="Arial" panose="020B0604020202020204" pitchFamily="34" charset="0"/>
                    <a:cs typeface="Arial" panose="020B0604020202020204" pitchFamily="34" charset="0"/>
                  </a:rPr>
                  <a:t>，很易被观察到</a:t>
                </a:r>
                <a:r>
                  <a:rPr lang="zh-CN" altLang="en-US" sz="2400" dirty="0" smtClean="0">
                    <a:latin typeface="Arial" panose="020B0604020202020204" pitchFamily="34" charset="0"/>
                    <a:cs typeface="Arial" panose="020B0604020202020204" pitchFamily="34" charset="0"/>
                  </a:rPr>
                  <a:t>。</a:t>
                </a:r>
                <a:endParaRPr lang="en-US" altLang="zh-CN" sz="2400" dirty="0" smtClean="0">
                  <a:latin typeface="Arial" panose="020B0604020202020204" pitchFamily="34" charset="0"/>
                  <a:cs typeface="Arial" panose="020B0604020202020204" pitchFamily="34" charset="0"/>
                </a:endParaRPr>
              </a:p>
              <a:p>
                <a:pPr>
                  <a:spcAft>
                    <a:spcPts val="600"/>
                  </a:spcAft>
                </a:pPr>
                <a:r>
                  <a:rPr lang="zh-CN" altLang="en-US" sz="2400" dirty="0" smtClean="0">
                    <a:latin typeface="Arial" panose="020B0604020202020204" pitchFamily="34" charset="0"/>
                    <a:cs typeface="Arial" panose="020B0604020202020204" pitchFamily="34" charset="0"/>
                  </a:rPr>
                  <a:t>不过</a:t>
                </a:r>
                <a:r>
                  <a:rPr lang="zh-CN" altLang="en-US" sz="2400" dirty="0">
                    <a:latin typeface="Arial" panose="020B0604020202020204" pitchFamily="34" charset="0"/>
                    <a:cs typeface="Arial" panose="020B0604020202020204" pitchFamily="34" charset="0"/>
                  </a:rPr>
                  <a:t>，要计算钠</a:t>
                </a:r>
                <a:r>
                  <a:rPr lang="en-US" altLang="zh-CN" sz="2400" dirty="0">
                    <a:latin typeface="Arial" panose="020B0604020202020204" pitchFamily="34" charset="0"/>
                    <a:cs typeface="Arial" panose="020B0604020202020204" pitchFamily="34" charset="0"/>
                  </a:rPr>
                  <a:t>3p</a:t>
                </a:r>
                <a:r>
                  <a:rPr lang="zh-CN" altLang="en-US" sz="2400" dirty="0">
                    <a:latin typeface="Arial" panose="020B0604020202020204" pitchFamily="34" charset="0"/>
                    <a:cs typeface="Arial" panose="020B0604020202020204" pitchFamily="34" charset="0"/>
                  </a:rPr>
                  <a:t>能级的分裂却不很容易。因为钠的原子核外有</a:t>
                </a:r>
                <a:r>
                  <a:rPr lang="en-US" altLang="zh-CN" sz="2400" dirty="0">
                    <a:latin typeface="Arial" panose="020B0604020202020204" pitchFamily="34" charset="0"/>
                    <a:cs typeface="Arial" panose="020B0604020202020204" pitchFamily="34" charset="0"/>
                  </a:rPr>
                  <a:t>10</a:t>
                </a:r>
                <a:r>
                  <a:rPr lang="zh-CN" altLang="en-US" sz="2400" dirty="0">
                    <a:latin typeface="Arial" panose="020B0604020202020204" pitchFamily="34" charset="0"/>
                    <a:cs typeface="Arial" panose="020B0604020202020204" pitchFamily="34" charset="0"/>
                  </a:rPr>
                  <a:t>个电子屏蔽着，使最后一个单电子感受到的并非是原子核的电荷，而是有效电荷</a:t>
                </a:r>
                <a:r>
                  <a:rPr lang="en-US" altLang="zh-CN" sz="2400" i="1" dirty="0">
                    <a:latin typeface="Arial" panose="020B0604020202020204" pitchFamily="34" charset="0"/>
                    <a:cs typeface="Arial" panose="020B0604020202020204" pitchFamily="34" charset="0"/>
                  </a:rPr>
                  <a:t>Z</a:t>
                </a:r>
                <a:r>
                  <a:rPr lang="en-US" altLang="zh-CN" sz="2400" baseline="300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，利用前式，按照实验测量值</a:t>
                </a:r>
                <a:r>
                  <a:rPr lang="en-US" altLang="zh-CN" sz="2400" dirty="0">
                    <a:latin typeface="Arial" panose="020B0604020202020204" pitchFamily="34" charset="0"/>
                    <a:cs typeface="Arial" panose="020B0604020202020204" pitchFamily="34" charset="0"/>
                  </a:rPr>
                  <a:t>Δ=2.1×10</a:t>
                </a:r>
                <a:r>
                  <a:rPr lang="en-US" altLang="zh-CN" sz="2400" baseline="30000" dirty="0">
                    <a:latin typeface="Arial" panose="020B0604020202020204" pitchFamily="34" charset="0"/>
                    <a:cs typeface="Arial" panose="020B0604020202020204" pitchFamily="34" charset="0"/>
                  </a:rPr>
                  <a:t>-3</a:t>
                </a:r>
                <a:r>
                  <a:rPr lang="en-US" altLang="zh-CN" sz="2400" dirty="0">
                    <a:latin typeface="Arial" panose="020B0604020202020204" pitchFamily="34" charset="0"/>
                    <a:cs typeface="Arial" panose="020B0604020202020204" pitchFamily="34" charset="0"/>
                  </a:rPr>
                  <a:t>eV</a:t>
                </a:r>
                <a:r>
                  <a:rPr lang="zh-CN" altLang="en-US" sz="2400" dirty="0">
                    <a:latin typeface="Arial" panose="020B0604020202020204" pitchFamily="34" charset="0"/>
                    <a:cs typeface="Arial" panose="020B0604020202020204" pitchFamily="34" charset="0"/>
                  </a:rPr>
                  <a:t>，可以算出（</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𝑛</m:t>
                    </m:r>
                    <m:r>
                      <a:rPr lang="en-US" altLang="zh-CN" sz="2400" i="1" dirty="0" smtClean="0">
                        <a:latin typeface="Cambria Math" panose="02040503050406030204" pitchFamily="18" charset="0"/>
                        <a:cs typeface="Arial" panose="020B0604020202020204" pitchFamily="34" charset="0"/>
                      </a:rPr>
                      <m:t>=3</m:t>
                    </m:r>
                    <m:r>
                      <a:rPr lang="zh-CN" altLang="en-US" sz="2400" i="1" dirty="0">
                        <a:latin typeface="Cambria Math" panose="02040503050406030204" pitchFamily="18" charset="0"/>
                        <a:cs typeface="Arial" panose="020B0604020202020204" pitchFamily="34" charset="0"/>
                      </a:rPr>
                      <m:t>，</m:t>
                    </m:r>
                    <m:r>
                      <a:rPr lang="zh-CN" altLang="en-US" sz="2400" i="1" dirty="0">
                        <a:latin typeface="Cambria Math" panose="02040503050406030204" pitchFamily="18" charset="0"/>
                        <a:cs typeface="Arial" panose="020B0604020202020204" pitchFamily="34" charset="0"/>
                      </a:rPr>
                      <m:t> </m:t>
                    </m:r>
                    <m:r>
                      <a:rPr lang="en-US" altLang="zh-CN" sz="2400" i="1" dirty="0" smtClean="0">
                        <a:latin typeface="Cambria Math" panose="02040503050406030204" pitchFamily="18" charset="0"/>
                        <a:cs typeface="Arial" panose="020B0604020202020204" pitchFamily="34" charset="0"/>
                      </a:rPr>
                      <m:t>𝑙</m:t>
                    </m:r>
                    <m:r>
                      <a:rPr lang="en-US" altLang="zh-CN" sz="2400" i="1" dirty="0" smtClean="0">
                        <a:latin typeface="Cambria Math" panose="02040503050406030204" pitchFamily="18" charset="0"/>
                        <a:cs typeface="Arial" panose="020B0604020202020204" pitchFamily="34" charset="0"/>
                      </a:rPr>
                      <m:t>=1</m:t>
                    </m:r>
                  </m:oMath>
                </a14:m>
                <a:r>
                  <a:rPr lang="zh-CN" altLang="en-US" sz="2400" dirty="0">
                    <a:latin typeface="Arial" panose="020B0604020202020204" pitchFamily="34" charset="0"/>
                    <a:cs typeface="Arial" panose="020B0604020202020204" pitchFamily="34" charset="0"/>
                  </a:rPr>
                  <a:t>）</a:t>
                </a:r>
                <a:r>
                  <a:rPr lang="en-US" altLang="zh-CN" sz="2400" i="1" dirty="0">
                    <a:latin typeface="Arial" panose="020B0604020202020204" pitchFamily="34" charset="0"/>
                    <a:cs typeface="Arial" panose="020B0604020202020204" pitchFamily="34" charset="0"/>
                  </a:rPr>
                  <a:t>Z</a:t>
                </a:r>
                <a:r>
                  <a:rPr lang="en-US" altLang="zh-CN" sz="2400" baseline="30000" dirty="0">
                    <a:latin typeface="Arial" panose="020B0604020202020204" pitchFamily="34" charset="0"/>
                    <a:cs typeface="Arial" panose="020B0604020202020204" pitchFamily="34" charset="0"/>
                  </a:rPr>
                  <a:t>*</a:t>
                </a:r>
                <a:r>
                  <a:rPr lang="en-US" altLang="zh-CN" sz="2400" dirty="0">
                    <a:latin typeface="Arial" panose="020B0604020202020204" pitchFamily="34" charset="0"/>
                    <a:cs typeface="Arial" panose="020B0604020202020204" pitchFamily="34" charset="0"/>
                  </a:rPr>
                  <a:t>=3.5</a:t>
                </a:r>
                <a:r>
                  <a:rPr lang="zh-CN" altLang="en-US" sz="2400" dirty="0">
                    <a:latin typeface="Arial" panose="020B0604020202020204" pitchFamily="34" charset="0"/>
                    <a:cs typeface="Arial" panose="020B0604020202020204" pitchFamily="34" charset="0"/>
                  </a:rPr>
                  <a:t>。</a:t>
                </a:r>
                <a:endParaRPr lang="zh-CN" altLang="en-US" sz="2400" dirty="0"/>
              </a:p>
            </p:txBody>
          </p:sp>
        </mc:Choice>
        <mc:Fallback>
          <p:sp>
            <p:nvSpPr>
              <p:cNvPr id="5" name="内容占位符 4"/>
              <p:cNvSpPr>
                <a:spLocks noGrp="1" noRot="1" noChangeAspect="1" noMove="1" noResize="1" noEditPoints="1" noAdjustHandles="1" noChangeArrowheads="1" noChangeShapeType="1" noTextEdit="1"/>
              </p:cNvSpPr>
              <p:nvPr>
                <p:ph idx="1"/>
              </p:nvPr>
            </p:nvSpPr>
            <p:spPr>
              <a:xfrm>
                <a:off x="423261" y="1268760"/>
                <a:ext cx="8229600" cy="4525962"/>
              </a:xfrm>
              <a:blipFill rotWithShape="0">
                <a:blip r:embed="rId2"/>
                <a:stretch>
                  <a:fillRect t="-1480" r="-48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71529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smtClean="0"/>
              <a:t>Na</a:t>
            </a:r>
            <a:r>
              <a:rPr lang="zh-CN" altLang="en-US" sz="2800" dirty="0" smtClean="0"/>
              <a:t>黄色双线</a:t>
            </a:r>
            <a:r>
              <a:rPr lang="en-US" altLang="zh-CN" sz="2800" dirty="0" smtClean="0"/>
              <a:t>——</a:t>
            </a:r>
            <a:r>
              <a:rPr lang="zh-CN" altLang="en-US" sz="2800" dirty="0" smtClean="0"/>
              <a:t>磁场</a:t>
            </a:r>
            <a:r>
              <a:rPr lang="zh-CN" altLang="en-US" sz="2800" dirty="0" smtClean="0"/>
              <a:t>的效应</a:t>
            </a:r>
            <a:endParaRPr lang="zh-CN" altLang="en-US" sz="2800" dirty="0"/>
          </a:p>
        </p:txBody>
      </p:sp>
      <p:pic>
        <p:nvPicPr>
          <p:cNvPr id="5" name="图片 4"/>
          <p:cNvPicPr>
            <a:picLocks noChangeAspect="1"/>
          </p:cNvPicPr>
          <p:nvPr/>
        </p:nvPicPr>
        <p:blipFill>
          <a:blip r:embed="rId2">
            <a:clrChange>
              <a:clrFrom>
                <a:srgbClr val="FFFFFF"/>
              </a:clrFrom>
              <a:clrTo>
                <a:srgbClr val="FFFFFF">
                  <a:alpha val="0"/>
                </a:srgbClr>
              </a:clrTo>
            </a:clrChange>
          </a:blip>
          <a:stretch>
            <a:fillRect/>
          </a:stretch>
        </p:blipFill>
        <p:spPr>
          <a:xfrm>
            <a:off x="3851920" y="1556792"/>
            <a:ext cx="4536504" cy="3699474"/>
          </a:xfrm>
          <a:prstGeom prst="rect">
            <a:avLst/>
          </a:prstGeom>
        </p:spPr>
      </p:pic>
      <p:grpSp>
        <p:nvGrpSpPr>
          <p:cNvPr id="13" name="组合 12"/>
          <p:cNvGrpSpPr/>
          <p:nvPr/>
        </p:nvGrpSpPr>
        <p:grpSpPr>
          <a:xfrm>
            <a:off x="768141" y="2527700"/>
            <a:ext cx="3067802" cy="1175568"/>
            <a:chOff x="539552" y="2838127"/>
            <a:chExt cx="3067802" cy="1175568"/>
          </a:xfrm>
        </p:grpSpPr>
        <p:cxnSp>
          <p:nvCxnSpPr>
            <p:cNvPr id="7" name="直接连接符 6"/>
            <p:cNvCxnSpPr/>
            <p:nvPr/>
          </p:nvCxnSpPr>
          <p:spPr>
            <a:xfrm>
              <a:off x="1475656" y="3068960"/>
              <a:ext cx="158417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a:off x="539552" y="3789040"/>
              <a:ext cx="158417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flipH="1">
              <a:off x="1187624" y="3068960"/>
              <a:ext cx="1224136" cy="7200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3084454" y="2838127"/>
              <a:ext cx="522900" cy="461665"/>
            </a:xfrm>
            <a:prstGeom prst="rect">
              <a:avLst/>
            </a:prstGeom>
            <a:noFill/>
          </p:spPr>
          <p:txBody>
            <a:bodyPr wrap="none" rtlCol="0">
              <a:spAutoFit/>
            </a:bodyPr>
            <a:lstStyle/>
            <a:p>
              <a:r>
                <a:rPr lang="en-US" altLang="zh-CN" dirty="0" smtClean="0"/>
                <a:t>3P</a:t>
              </a:r>
              <a:endParaRPr lang="zh-CN" altLang="en-US" dirty="0"/>
            </a:p>
          </p:txBody>
        </p:sp>
        <p:sp>
          <p:nvSpPr>
            <p:cNvPr id="12" name="文本框 11"/>
            <p:cNvSpPr txBox="1"/>
            <p:nvPr/>
          </p:nvSpPr>
          <p:spPr>
            <a:xfrm>
              <a:off x="2248900" y="3552030"/>
              <a:ext cx="490840" cy="461665"/>
            </a:xfrm>
            <a:prstGeom prst="rect">
              <a:avLst/>
            </a:prstGeom>
            <a:noFill/>
          </p:spPr>
          <p:txBody>
            <a:bodyPr wrap="none" rtlCol="0">
              <a:spAutoFit/>
            </a:bodyPr>
            <a:lstStyle/>
            <a:p>
              <a:r>
                <a:rPr lang="en-US" altLang="zh-CN" dirty="0" smtClean="0"/>
                <a:t>3s</a:t>
              </a:r>
              <a:endParaRPr lang="zh-CN" altLang="en-US" dirty="0"/>
            </a:p>
          </p:txBody>
        </p:sp>
      </p:grpSp>
    </p:spTree>
    <p:extLst>
      <p:ext uri="{BB962C8B-B14F-4D97-AF65-F5344CB8AC3E}">
        <p14:creationId xmlns:p14="http://schemas.microsoft.com/office/powerpoint/2010/main" val="194958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r="6921"/>
          <a:stretch/>
        </p:blipFill>
        <p:spPr>
          <a:xfrm>
            <a:off x="3820583" y="535827"/>
            <a:ext cx="5319464" cy="6305550"/>
          </a:xfrm>
          <a:prstGeom prst="rect">
            <a:avLst/>
          </a:prstGeom>
        </p:spPr>
      </p:pic>
      <p:pic>
        <p:nvPicPr>
          <p:cNvPr id="5" name="图片 4"/>
          <p:cNvPicPr>
            <a:picLocks noChangeAspect="1"/>
          </p:cNvPicPr>
          <p:nvPr/>
        </p:nvPicPr>
        <p:blipFill rotWithShape="1">
          <a:blip r:embed="rId3">
            <a:clrChange>
              <a:clrFrom>
                <a:srgbClr val="FFFFFF"/>
              </a:clrFrom>
              <a:clrTo>
                <a:srgbClr val="FFFFFF">
                  <a:alpha val="0"/>
                </a:srgbClr>
              </a:clrTo>
            </a:clrChange>
          </a:blip>
          <a:srcRect l="5863" r="13297"/>
          <a:stretch/>
        </p:blipFill>
        <p:spPr>
          <a:xfrm>
            <a:off x="-6602" y="1484784"/>
            <a:ext cx="3889978" cy="1999137"/>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311201" y="3570341"/>
                <a:ext cx="3193503" cy="2271904"/>
              </a:xfrm>
              <a:prstGeom prst="rect">
                <a:avLst/>
              </a:prstGeom>
            </p:spPr>
            <p:txBody>
              <a:bodyPr wrap="none">
                <a:spAutoFit/>
              </a:bodyPr>
              <a:lstStyle/>
              <a:p>
                <a:r>
                  <a:rPr lang="en-US" altLang="zh-CN" b="1" dirty="0" smtClean="0">
                    <a:solidFill>
                      <a:srgbClr val="002060"/>
                    </a:solidFill>
                    <a:latin typeface="+mn-ea"/>
                  </a:rPr>
                  <a:t>P,D,F</a:t>
                </a:r>
              </a:p>
              <a:p>
                <a:r>
                  <a:rPr lang="zh-CN" altLang="en-US" dirty="0" smtClean="0">
                    <a:latin typeface="+mn-ea"/>
                  </a:rPr>
                  <a:t>双</a:t>
                </a:r>
                <a:r>
                  <a:rPr lang="zh-CN" altLang="en-US" dirty="0">
                    <a:latin typeface="+mn-ea"/>
                  </a:rPr>
                  <a:t>能级</a:t>
                </a:r>
                <a14:m>
                  <m:oMath xmlns:m="http://schemas.openxmlformats.org/officeDocument/2006/math">
                    <m:r>
                      <a:rPr lang="en-US" altLang="zh-CN" i="1">
                        <a:latin typeface="Cambria Math" panose="02040503050406030204" pitchFamily="18" charset="0"/>
                      </a:rPr>
                      <m:t>𝑗</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e>
                    </m:d>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oMath>
                </a14:m>
                <a:endParaRPr lang="en-US" altLang="zh-CN" dirty="0" smtClean="0">
                  <a:latin typeface="+mn-ea"/>
                </a:endParaRPr>
              </a:p>
              <a:p>
                <a:r>
                  <a:rPr lang="en-US" altLang="zh-CN" b="1" i="0" dirty="0" smtClean="0">
                    <a:solidFill>
                      <a:srgbClr val="002060"/>
                    </a:solidFill>
                    <a:latin typeface="+mj-lt"/>
                  </a:rPr>
                  <a:t>S</a:t>
                </a:r>
              </a:p>
              <a:p>
                <a:r>
                  <a:rPr lang="zh-CN" altLang="en-US" dirty="0" smtClean="0">
                    <a:latin typeface="+mj-lt"/>
                  </a:rPr>
                  <a:t>单能级</a:t>
                </a:r>
                <a14:m>
                  <m:oMath xmlns:m="http://schemas.openxmlformats.org/officeDocument/2006/math">
                    <m:r>
                      <a:rPr lang="en-US" altLang="zh-CN" b="0" i="1" smtClean="0">
                        <a:latin typeface="Cambria Math" panose="02040503050406030204" pitchFamily="18" charset="0"/>
                      </a:rPr>
                      <m:t>𝑗</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endParaRPr lang="en-US" altLang="zh-CN" dirty="0" smtClean="0"/>
              </a:p>
              <a:p>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311201" y="3570341"/>
                <a:ext cx="3193503" cy="2271904"/>
              </a:xfrm>
              <a:prstGeom prst="rect">
                <a:avLst/>
              </a:prstGeom>
              <a:blipFill rotWithShape="0">
                <a:blip r:embed="rId4"/>
                <a:stretch>
                  <a:fillRect l="-2863" t="-2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03463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7200" y="1481138"/>
                <a:ext cx="6059016" cy="4525962"/>
              </a:xfrm>
            </p:spPr>
            <p:txBody>
              <a:bodyPr/>
              <a:lstStyle/>
              <a:p>
                <a:pPr marL="0">
                  <a:spcAft>
                    <a:spcPts val="600"/>
                  </a:spcAft>
                </a:pPr>
                <a:r>
                  <a:rPr lang="zh-CN" altLang="en-US" sz="2400" dirty="0" smtClean="0"/>
                  <a:t>从</a:t>
                </a:r>
                <a:r>
                  <a:rPr lang="zh-CN" altLang="en-US" sz="2400" dirty="0"/>
                  <a:t>观察到的碱金属原子的光谱，可以得出这样一个结论，发出辐射或吸收辐射的跃迁只能在下列条件下发生</a:t>
                </a:r>
                <a:r>
                  <a:rPr lang="zh-CN" altLang="en-US" sz="2400" dirty="0" smtClean="0"/>
                  <a:t>：</a:t>
                </a:r>
                <a:endParaRPr lang="zh-CN" altLang="en-US" sz="2400" dirty="0"/>
              </a:p>
              <a:p>
                <a:pPr marL="0" indent="0">
                  <a:spcAft>
                    <a:spcPts val="600"/>
                  </a:spcAft>
                  <a:buNone/>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C00000"/>
                          </a:solidFill>
                          <a:latin typeface="Cambria Math" panose="02040503050406030204" pitchFamily="18" charset="0"/>
                        </a:rPr>
                        <m:t>Δ</m:t>
                      </m:r>
                      <m:r>
                        <a:rPr lang="en-US" altLang="zh-CN" sz="2400" b="0" i="1" smtClean="0">
                          <a:solidFill>
                            <a:srgbClr val="C00000"/>
                          </a:solidFill>
                          <a:latin typeface="Cambria Math" panose="02040503050406030204" pitchFamily="18" charset="0"/>
                        </a:rPr>
                        <m:t>𝑙</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1</m:t>
                      </m:r>
                      <m:r>
                        <a:rPr lang="en-US" altLang="zh-CN" sz="2400" b="0" i="1" smtClean="0">
                          <a:solidFill>
                            <a:srgbClr val="C00000"/>
                          </a:solidFill>
                          <a:latin typeface="Cambria Math" panose="02040503050406030204" pitchFamily="18" charset="0"/>
                        </a:rPr>
                        <m:t>;  </m:t>
                      </m:r>
                      <m:r>
                        <m:rPr>
                          <m:sty m:val="p"/>
                        </m:rPr>
                        <a:rPr lang="en-US" altLang="zh-CN" sz="2400" b="0" i="0" smtClean="0">
                          <a:solidFill>
                            <a:srgbClr val="C00000"/>
                          </a:solidFill>
                          <a:latin typeface="Cambria Math" panose="02040503050406030204" pitchFamily="18" charset="0"/>
                        </a:rPr>
                        <m:t>Δ</m:t>
                      </m:r>
                      <m:r>
                        <a:rPr lang="en-US" altLang="zh-CN" sz="2400" b="0" i="1" smtClean="0">
                          <a:solidFill>
                            <a:srgbClr val="C00000"/>
                          </a:solidFill>
                          <a:latin typeface="Cambria Math" panose="02040503050406030204" pitchFamily="18" charset="0"/>
                        </a:rPr>
                        <m:t>𝑗</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0</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1</m:t>
                      </m:r>
                    </m:oMath>
                  </m:oMathPara>
                </a14:m>
                <a:endParaRPr lang="zh-CN" altLang="en-US" sz="2400" dirty="0">
                  <a:solidFill>
                    <a:srgbClr val="C00000"/>
                  </a:solidFill>
                </a:endParaRPr>
              </a:p>
              <a:p>
                <a:pPr marL="0">
                  <a:spcAft>
                    <a:spcPts val="600"/>
                  </a:spcAft>
                </a:pPr>
                <a:r>
                  <a:rPr lang="zh-CN" altLang="en-US" sz="2400" dirty="0" smtClean="0"/>
                  <a:t>主</a:t>
                </a:r>
                <a:r>
                  <a:rPr lang="zh-CN" altLang="en-US" sz="2400" dirty="0"/>
                  <a:t>量子数</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的改变不受限制，可见产生辐射的跃迁是有选择性的。上述选择定则是经验的总结，在量子力学中有理论的推导。</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57200" y="1481138"/>
                <a:ext cx="6059016" cy="4525962"/>
              </a:xfrm>
              <a:blipFill rotWithShape="0">
                <a:blip r:embed="rId2"/>
                <a:stretch>
                  <a:fillRect l="-1509" t="-1078" r="-1207"/>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smtClean="0"/>
              <a:t>单电辐射跃迁</a:t>
            </a:r>
            <a:r>
              <a:rPr lang="zh-CN" altLang="en-US" sz="2800" dirty="0"/>
              <a:t>的选择定则 </a:t>
            </a:r>
          </a:p>
        </p:txBody>
      </p:sp>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6338684" y="1124744"/>
            <a:ext cx="2780017" cy="4340728"/>
          </a:xfrm>
          <a:prstGeom prst="rect">
            <a:avLst/>
          </a:prstGeom>
        </p:spPr>
      </p:pic>
    </p:spTree>
    <p:extLst>
      <p:ext uri="{BB962C8B-B14F-4D97-AF65-F5344CB8AC3E}">
        <p14:creationId xmlns:p14="http://schemas.microsoft.com/office/powerpoint/2010/main" val="8345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7200" y="1458199"/>
                <a:ext cx="8229600" cy="4525962"/>
              </a:xfrm>
            </p:spPr>
            <p:txBody>
              <a:bodyPr/>
              <a:lstStyle/>
              <a:p>
                <a:r>
                  <a:rPr lang="zh-CN" altLang="en-US" sz="2400" dirty="0" smtClean="0">
                    <a:latin typeface="Arial" panose="020B0604020202020204" pitchFamily="34" charset="0"/>
                    <a:cs typeface="Arial" panose="020B0604020202020204" pitchFamily="34" charset="0"/>
                  </a:rPr>
                  <a:t>我们从</a:t>
                </a:r>
                <a14:m>
                  <m:oMath xmlns:m="http://schemas.openxmlformats.org/officeDocument/2006/math">
                    <m:r>
                      <m:rPr>
                        <m:sty m:val="p"/>
                      </m:rPr>
                      <a:rPr lang="en-US" altLang="zh-CN" sz="2400" b="0" i="0" smtClean="0">
                        <a:latin typeface="Cambria Math" panose="02040503050406030204" pitchFamily="18" charset="0"/>
                      </a:rPr>
                      <m:t>Δ</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𝑙𝑠</m:t>
                        </m:r>
                      </m:sub>
                    </m:sSub>
                    <m:r>
                      <a:rPr lang="en-US" altLang="zh-CN" sz="2400" b="0"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𝝁</m:t>
                        </m:r>
                      </m:e>
                      <m:sub>
                        <m:r>
                          <a:rPr lang="en-US" altLang="zh-CN" sz="2400" b="0" i="1" smtClean="0">
                            <a:latin typeface="Cambria Math" panose="02040503050406030204" pitchFamily="18" charset="0"/>
                          </a:rPr>
                          <m:t>𝑆</m:t>
                        </m:r>
                      </m:sub>
                    </m:sSub>
                    <m:r>
                      <a:rPr lang="en-US" altLang="zh-CN" sz="2400" b="1"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b="0" i="1" smtClean="0">
                            <a:latin typeface="Cambria Math" panose="02040503050406030204" pitchFamily="18" charset="0"/>
                          </a:rPr>
                          <m:t>𝑙</m:t>
                        </m:r>
                      </m:sub>
                    </m:sSub>
                  </m:oMath>
                </a14:m>
                <a:r>
                  <a:rPr lang="zh-CN" altLang="en-US" sz="2400" dirty="0" smtClean="0">
                    <a:latin typeface="Arial" panose="020B0604020202020204" pitchFamily="34" charset="0"/>
                    <a:cs typeface="Arial" panose="020B0604020202020204" pitchFamily="34" charset="0"/>
                  </a:rPr>
                  <a:t>出发</a:t>
                </a:r>
                <a:r>
                  <a:rPr lang="zh-CN" altLang="en-US" sz="2400" dirty="0">
                    <a:latin typeface="Arial" panose="020B0604020202020204" pitchFamily="34" charset="0"/>
                    <a:cs typeface="Arial" panose="020B0604020202020204" pitchFamily="34" charset="0"/>
                  </a:rPr>
                  <a:t>（取</a:t>
                </a:r>
                <a:r>
                  <a:rPr lang="en-US" altLang="zh-CN" sz="2400" dirty="0">
                    <a:latin typeface="Arial" panose="020B0604020202020204" pitchFamily="34" charset="0"/>
                    <a:cs typeface="Arial" panose="020B0604020202020204" pitchFamily="34" charset="0"/>
                  </a:rPr>
                  <a:t>B</a:t>
                </a:r>
                <a:r>
                  <a:rPr lang="zh-CN" altLang="en-US" sz="2400" dirty="0">
                    <a:latin typeface="Arial" panose="020B0604020202020204" pitchFamily="34" charset="0"/>
                    <a:cs typeface="Arial" panose="020B0604020202020204" pitchFamily="34" charset="0"/>
                  </a:rPr>
                  <a:t>方向</a:t>
                </a:r>
                <a:r>
                  <a:rPr lang="zh-CN" altLang="en-US" sz="2400" dirty="0" smtClean="0">
                    <a:latin typeface="Arial" panose="020B0604020202020204" pitchFamily="34" charset="0"/>
                    <a:cs typeface="Arial" panose="020B0604020202020204" pitchFamily="34" charset="0"/>
                  </a:rPr>
                  <a:t>沿</a:t>
                </a:r>
                <a:r>
                  <a:rPr lang="en-US" altLang="zh-CN" sz="2400" dirty="0" smtClean="0">
                    <a:latin typeface="Arial" panose="020B0604020202020204" pitchFamily="34" charset="0"/>
                    <a:cs typeface="Arial" panose="020B0604020202020204" pitchFamily="34" charset="0"/>
                  </a:rPr>
                  <a:t>z</a:t>
                </a:r>
                <a:r>
                  <a:rPr lang="zh-CN" altLang="en-US" sz="2400" dirty="0" smtClean="0">
                    <a:latin typeface="Arial" panose="020B0604020202020204" pitchFamily="34" charset="0"/>
                    <a:cs typeface="Arial" panose="020B0604020202020204" pitchFamily="34" charset="0"/>
                  </a:rPr>
                  <a:t>轴），以</a:t>
                </a:r>
                <a:r>
                  <a:rPr lang="zh-CN" altLang="en-US" sz="2400" dirty="0">
                    <a:latin typeface="Arial" panose="020B0604020202020204" pitchFamily="34" charset="0"/>
                    <a:cs typeface="Arial" panose="020B0604020202020204" pitchFamily="34" charset="0"/>
                  </a:rPr>
                  <a:t>单电子为例</a:t>
                </a:r>
                <a:endParaRPr lang="en-US" altLang="zh-CN" sz="2400" dirty="0">
                  <a:latin typeface="Arial" panose="020B0604020202020204" pitchFamily="34" charset="0"/>
                  <a:cs typeface="Arial" panose="020B0604020202020204" pitchFamily="34" charset="0"/>
                </a:endParaRPr>
              </a:p>
              <a:p>
                <a:pPr marL="82153" indent="0" algn="ctr">
                  <a:buNone/>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cs typeface="Arial" panose="020B0604020202020204" pitchFamily="34" charset="0"/>
                        </a:rPr>
                        <m:t>Δ</m:t>
                      </m:r>
                      <m:sSub>
                        <m:sSubPr>
                          <m:ctrlPr>
                            <a:rPr lang="en-US" altLang="zh-CN" sz="2400" b="0" i="1" smtClean="0">
                              <a:latin typeface="Cambria Math" panose="02040503050406030204" pitchFamily="18" charset="0"/>
                              <a:cs typeface="Arial" panose="020B0604020202020204" pitchFamily="34" charset="0"/>
                            </a:rPr>
                          </m:ctrlPr>
                        </m:sSubPr>
                        <m:e>
                          <m:r>
                            <a:rPr lang="en-US" altLang="zh-CN" sz="2400" b="0" i="1" smtClean="0">
                              <a:latin typeface="Cambria Math" panose="02040503050406030204" pitchFamily="18" charset="0"/>
                              <a:cs typeface="Arial" panose="020B0604020202020204" pitchFamily="34" charset="0"/>
                            </a:rPr>
                            <m:t>𝐸</m:t>
                          </m:r>
                        </m:e>
                        <m:sub>
                          <m:r>
                            <a:rPr lang="en-US" altLang="zh-CN" sz="2400" b="0" i="1" smtClean="0">
                              <a:latin typeface="Cambria Math" panose="02040503050406030204" pitchFamily="18" charset="0"/>
                              <a:cs typeface="Arial" panose="020B0604020202020204" pitchFamily="34" charset="0"/>
                            </a:rPr>
                            <m:t>𝑙𝑠</m:t>
                          </m:r>
                        </m:sub>
                      </m:sSub>
                      <m:r>
                        <a:rPr lang="en-US" altLang="zh-CN" sz="2400" b="0" i="1" smtClean="0">
                          <a:latin typeface="Cambria Math" panose="02040503050406030204" pitchFamily="18" charset="0"/>
                          <a:cs typeface="Arial" panose="020B0604020202020204" pitchFamily="34" charset="0"/>
                        </a:rPr>
                        <m:t>=±</m:t>
                      </m:r>
                      <m:sSub>
                        <m:sSubPr>
                          <m:ctrlPr>
                            <a:rPr lang="en-US" altLang="zh-CN" sz="2400" b="0" i="1" smtClean="0">
                              <a:latin typeface="Cambria Math" panose="02040503050406030204" pitchFamily="18" charset="0"/>
                              <a:cs typeface="Arial" panose="020B0604020202020204" pitchFamily="34" charset="0"/>
                            </a:rPr>
                          </m:ctrlPr>
                        </m:sSubPr>
                        <m:e>
                          <m:r>
                            <a:rPr lang="en-US" altLang="zh-CN" sz="2400" b="0" i="1" smtClean="0">
                              <a:latin typeface="Cambria Math" panose="02040503050406030204" pitchFamily="18" charset="0"/>
                              <a:cs typeface="Arial" panose="020B0604020202020204" pitchFamily="34" charset="0"/>
                            </a:rPr>
                            <m:t>𝜇</m:t>
                          </m:r>
                        </m:e>
                        <m:sub>
                          <m:r>
                            <a:rPr lang="en-US" altLang="zh-CN" sz="2400" b="0" i="1" smtClean="0">
                              <a:latin typeface="Cambria Math" panose="02040503050406030204" pitchFamily="18" charset="0"/>
                              <a:cs typeface="Arial" panose="020B0604020202020204" pitchFamily="34" charset="0"/>
                            </a:rPr>
                            <m:t>𝐵</m:t>
                          </m:r>
                        </m:sub>
                      </m:sSub>
                      <m:r>
                        <a:rPr lang="en-US" altLang="zh-CN" sz="2400" b="0" i="1" smtClean="0">
                          <a:latin typeface="Cambria Math" panose="02040503050406030204" pitchFamily="18" charset="0"/>
                          <a:cs typeface="Arial" panose="020B0604020202020204" pitchFamily="34" charset="0"/>
                        </a:rPr>
                        <m:t>⋅</m:t>
                      </m:r>
                      <m:sSub>
                        <m:sSubPr>
                          <m:ctrlPr>
                            <a:rPr lang="en-US" altLang="zh-CN" sz="2400" b="0" i="1" smtClean="0">
                              <a:latin typeface="Cambria Math" panose="02040503050406030204" pitchFamily="18" charset="0"/>
                              <a:cs typeface="Arial" panose="020B0604020202020204" pitchFamily="34" charset="0"/>
                            </a:rPr>
                          </m:ctrlPr>
                        </m:sSubPr>
                        <m:e>
                          <m:r>
                            <a:rPr lang="en-US" altLang="zh-CN" sz="2400" b="0" i="1" smtClean="0">
                              <a:latin typeface="Cambria Math" panose="02040503050406030204" pitchFamily="18" charset="0"/>
                              <a:cs typeface="Arial" panose="020B0604020202020204" pitchFamily="34" charset="0"/>
                            </a:rPr>
                            <m:t>𝐵</m:t>
                          </m:r>
                        </m:e>
                        <m:sub>
                          <m:r>
                            <a:rPr lang="en-US" altLang="zh-CN" sz="2400" b="0" i="1" smtClean="0">
                              <a:latin typeface="Cambria Math" panose="02040503050406030204" pitchFamily="18" charset="0"/>
                              <a:cs typeface="Arial" panose="020B0604020202020204" pitchFamily="34" charset="0"/>
                            </a:rPr>
                            <m:t>𝑙</m:t>
                          </m:r>
                        </m:sub>
                      </m:sSub>
                    </m:oMath>
                  </m:oMathPara>
                </a14:m>
                <a:endParaRPr lang="en-US" altLang="zh-CN" sz="2400" dirty="0" smtClean="0">
                  <a:latin typeface="Arial" panose="020B0604020202020204" pitchFamily="34" charset="0"/>
                  <a:cs typeface="Arial" panose="020B0604020202020204" pitchFamily="34" charset="0"/>
                </a:endParaRPr>
              </a:p>
              <a:p>
                <a:pPr marL="82153" indent="0" algn="ctr">
                  <a:buNone/>
                </a:pPr>
                <a14:m>
                  <m:oMath xmlns:m="http://schemas.openxmlformats.org/officeDocument/2006/math">
                    <m:r>
                      <m:rPr>
                        <m:sty m:val="p"/>
                      </m:rPr>
                      <a:rPr lang="en-US" altLang="zh-CN" sz="2400" b="0" i="0" smtClean="0">
                        <a:latin typeface="Cambria Math" panose="02040503050406030204" pitchFamily="18" charset="0"/>
                        <a:cs typeface="Arial" panose="020B0604020202020204" pitchFamily="34" charset="0"/>
                      </a:rPr>
                      <m:t>Δ</m:t>
                    </m:r>
                    <m:r>
                      <a:rPr lang="en-US" altLang="zh-CN" sz="2400" b="0" i="1" smtClean="0">
                        <a:latin typeface="Cambria Math" panose="02040503050406030204" pitchFamily="18" charset="0"/>
                        <a:cs typeface="Arial" panose="020B0604020202020204" pitchFamily="34" charset="0"/>
                      </a:rPr>
                      <m:t>𝐸</m:t>
                    </m:r>
                    <m:r>
                      <a:rPr lang="en-US" altLang="zh-CN" sz="2400" b="0" i="1" smtClean="0">
                        <a:latin typeface="Cambria Math" panose="02040503050406030204" pitchFamily="18" charset="0"/>
                        <a:cs typeface="Arial" panose="020B0604020202020204" pitchFamily="34" charset="0"/>
                      </a:rPr>
                      <m:t>=</m:t>
                    </m:r>
                    <m:r>
                      <a:rPr lang="en-US" altLang="zh-CN" sz="2400" b="0" i="1" smtClean="0">
                        <a:latin typeface="Cambria Math" panose="02040503050406030204" pitchFamily="18" charset="0"/>
                        <a:cs typeface="Arial" panose="020B0604020202020204" pitchFamily="34" charset="0"/>
                      </a:rPr>
                      <m:t>2</m:t>
                    </m:r>
                    <m:sSub>
                      <m:sSubPr>
                        <m:ctrlPr>
                          <a:rPr lang="en-US" altLang="zh-CN" sz="2400" b="0" i="1" smtClean="0">
                            <a:latin typeface="Cambria Math" panose="02040503050406030204" pitchFamily="18" charset="0"/>
                            <a:cs typeface="Arial" panose="020B0604020202020204" pitchFamily="34" charset="0"/>
                          </a:rPr>
                        </m:ctrlPr>
                      </m:sSubPr>
                      <m:e>
                        <m:r>
                          <a:rPr lang="en-US" altLang="zh-CN" sz="2400" b="0" i="1" smtClean="0">
                            <a:latin typeface="Cambria Math" panose="02040503050406030204" pitchFamily="18" charset="0"/>
                            <a:cs typeface="Arial" panose="020B0604020202020204" pitchFamily="34" charset="0"/>
                          </a:rPr>
                          <m:t>𝜇</m:t>
                        </m:r>
                      </m:e>
                      <m:sub>
                        <m:r>
                          <a:rPr lang="en-US" altLang="zh-CN" sz="2400" b="0" i="1" smtClean="0">
                            <a:latin typeface="Cambria Math" panose="02040503050406030204" pitchFamily="18" charset="0"/>
                            <a:cs typeface="Arial" panose="020B0604020202020204" pitchFamily="34" charset="0"/>
                          </a:rPr>
                          <m:t>𝐵</m:t>
                        </m:r>
                      </m:sub>
                    </m:sSub>
                    <m:r>
                      <a:rPr lang="en-US" altLang="zh-CN" sz="2400" b="0" i="1" smtClean="0">
                        <a:latin typeface="Cambria Math" panose="02040503050406030204" pitchFamily="18" charset="0"/>
                        <a:cs typeface="Arial" panose="020B0604020202020204" pitchFamily="34" charset="0"/>
                      </a:rPr>
                      <m:t>⋅</m:t>
                    </m:r>
                    <m:sSub>
                      <m:sSubPr>
                        <m:ctrlPr>
                          <a:rPr lang="en-US" altLang="zh-CN" sz="2400" b="0" i="1" smtClean="0">
                            <a:latin typeface="Cambria Math" panose="02040503050406030204" pitchFamily="18" charset="0"/>
                            <a:cs typeface="Arial" panose="020B0604020202020204" pitchFamily="34" charset="0"/>
                          </a:rPr>
                        </m:ctrlPr>
                      </m:sSubPr>
                      <m:e>
                        <m:r>
                          <a:rPr lang="en-US" altLang="zh-CN" sz="2400" b="0" i="1" smtClean="0">
                            <a:latin typeface="Cambria Math" panose="02040503050406030204" pitchFamily="18" charset="0"/>
                            <a:cs typeface="Arial" panose="020B0604020202020204" pitchFamily="34" charset="0"/>
                          </a:rPr>
                          <m:t>𝐵</m:t>
                        </m:r>
                      </m:e>
                      <m:sub>
                        <m:r>
                          <a:rPr lang="en-US" altLang="zh-CN" sz="2400" b="0" i="1" smtClean="0">
                            <a:latin typeface="Cambria Math" panose="02040503050406030204" pitchFamily="18" charset="0"/>
                            <a:cs typeface="Arial" panose="020B0604020202020204" pitchFamily="34" charset="0"/>
                          </a:rPr>
                          <m:t>𝑙</m:t>
                        </m:r>
                      </m:sub>
                    </m:sSub>
                    <m:r>
                      <a:rPr lang="en-US" altLang="zh-CN" sz="2400" b="0" i="1" smtClean="0">
                        <a:latin typeface="Cambria Math" panose="02040503050406030204" pitchFamily="18" charset="0"/>
                        <a:cs typeface="Arial" panose="020B0604020202020204" pitchFamily="34" charset="0"/>
                      </a:rPr>
                      <m:t>=</m:t>
                    </m:r>
                    <m:f>
                      <m:fPr>
                        <m:ctrlPr>
                          <a:rPr lang="en-US" altLang="zh-CN" sz="2400" b="0" i="1" smtClean="0">
                            <a:latin typeface="Cambria Math" panose="02040503050406030204" pitchFamily="18" charset="0"/>
                            <a:cs typeface="Arial" panose="020B0604020202020204" pitchFamily="34" charset="0"/>
                          </a:rPr>
                        </m:ctrlPr>
                      </m:fPr>
                      <m:num>
                        <m:r>
                          <a:rPr lang="en-US" altLang="zh-CN" sz="2400" b="0" i="1" smtClean="0">
                            <a:latin typeface="Cambria Math" panose="02040503050406030204" pitchFamily="18" charset="0"/>
                            <a:cs typeface="Arial" panose="020B0604020202020204" pitchFamily="34" charset="0"/>
                          </a:rPr>
                          <m:t>h</m:t>
                        </m:r>
                        <m:r>
                          <a:rPr lang="en-US" altLang="zh-CN" sz="2400" b="0" i="1" smtClean="0">
                            <a:latin typeface="Cambria Math" panose="02040503050406030204" pitchFamily="18" charset="0"/>
                            <a:cs typeface="Arial" panose="020B0604020202020204" pitchFamily="34" charset="0"/>
                          </a:rPr>
                          <m:t>𝑐</m:t>
                        </m:r>
                        <m:r>
                          <m:rPr>
                            <m:sty m:val="p"/>
                          </m:rPr>
                          <a:rPr lang="en-US" altLang="zh-CN" sz="2400" b="0" i="0" smtClean="0">
                            <a:latin typeface="Cambria Math" panose="02040503050406030204" pitchFamily="18" charset="0"/>
                            <a:cs typeface="Arial" panose="020B0604020202020204" pitchFamily="34" charset="0"/>
                          </a:rPr>
                          <m:t>Δ</m:t>
                        </m:r>
                        <m:r>
                          <a:rPr lang="en-US" altLang="zh-CN" sz="2400" b="0" i="1" smtClean="0">
                            <a:latin typeface="Cambria Math" panose="02040503050406030204" pitchFamily="18" charset="0"/>
                            <a:cs typeface="Arial" panose="020B0604020202020204" pitchFamily="34" charset="0"/>
                          </a:rPr>
                          <m:t>𝜆</m:t>
                        </m:r>
                      </m:num>
                      <m:den>
                        <m:sSup>
                          <m:sSupPr>
                            <m:ctrlPr>
                              <a:rPr lang="en-US" altLang="zh-CN" sz="2400" b="0" i="1" smtClean="0">
                                <a:latin typeface="Cambria Math" panose="02040503050406030204" pitchFamily="18" charset="0"/>
                                <a:cs typeface="Arial" panose="020B0604020202020204" pitchFamily="34" charset="0"/>
                              </a:rPr>
                            </m:ctrlPr>
                          </m:sSupPr>
                          <m:e>
                            <m:r>
                              <a:rPr lang="en-US" altLang="zh-CN" sz="2400" b="0" i="1" smtClean="0">
                                <a:latin typeface="Cambria Math" panose="02040503050406030204" pitchFamily="18" charset="0"/>
                                <a:cs typeface="Arial" panose="020B0604020202020204" pitchFamily="34" charset="0"/>
                              </a:rPr>
                              <m:t>𝜆</m:t>
                            </m:r>
                          </m:e>
                          <m:sup>
                            <m:r>
                              <a:rPr lang="en-US" altLang="zh-CN" sz="2400" b="0" i="1" smtClean="0">
                                <a:latin typeface="Cambria Math" panose="02040503050406030204" pitchFamily="18" charset="0"/>
                                <a:cs typeface="Arial" panose="020B0604020202020204" pitchFamily="34" charset="0"/>
                              </a:rPr>
                              <m:t>2</m:t>
                            </m:r>
                          </m:sup>
                        </m:sSup>
                      </m:den>
                    </m:f>
                    <m:r>
                      <a:rPr lang="en-US" altLang="zh-CN" sz="24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2400" b="0" i="1" smtClean="0">
                        <a:latin typeface="Cambria Math" panose="02040503050406030204" pitchFamily="18" charset="0"/>
                        <a:ea typeface="Cambria Math" panose="02040503050406030204" pitchFamily="18" charset="0"/>
                        <a:cs typeface="Arial" panose="020B0604020202020204" pitchFamily="34" charset="0"/>
                      </a:rPr>
                      <m:t>𝐵</m:t>
                    </m:r>
                    <m:r>
                      <a:rPr lang="en-US" altLang="zh-CN"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altLang="zh-CN"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altLang="zh-CN" sz="2400" b="0" i="1" smtClean="0">
                            <a:latin typeface="Cambria Math" panose="02040503050406030204" pitchFamily="18" charset="0"/>
                            <a:ea typeface="Cambria Math" panose="02040503050406030204" pitchFamily="18" charset="0"/>
                            <a:cs typeface="Arial" panose="020B0604020202020204" pitchFamily="34" charset="0"/>
                          </a:rPr>
                          <m:t>h</m:t>
                        </m:r>
                        <m:r>
                          <a:rPr lang="en-US" altLang="zh-CN" sz="2400" b="0" i="1" smtClean="0">
                            <a:latin typeface="Cambria Math" panose="02040503050406030204" pitchFamily="18" charset="0"/>
                            <a:ea typeface="Cambria Math" panose="02040503050406030204" pitchFamily="18" charset="0"/>
                            <a:cs typeface="Arial" panose="020B0604020202020204" pitchFamily="34" charset="0"/>
                          </a:rPr>
                          <m:t>𝑐</m:t>
                        </m:r>
                        <m:r>
                          <m:rPr>
                            <m:sty m:val="p"/>
                          </m:rPr>
                          <a:rPr lang="en-US" altLang="zh-CN" sz="2400" b="0" i="0" smtClean="0">
                            <a:latin typeface="Cambria Math" panose="02040503050406030204" pitchFamily="18" charset="0"/>
                            <a:ea typeface="Cambria Math" panose="02040503050406030204" pitchFamily="18" charset="0"/>
                            <a:cs typeface="Arial" panose="020B0604020202020204" pitchFamily="34" charset="0"/>
                          </a:rPr>
                          <m:t>Δ</m:t>
                        </m:r>
                        <m:r>
                          <a:rPr lang="en-US" altLang="zh-CN" sz="2400" b="0" i="1" smtClean="0">
                            <a:latin typeface="Cambria Math" panose="02040503050406030204" pitchFamily="18" charset="0"/>
                            <a:ea typeface="Cambria Math" panose="02040503050406030204" pitchFamily="18" charset="0"/>
                            <a:cs typeface="Arial" panose="020B0604020202020204" pitchFamily="34" charset="0"/>
                          </a:rPr>
                          <m:t>𝜆</m:t>
                        </m:r>
                      </m:num>
                      <m:den>
                        <m:r>
                          <a:rPr lang="en-US" altLang="zh-CN" sz="2400" b="0" i="1" smtClean="0">
                            <a:latin typeface="Cambria Math" panose="02040503050406030204" pitchFamily="18" charset="0"/>
                            <a:ea typeface="Cambria Math" panose="02040503050406030204" pitchFamily="18" charset="0"/>
                            <a:cs typeface="Arial" panose="020B0604020202020204" pitchFamily="34" charset="0"/>
                          </a:rPr>
                          <m:t>2</m:t>
                        </m:r>
                        <m:sSub>
                          <m:sSubPr>
                            <m:ctrlPr>
                              <a:rPr lang="en-US" altLang="zh-CN"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4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altLang="zh-CN" sz="2400" b="0" i="1" smtClean="0">
                                <a:latin typeface="Cambria Math" panose="02040503050406030204" pitchFamily="18" charset="0"/>
                                <a:ea typeface="Cambria Math" panose="02040503050406030204" pitchFamily="18" charset="0"/>
                                <a:cs typeface="Arial" panose="020B0604020202020204" pitchFamily="34" charset="0"/>
                              </a:rPr>
                              <m:t>𝐵</m:t>
                            </m:r>
                          </m:sub>
                        </m:sSub>
                        <m:sSup>
                          <m:sSupPr>
                            <m:ctrlPr>
                              <a:rPr lang="en-US" altLang="zh-CN"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24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altLang="zh-CN" sz="24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zh-CN" altLang="en-US" sz="2400" dirty="0">
                    <a:latin typeface="Arial" panose="020B0604020202020204" pitchFamily="34" charset="0"/>
                    <a:cs typeface="Arial" panose="020B0604020202020204" pitchFamily="34" charset="0"/>
                  </a:rPr>
                  <a:t> </a:t>
                </a:r>
                <a:endParaRPr lang="en-US" altLang="zh-CN" sz="2400" dirty="0" smtClean="0">
                  <a:latin typeface="Arial" panose="020B0604020202020204" pitchFamily="34" charset="0"/>
                  <a:cs typeface="Arial" panose="020B0604020202020204" pitchFamily="34" charset="0"/>
                </a:endParaRPr>
              </a:p>
              <a:p>
                <a:r>
                  <a:rPr lang="zh-CN" altLang="en-US" sz="2400" dirty="0">
                    <a:latin typeface="Arial" panose="020B0604020202020204" pitchFamily="34" charset="0"/>
                    <a:cs typeface="Arial" panose="020B0604020202020204" pitchFamily="34" charset="0"/>
                  </a:rPr>
                  <a:t> 对于钠的</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5890</m:t>
                    </m:r>
                    <m:r>
                      <a:rPr lang="en-US" altLang="zh-CN" sz="2400" i="1" dirty="0" smtClean="0">
                        <a:latin typeface="Cambria Math" panose="02040503050406030204" pitchFamily="18" charset="0"/>
                        <a:cs typeface="Arial" panose="020B0604020202020204" pitchFamily="34" charset="0"/>
                      </a:rPr>
                      <m:t>Å</m:t>
                    </m:r>
                  </m:oMath>
                </a14:m>
                <a:r>
                  <a:rPr lang="zh-CN" altLang="en-US" sz="2400" dirty="0">
                    <a:latin typeface="Arial" panose="020B0604020202020204" pitchFamily="34" charset="0"/>
                    <a:cs typeface="Arial" panose="020B0604020202020204" pitchFamily="34" charset="0"/>
                  </a:rPr>
                  <a:t>，</a:t>
                </a:r>
                <a14:m>
                  <m:oMath xmlns:m="http://schemas.openxmlformats.org/officeDocument/2006/math">
                    <m:r>
                      <a:rPr lang="zh-CN" altLang="en-US" sz="2400" i="1" dirty="0" smtClean="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𝜆</m:t>
                    </m:r>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6</m:t>
                    </m:r>
                    <m:r>
                      <a:rPr lang="en-US" altLang="zh-CN" sz="2400" i="1" dirty="0">
                        <a:latin typeface="Cambria Math" panose="02040503050406030204" pitchFamily="18" charset="0"/>
                        <a:cs typeface="Arial" panose="020B0604020202020204" pitchFamily="34" charset="0"/>
                      </a:rPr>
                      <m:t>Å</m:t>
                    </m:r>
                  </m:oMath>
                </a14:m>
                <a:r>
                  <a:rPr lang="zh-CN" altLang="en-US" sz="2400" dirty="0">
                    <a:latin typeface="Arial" panose="020B0604020202020204" pitchFamily="34" charset="0"/>
                    <a:cs typeface="Arial" panose="020B0604020202020204" pitchFamily="34" charset="0"/>
                  </a:rPr>
                  <a:t>，依此可估计作用在电子上的磁场</a:t>
                </a:r>
                <a:r>
                  <a:rPr lang="zh-CN" altLang="en-US" sz="2400" dirty="0" smtClean="0">
                    <a:latin typeface="Arial" panose="020B0604020202020204" pitchFamily="34" charset="0"/>
                    <a:cs typeface="Arial" panose="020B0604020202020204" pitchFamily="34" charset="0"/>
                  </a:rPr>
                  <a:t>：</a:t>
                </a:r>
                <a:endParaRPr lang="en-US" altLang="zh-CN" sz="2400" dirty="0" smtClean="0">
                  <a:latin typeface="Arial" panose="020B0604020202020204" pitchFamily="34" charset="0"/>
                  <a:cs typeface="Arial" panose="020B0604020202020204" pitchFamily="34" charset="0"/>
                </a:endParaRPr>
              </a:p>
              <a:p>
                <a:pPr marL="82153"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Arial" panose="020B0604020202020204" pitchFamily="34" charset="0"/>
                        </a:rPr>
                        <m:t>𝐵</m:t>
                      </m:r>
                      <m:r>
                        <a:rPr lang="en-US" altLang="zh-CN" sz="2400" b="0" i="1" smtClean="0">
                          <a:latin typeface="Cambria Math" panose="02040503050406030204" pitchFamily="18" charset="0"/>
                          <a:cs typeface="Arial" panose="020B0604020202020204" pitchFamily="34" charset="0"/>
                        </a:rPr>
                        <m:t>=</m:t>
                      </m:r>
                      <m:f>
                        <m:fPr>
                          <m:ctrlPr>
                            <a:rPr lang="en-US" altLang="zh-CN" sz="2400" b="0" i="1" dirty="0" smtClean="0">
                              <a:latin typeface="Cambria Math" panose="02040503050406030204" pitchFamily="18" charset="0"/>
                              <a:cs typeface="Arial" panose="020B0604020202020204" pitchFamily="34" charset="0"/>
                            </a:rPr>
                          </m:ctrlPr>
                        </m:fPr>
                        <m:num>
                          <m:r>
                            <a:rPr lang="en-US" altLang="zh-CN" sz="2400" b="0" i="1" smtClean="0">
                              <a:latin typeface="Cambria Math" panose="02040503050406030204" pitchFamily="18" charset="0"/>
                              <a:cs typeface="Arial" panose="020B0604020202020204" pitchFamily="34" charset="0"/>
                            </a:rPr>
                            <m:t>12</m:t>
                          </m:r>
                          <m:r>
                            <a:rPr lang="en-US" altLang="zh-CN" sz="2400" b="0" i="1" smtClean="0">
                              <a:latin typeface="Cambria Math" panose="02040503050406030204" pitchFamily="18" charset="0"/>
                              <a:cs typeface="Arial" panose="020B0604020202020204" pitchFamily="34" charset="0"/>
                            </a:rPr>
                            <m:t>.</m:t>
                          </m:r>
                          <m:r>
                            <a:rPr lang="en-US" altLang="zh-CN" sz="2400" b="0" i="1" smtClean="0">
                              <a:latin typeface="Cambria Math" panose="02040503050406030204" pitchFamily="18" charset="0"/>
                              <a:cs typeface="Arial" panose="020B0604020202020204" pitchFamily="34" charset="0"/>
                            </a:rPr>
                            <m:t>4</m:t>
                          </m:r>
                          <m:r>
                            <m:rPr>
                              <m:sty m:val="p"/>
                            </m:rPr>
                            <a:rPr lang="en-US" altLang="zh-CN" sz="2400" b="0" i="0" smtClean="0">
                              <a:latin typeface="Cambria Math" panose="02040503050406030204" pitchFamily="18" charset="0"/>
                              <a:cs typeface="Arial" panose="020B0604020202020204" pitchFamily="34" charset="0"/>
                            </a:rPr>
                            <m:t>keV</m:t>
                          </m:r>
                          <m:r>
                            <a:rPr lang="en-US" altLang="zh-CN" sz="2400" b="0" i="1" smtClean="0">
                              <a:latin typeface="Cambria Math" panose="02040503050406030204" pitchFamily="18" charset="0"/>
                              <a:cs typeface="Arial" panose="020B0604020202020204" pitchFamily="34" charset="0"/>
                            </a:rPr>
                            <m:t>×</m:t>
                          </m:r>
                          <m:r>
                            <a:rPr lang="en-US" altLang="zh-CN" sz="2400" b="0" i="1" smtClean="0">
                              <a:latin typeface="Cambria Math" panose="02040503050406030204" pitchFamily="18" charset="0"/>
                              <a:cs typeface="Arial" panose="020B0604020202020204" pitchFamily="34" charset="0"/>
                            </a:rPr>
                            <m:t>6</m:t>
                          </m:r>
                          <m:r>
                            <a:rPr lang="en-US" altLang="zh-CN" sz="2400" i="1" dirty="0">
                              <a:latin typeface="Cambria Math" panose="02040503050406030204" pitchFamily="18" charset="0"/>
                              <a:cs typeface="Arial" panose="020B0604020202020204" pitchFamily="34" charset="0"/>
                            </a:rPr>
                            <m:t>Å</m:t>
                          </m:r>
                        </m:num>
                        <m:den>
                          <m:r>
                            <a:rPr lang="en-US" altLang="zh-CN" sz="2400" b="0" i="1" dirty="0" smtClean="0">
                              <a:latin typeface="Cambria Math" panose="02040503050406030204" pitchFamily="18" charset="0"/>
                              <a:cs typeface="Arial" panose="020B0604020202020204" pitchFamily="34" charset="0"/>
                            </a:rPr>
                            <m:t>2</m:t>
                          </m:r>
                          <m:r>
                            <a:rPr lang="en-US" altLang="zh-CN" sz="2400" b="0" i="1" dirty="0" smtClean="0">
                              <a:latin typeface="Cambria Math" panose="02040503050406030204" pitchFamily="18" charset="0"/>
                              <a:cs typeface="Arial" panose="020B0604020202020204" pitchFamily="34" charset="0"/>
                            </a:rPr>
                            <m:t>×</m:t>
                          </m:r>
                          <m:sSup>
                            <m:sSupPr>
                              <m:ctrlPr>
                                <a:rPr lang="en-US" altLang="zh-CN" sz="2400" b="0" i="1" dirty="0" smtClean="0">
                                  <a:latin typeface="Cambria Math" panose="02040503050406030204" pitchFamily="18" charset="0"/>
                                  <a:cs typeface="Arial" panose="020B0604020202020204" pitchFamily="34" charset="0"/>
                                </a:rPr>
                              </m:ctrlPr>
                            </m:sSupPr>
                            <m:e>
                              <m:d>
                                <m:dPr>
                                  <m:ctrlPr>
                                    <a:rPr lang="en-US" altLang="zh-CN" sz="2400" b="0" i="1" dirty="0" smtClean="0">
                                      <a:latin typeface="Cambria Math" panose="02040503050406030204" pitchFamily="18" charset="0"/>
                                      <a:cs typeface="Arial" panose="020B0604020202020204" pitchFamily="34" charset="0"/>
                                    </a:rPr>
                                  </m:ctrlPr>
                                </m:dPr>
                                <m:e>
                                  <m:r>
                                    <a:rPr lang="en-US" altLang="zh-CN" sz="2400" b="0" i="1" dirty="0" smtClean="0">
                                      <a:latin typeface="Cambria Math" panose="02040503050406030204" pitchFamily="18" charset="0"/>
                                      <a:cs typeface="Arial" panose="020B0604020202020204" pitchFamily="34" charset="0"/>
                                    </a:rPr>
                                    <m:t>5890</m:t>
                                  </m:r>
                                </m:e>
                              </m:d>
                            </m:e>
                            <m:sup>
                              <m:r>
                                <a:rPr lang="en-US" altLang="zh-CN" sz="2400" b="0" i="1" dirty="0" smtClean="0">
                                  <a:latin typeface="Cambria Math" panose="02040503050406030204" pitchFamily="18" charset="0"/>
                                  <a:cs typeface="Arial" panose="020B0604020202020204" pitchFamily="34" charset="0"/>
                                </a:rPr>
                                <m:t>2</m:t>
                              </m:r>
                            </m:sup>
                          </m:sSup>
                          <m:sSup>
                            <m:sSupPr>
                              <m:ctrlPr>
                                <a:rPr lang="en-US" altLang="zh-CN" sz="2400" b="0" i="1" dirty="0" smtClean="0">
                                  <a:latin typeface="Cambria Math" panose="02040503050406030204" pitchFamily="18" charset="0"/>
                                  <a:cs typeface="Arial" panose="020B0604020202020204" pitchFamily="34" charset="0"/>
                                </a:rPr>
                              </m:ctrlPr>
                            </m:sSupPr>
                            <m:e>
                              <m:r>
                                <a:rPr lang="en-US" altLang="zh-CN" sz="2400" i="1" dirty="0">
                                  <a:latin typeface="Cambria Math" panose="02040503050406030204" pitchFamily="18" charset="0"/>
                                  <a:cs typeface="Arial" panose="020B0604020202020204" pitchFamily="34" charset="0"/>
                                </a:rPr>
                                <m:t>Å</m:t>
                              </m:r>
                            </m:e>
                            <m:sup>
                              <m:r>
                                <a:rPr lang="en-US" altLang="zh-CN" sz="2400" b="0" i="1" dirty="0" smtClean="0">
                                  <a:latin typeface="Cambria Math" panose="02040503050406030204" pitchFamily="18" charset="0"/>
                                  <a:cs typeface="Arial" panose="020B0604020202020204" pitchFamily="34" charset="0"/>
                                </a:rPr>
                                <m:t>2</m:t>
                              </m:r>
                            </m:sup>
                          </m:s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0</m:t>
                          </m:r>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5788</m:t>
                          </m:r>
                          <m:r>
                            <a:rPr lang="en-US" altLang="zh-CN" sz="2400" b="0" i="1" dirty="0" smtClean="0">
                              <a:latin typeface="Cambria Math" panose="02040503050406030204" pitchFamily="18" charset="0"/>
                              <a:cs typeface="Arial" panose="020B0604020202020204" pitchFamily="34" charset="0"/>
                            </a:rPr>
                            <m:t>×</m:t>
                          </m:r>
                          <m:sSup>
                            <m:sSupPr>
                              <m:ctrlPr>
                                <a:rPr lang="en-US" altLang="zh-CN" sz="2400" b="0" i="1" dirty="0" smtClean="0">
                                  <a:latin typeface="Cambria Math" panose="02040503050406030204" pitchFamily="18" charset="0"/>
                                  <a:cs typeface="Arial" panose="020B0604020202020204" pitchFamily="34" charset="0"/>
                                </a:rPr>
                              </m:ctrlPr>
                            </m:sSupPr>
                            <m:e>
                              <m:r>
                                <a:rPr lang="en-US" altLang="zh-CN" sz="2400" b="0" i="1" dirty="0" smtClean="0">
                                  <a:latin typeface="Cambria Math" panose="02040503050406030204" pitchFamily="18" charset="0"/>
                                  <a:cs typeface="Arial" panose="020B0604020202020204" pitchFamily="34" charset="0"/>
                                </a:rPr>
                                <m:t>10</m:t>
                              </m:r>
                            </m:e>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4</m:t>
                              </m:r>
                            </m:sup>
                          </m:sSup>
                          <m:r>
                            <m:rPr>
                              <m:sty m:val="p"/>
                            </m:rPr>
                            <a:rPr lang="en-US" altLang="zh-CN" sz="2400" b="0" i="0" dirty="0" smtClean="0">
                              <a:latin typeface="Cambria Math" panose="02040503050406030204" pitchFamily="18" charset="0"/>
                              <a:cs typeface="Arial" panose="020B0604020202020204" pitchFamily="34" charset="0"/>
                            </a:rPr>
                            <m:t>eV</m:t>
                          </m:r>
                          <m:r>
                            <a:rPr lang="en-US" altLang="zh-CN" sz="2400" b="0" i="0" dirty="0" smtClean="0">
                              <a:latin typeface="Cambria Math" panose="02040503050406030204" pitchFamily="18" charset="0"/>
                              <a:cs typeface="Arial" panose="020B0604020202020204" pitchFamily="34" charset="0"/>
                            </a:rPr>
                            <m:t>/</m:t>
                          </m:r>
                          <m:r>
                            <m:rPr>
                              <m:sty m:val="p"/>
                            </m:rPr>
                            <a:rPr lang="en-US" altLang="zh-CN" sz="2400" b="0" i="0" dirty="0" smtClean="0">
                              <a:latin typeface="Cambria Math" panose="02040503050406030204" pitchFamily="18" charset="0"/>
                              <a:cs typeface="Arial" panose="020B0604020202020204" pitchFamily="34" charset="0"/>
                            </a:rPr>
                            <m:t>T</m:t>
                          </m:r>
                        </m:den>
                      </m:f>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20</m:t>
                      </m:r>
                      <m:r>
                        <a:rPr lang="en-US" altLang="zh-CN" sz="2400" b="0" i="1" dirty="0" smtClean="0">
                          <a:latin typeface="Cambria Math" panose="02040503050406030204" pitchFamily="18" charset="0"/>
                          <a:cs typeface="Arial" panose="020B0604020202020204" pitchFamily="34" charset="0"/>
                        </a:rPr>
                        <m:t>𝑇</m:t>
                      </m:r>
                    </m:oMath>
                  </m:oMathPara>
                </a14:m>
                <a:endParaRPr lang="en-US" altLang="zh-CN" sz="2400" dirty="0">
                  <a:latin typeface="Arial" panose="020B0604020202020204" pitchFamily="34" charset="0"/>
                  <a:cs typeface="Arial" panose="020B0604020202020204" pitchFamily="34" charset="0"/>
                </a:endParaRPr>
              </a:p>
              <a:p>
                <a:endParaRPr lang="en-US" altLang="zh-CN" sz="2400" dirty="0" smtClean="0">
                  <a:latin typeface="Arial" panose="020B0604020202020204" pitchFamily="34" charset="0"/>
                  <a:cs typeface="Arial" panose="020B0604020202020204" pitchFamily="34" charset="0"/>
                </a:endParaRPr>
              </a:p>
              <a:p>
                <a:r>
                  <a:rPr lang="zh-CN" altLang="en-US" sz="2400" b="1" dirty="0">
                    <a:latin typeface="Times New Roman" panose="02020603050405020304" pitchFamily="18" charset="0"/>
                    <a:ea typeface="楷体_GB2312" pitchFamily="49" charset="-122"/>
                  </a:rPr>
                  <a:t>可见，在原了内部存在着很强的磁场。</a:t>
                </a:r>
              </a:p>
              <a:p>
                <a:endParaRPr lang="zh-CN" altLang="en-US" sz="2400" dirty="0">
                  <a:latin typeface="Arial" panose="020B0604020202020204" pitchFamily="34" charset="0"/>
                  <a:cs typeface="Arial" panose="020B0604020202020204" pitchFamily="34" charset="0"/>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57200" y="1458199"/>
                <a:ext cx="8229600" cy="4525962"/>
              </a:xfrm>
              <a:blipFill rotWithShape="0">
                <a:blip r:embed="rId2"/>
                <a:stretch>
                  <a:fillRect t="-1480"/>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a:t>原子内部磁场的</a:t>
            </a:r>
            <a:r>
              <a:rPr lang="zh-CN" altLang="en-US" sz="2800" dirty="0" smtClean="0"/>
              <a:t>估计</a:t>
            </a:r>
            <a:r>
              <a:rPr lang="en-US" altLang="zh-CN" sz="2800" dirty="0" smtClean="0"/>
              <a:t>——</a:t>
            </a:r>
            <a:r>
              <a:rPr lang="zh-CN" altLang="en-US" sz="2800" dirty="0" smtClean="0"/>
              <a:t>纳黄线的波长差</a:t>
            </a:r>
            <a:endParaRPr lang="zh-CN" altLang="en-US" sz="2800" dirty="0"/>
          </a:p>
        </p:txBody>
      </p:sp>
    </p:spTree>
    <p:extLst>
      <p:ext uri="{BB962C8B-B14F-4D97-AF65-F5344CB8AC3E}">
        <p14:creationId xmlns:p14="http://schemas.microsoft.com/office/powerpoint/2010/main" val="34253884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clrChange>
              <a:clrFrom>
                <a:srgbClr val="FFFFFF"/>
              </a:clrFrom>
              <a:clrTo>
                <a:srgbClr val="FFFFFF">
                  <a:alpha val="0"/>
                </a:srgbClr>
              </a:clrTo>
            </a:clrChange>
          </a:blip>
          <a:srcRect t="19534"/>
          <a:stretch/>
        </p:blipFill>
        <p:spPr>
          <a:xfrm>
            <a:off x="313184" y="1200608"/>
            <a:ext cx="8229600" cy="3234013"/>
          </a:xfrm>
          <a:prstGeom prst="rect">
            <a:avLst/>
          </a:prstGeom>
        </p:spPr>
      </p:pic>
      <p:sp>
        <p:nvSpPr>
          <p:cNvPr id="2" name="标题 1"/>
          <p:cNvSpPr>
            <a:spLocks noGrp="1"/>
          </p:cNvSpPr>
          <p:nvPr>
            <p:ph type="title"/>
          </p:nvPr>
        </p:nvSpPr>
        <p:spPr/>
        <p:txBody>
          <a:bodyPr>
            <a:normAutofit/>
          </a:bodyPr>
          <a:lstStyle/>
          <a:p>
            <a:r>
              <a:rPr lang="en-US" altLang="zh-CN" sz="2800" dirty="0" smtClean="0"/>
              <a:t>Stern-</a:t>
            </a:r>
            <a:r>
              <a:rPr lang="en-US" altLang="zh-CN" sz="2800" dirty="0" err="1" smtClean="0"/>
              <a:t>Gerlach</a:t>
            </a:r>
            <a:r>
              <a:rPr lang="en-US" altLang="zh-CN" sz="2800" dirty="0" smtClean="0"/>
              <a:t>——</a:t>
            </a:r>
            <a:r>
              <a:rPr lang="zh-CN" altLang="en-US" sz="2800" dirty="0" smtClean="0"/>
              <a:t>外在磁场 </a:t>
            </a:r>
            <a:endParaRPr lang="zh-CN" altLang="en-US" sz="2800" dirty="0"/>
          </a:p>
        </p:txBody>
      </p:sp>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467544" y="4765709"/>
            <a:ext cx="3621544" cy="1111563"/>
          </a:xfrm>
          <a:prstGeom prst="rect">
            <a:avLst/>
          </a:prstGeom>
        </p:spPr>
      </p:pic>
      <p:cxnSp>
        <p:nvCxnSpPr>
          <p:cNvPr id="10" name="直接连接符 9"/>
          <p:cNvCxnSpPr/>
          <p:nvPr/>
        </p:nvCxnSpPr>
        <p:spPr>
          <a:xfrm>
            <a:off x="5652120" y="4765709"/>
            <a:ext cx="136815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52120" y="5445224"/>
            <a:ext cx="136815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427984" y="5085184"/>
            <a:ext cx="77616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5254670" y="4765709"/>
            <a:ext cx="397450" cy="339759"/>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254670" y="5105468"/>
            <a:ext cx="439548" cy="367077"/>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p:cNvSpPr/>
              <p:nvPr/>
            </p:nvSpPr>
            <p:spPr>
              <a:xfrm>
                <a:off x="4203794" y="4447237"/>
                <a:ext cx="1166601" cy="5963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sPre>
                            <m:sPrePr>
                              <m:ctrlPr>
                                <a:rPr lang="en-US" altLang="zh-CN" sz="2800" i="1">
                                  <a:latin typeface="Cambria Math" panose="02040503050406030204" pitchFamily="18" charset="0"/>
                                </a:rPr>
                              </m:ctrlPr>
                            </m:sPrePr>
                            <m:sub/>
                            <m:sup>
                              <m:r>
                                <a:rPr lang="en-US" altLang="zh-CN" sz="2800" i="1" smtClean="0">
                                  <a:latin typeface="Cambria Math" panose="02040503050406030204" pitchFamily="18" charset="0"/>
                                </a:rPr>
                                <m:t>2</m:t>
                              </m:r>
                            </m:sup>
                            <m:e>
                              <m:r>
                                <a:rPr lang="en-US" altLang="zh-CN" sz="2800" b="0" i="1" smtClean="0">
                                  <a:latin typeface="Cambria Math" panose="02040503050406030204" pitchFamily="18" charset="0"/>
                                </a:rPr>
                                <m:t>𝑆</m:t>
                              </m:r>
                            </m:e>
                          </m:sPre>
                        </m:e>
                        <m:sub>
                          <m:r>
                            <a:rPr lang="en-US" altLang="zh-CN" sz="2800" b="0" i="1" smtClean="0">
                              <a:latin typeface="Cambria Math" panose="02040503050406030204" pitchFamily="18" charset="0"/>
                            </a:rPr>
                            <m:t>1</m:t>
                          </m:r>
                          <m:r>
                            <a:rPr lang="en-US" altLang="zh-CN" sz="2800" i="1">
                              <a:latin typeface="Cambria Math" panose="02040503050406030204" pitchFamily="18" charset="0"/>
                            </a:rPr>
                            <m:t>/2</m:t>
                          </m:r>
                        </m:sub>
                      </m:sSub>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4203794" y="4447237"/>
                <a:ext cx="1166601" cy="59638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5868144" y="5478130"/>
                <a:ext cx="1508875" cy="4215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b="0" i="1" smtClean="0">
                              <a:latin typeface="Cambria Math" panose="02040503050406030204" pitchFamily="18" charset="0"/>
                            </a:rPr>
                            <m:t>𝐽</m:t>
                          </m:r>
                        </m:sub>
                      </m:sSub>
                      <m:r>
                        <a:rPr lang="en-US" altLang="zh-CN" sz="2000" b="0" i="1" smtClean="0">
                          <a:latin typeface="Cambria Math" panose="02040503050406030204" pitchFamily="18" charset="0"/>
                        </a:rPr>
                        <m:t>=−1/2</m:t>
                      </m:r>
                    </m:oMath>
                  </m:oMathPara>
                </a14:m>
                <a:endParaRPr lang="zh-CN" altLang="en-US" sz="20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5868144" y="5478130"/>
                <a:ext cx="1508875" cy="421590"/>
              </a:xfrm>
              <a:prstGeom prst="rect">
                <a:avLst/>
              </a:prstGeom>
              <a:blipFill rotWithShape="0">
                <a:blip r:embed="rId5"/>
                <a:stretch>
                  <a:fillRect b="-101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5868144" y="4277747"/>
                <a:ext cx="1316514" cy="4215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b="0" i="1" smtClean="0">
                              <a:latin typeface="Cambria Math" panose="02040503050406030204" pitchFamily="18" charset="0"/>
                            </a:rPr>
                            <m:t>𝐽</m:t>
                          </m:r>
                        </m:sub>
                      </m:sSub>
                      <m:r>
                        <a:rPr lang="en-US" altLang="zh-CN" sz="2000" b="0" i="1" smtClean="0">
                          <a:latin typeface="Cambria Math" panose="02040503050406030204" pitchFamily="18" charset="0"/>
                        </a:rPr>
                        <m:t>=1/2</m:t>
                      </m:r>
                    </m:oMath>
                  </m:oMathPara>
                </a14:m>
                <a:endParaRPr lang="zh-CN" altLang="en-US" sz="20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5868144" y="4277747"/>
                <a:ext cx="1316514" cy="421590"/>
              </a:xfrm>
              <a:prstGeom prst="rect">
                <a:avLst/>
              </a:prstGeom>
              <a:blipFill rotWithShape="0">
                <a:blip r:embed="rId6"/>
                <a:stretch>
                  <a:fillRect b="-10145"/>
                </a:stretch>
              </a:blipFill>
            </p:spPr>
            <p:txBody>
              <a:bodyPr/>
              <a:lstStyle/>
              <a:p>
                <a:r>
                  <a:rPr lang="zh-CN" altLang="en-US">
                    <a:noFill/>
                  </a:rPr>
                  <a:t> </a:t>
                </a:r>
              </a:p>
            </p:txBody>
          </p:sp>
        </mc:Fallback>
      </mc:AlternateContent>
      <p:sp>
        <p:nvSpPr>
          <p:cNvPr id="26" name="矩形 25"/>
          <p:cNvSpPr/>
          <p:nvPr/>
        </p:nvSpPr>
        <p:spPr>
          <a:xfrm>
            <a:off x="7375160" y="4363520"/>
            <a:ext cx="1587469" cy="141117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弧形 26"/>
          <p:cNvSpPr/>
          <p:nvPr/>
        </p:nvSpPr>
        <p:spPr>
          <a:xfrm>
            <a:off x="7539165" y="4746363"/>
            <a:ext cx="1281307" cy="278416"/>
          </a:xfrm>
          <a:prstGeom prst="arc">
            <a:avLst>
              <a:gd name="adj1" fmla="val 1078192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弧形 28"/>
          <p:cNvSpPr/>
          <p:nvPr/>
        </p:nvSpPr>
        <p:spPr>
          <a:xfrm rot="10971680">
            <a:off x="7530479" y="5185127"/>
            <a:ext cx="1281307" cy="278416"/>
          </a:xfrm>
          <a:prstGeom prst="arc">
            <a:avLst>
              <a:gd name="adj1" fmla="val 1078192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94753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a:spcBef>
                    <a:spcPts val="1200"/>
                  </a:spcBef>
                  <a:spcAft>
                    <a:spcPts val="1200"/>
                  </a:spcAft>
                </a:pPr>
                <a:r>
                  <a:rPr lang="zh-CN" altLang="en-US" sz="2400" dirty="0" smtClean="0"/>
                  <a:t>一个假设：电子自旋</a:t>
                </a:r>
                <a:endParaRPr lang="en-US" altLang="zh-CN" sz="2400" dirty="0" smtClean="0"/>
              </a:p>
              <a:p>
                <a:pPr>
                  <a:spcBef>
                    <a:spcPts val="1200"/>
                  </a:spcBef>
                  <a:spcAft>
                    <a:spcPts val="1200"/>
                  </a:spcAft>
                </a:pPr>
                <a:r>
                  <a:rPr lang="zh-CN" altLang="en-US" sz="2400" dirty="0" smtClean="0"/>
                  <a:t>三个实验：碱金属双线，</a:t>
                </a:r>
                <a:r>
                  <a:rPr lang="en-US" altLang="zh-CN" sz="2400" dirty="0" smtClean="0"/>
                  <a:t>Zeeman</a:t>
                </a:r>
                <a:r>
                  <a:rPr lang="zh-CN" altLang="en-US" sz="2400" dirty="0" smtClean="0"/>
                  <a:t>效应，</a:t>
                </a:r>
                <a:r>
                  <a:rPr lang="en-US" altLang="zh-CN" sz="2400" dirty="0" smtClean="0"/>
                  <a:t>Stern-</a:t>
                </a:r>
                <a:r>
                  <a:rPr lang="en-US" altLang="zh-CN" sz="2400" dirty="0" err="1" smtClean="0"/>
                  <a:t>Gerlach</a:t>
                </a:r>
                <a:r>
                  <a:rPr lang="zh-CN" altLang="en-US" sz="2400" dirty="0" smtClean="0"/>
                  <a:t>实验</a:t>
                </a:r>
                <a:endParaRPr lang="en-US" altLang="zh-CN" sz="2400" dirty="0" smtClean="0"/>
              </a:p>
              <a:p>
                <a:pPr>
                  <a:spcBef>
                    <a:spcPts val="1200"/>
                  </a:spcBef>
                  <a:spcAft>
                    <a:spcPts val="1200"/>
                  </a:spcAft>
                </a:pPr>
                <a:r>
                  <a:rPr lang="zh-CN" altLang="en-US" sz="2400" dirty="0"/>
                  <a:t>四个</a:t>
                </a:r>
                <a:r>
                  <a:rPr lang="zh-CN" altLang="en-US" sz="2400" dirty="0" smtClean="0"/>
                  <a:t>量子数：</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𝑠</m:t>
                        </m:r>
                      </m:sub>
                    </m:sSub>
                  </m:oMath>
                </a14:m>
                <a:endParaRPr lang="en-US" altLang="zh-CN" sz="2400" dirty="0" smtClean="0"/>
              </a:p>
              <a:p>
                <a:pPr>
                  <a:spcBef>
                    <a:spcPts val="1200"/>
                  </a:spcBef>
                  <a:spcAft>
                    <a:spcPts val="1200"/>
                  </a:spcAft>
                </a:pPr>
                <a:r>
                  <a:rPr lang="zh-CN" altLang="en-US" sz="2400" dirty="0"/>
                  <a:t>氢原子</a:t>
                </a:r>
                <a:r>
                  <a:rPr lang="zh-CN" altLang="en-US" sz="2400" dirty="0" smtClean="0"/>
                  <a:t>光谱进展：</a:t>
                </a:r>
                <a:r>
                  <a:rPr lang="en-US" altLang="zh-CN" sz="2400" dirty="0" smtClean="0"/>
                  <a:t>Bohr, Somerfield, Heisenberg, Dirac, Lamb</a:t>
                </a:r>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2022" r="-288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smtClean="0"/>
              <a:t>原子的精细结构：电子的自旋</a:t>
            </a:r>
            <a:endParaRPr lang="zh-CN" altLang="en-US" sz="2800" dirty="0"/>
          </a:p>
        </p:txBody>
      </p:sp>
    </p:spTree>
    <p:extLst>
      <p:ext uri="{BB962C8B-B14F-4D97-AF65-F5344CB8AC3E}">
        <p14:creationId xmlns:p14="http://schemas.microsoft.com/office/powerpoint/2010/main" val="105461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内容占位符 3"/>
              <p:cNvSpPr>
                <a:spLocks noGrp="1"/>
              </p:cNvSpPr>
              <p:nvPr>
                <p:ph idx="1"/>
              </p:nvPr>
            </p:nvSpPr>
            <p:spPr/>
            <p:txBody>
              <a:bodyPr/>
              <a:lstStyle/>
              <a:p>
                <a:r>
                  <a:rPr lang="zh-CN" altLang="en-US" sz="2400" dirty="0" smtClean="0"/>
                  <a:t>原子核和电子的</a:t>
                </a:r>
                <a:r>
                  <a:rPr lang="zh-CN" altLang="en-US" sz="2400" dirty="0" smtClean="0">
                    <a:solidFill>
                      <a:srgbClr val="C00000"/>
                    </a:solidFill>
                  </a:rPr>
                  <a:t>磁相互作用</a:t>
                </a:r>
                <a:r>
                  <a:rPr lang="zh-CN" altLang="en-US" sz="2400" dirty="0" smtClean="0"/>
                  <a:t>引起了谱系的</a:t>
                </a:r>
                <a:r>
                  <a:rPr lang="zh-CN" altLang="en-US" sz="2400" dirty="0" smtClean="0">
                    <a:solidFill>
                      <a:srgbClr val="C00000"/>
                    </a:solidFill>
                  </a:rPr>
                  <a:t>精细结构</a:t>
                </a:r>
                <a:r>
                  <a:rPr lang="zh-CN" altLang="en-US" sz="2400" dirty="0" smtClean="0"/>
                  <a:t>，自旋（电子的固有磁矩）和轨道（磁场）耦合</a:t>
                </a:r>
                <a:endParaRPr lang="en-US" altLang="zh-CN" sz="2400" dirty="0" smtClean="0"/>
              </a:p>
              <a:p>
                <a:r>
                  <a:rPr lang="zh-CN" altLang="en-US" sz="2400" dirty="0"/>
                  <a:t>假设</a:t>
                </a:r>
                <a:r>
                  <a:rPr lang="zh-CN" altLang="en-US" sz="2400" dirty="0" smtClean="0"/>
                  <a:t>原子核绕电子转，会产生磁场</a:t>
                </a:r>
                <a:endParaRPr lang="en-US" altLang="zh-CN" sz="2400" dirty="0" smtClean="0"/>
              </a:p>
              <a:p>
                <a:pPr marL="82153"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𝜋</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𝜀</m:t>
                              </m:r>
                            </m:e>
                            <m:sub>
                              <m:r>
                                <a:rPr lang="en-US" altLang="zh-CN" sz="2400" b="0" i="1" smtClean="0">
                                  <a:latin typeface="Cambria Math" panose="02040503050406030204" pitchFamily="18" charset="0"/>
                                </a:rPr>
                                <m:t>0</m:t>
                              </m:r>
                            </m:sub>
                          </m:sSub>
                        </m:den>
                      </m:f>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𝑍</m:t>
                              </m:r>
                            </m:e>
                            <m:sup>
                              <m:r>
                                <a:rPr lang="en-US" altLang="zh-CN" sz="2400" b="0" i="1" smtClean="0">
                                  <a:latin typeface="Cambria Math" panose="02040503050406030204" pitchFamily="18" charset="0"/>
                                </a:rPr>
                                <m:t>∗</m:t>
                              </m:r>
                            </m:sup>
                          </m:sSup>
                        </m:num>
                        <m:den>
                          <m:r>
                            <a:rPr lang="en-US" altLang="zh-CN" sz="2400" b="0" i="1" smtClean="0">
                              <a:latin typeface="Cambria Math" panose="02040503050406030204" pitchFamily="18" charset="0"/>
                            </a:rPr>
                            <m:t>𝑚</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𝑐</m:t>
                              </m:r>
                            </m:e>
                            <m:sup>
                              <m:r>
                                <a:rPr lang="en-US" altLang="zh-CN" sz="2400" b="0" i="1" smtClean="0">
                                  <a:latin typeface="Cambria Math" panose="02040503050406030204" pitchFamily="18" charset="0"/>
                                </a:rPr>
                                <m:t>2</m:t>
                              </m:r>
                            </m:sup>
                          </m:sSup>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𝑟</m:t>
                              </m:r>
                            </m:e>
                            <m:sup>
                              <m:r>
                                <a:rPr lang="en-US" altLang="zh-CN" sz="2400" b="0" i="1" smtClean="0">
                                  <a:latin typeface="Cambria Math" panose="02040503050406030204" pitchFamily="18" charset="0"/>
                                </a:rPr>
                                <m:t>3</m:t>
                              </m:r>
                            </m:sup>
                          </m:sSup>
                        </m:den>
                      </m:f>
                      <m:r>
                        <a:rPr lang="en-US" altLang="zh-CN" sz="2400" b="1" i="1" smtClean="0">
                          <a:latin typeface="Cambria Math" panose="02040503050406030204" pitchFamily="18" charset="0"/>
                        </a:rPr>
                        <m:t>𝑳</m:t>
                      </m:r>
                    </m:oMath>
                  </m:oMathPara>
                </a14:m>
                <a:endParaRPr lang="en-US" altLang="zh-CN" sz="2400" b="1" dirty="0" smtClean="0"/>
              </a:p>
              <a:p>
                <a:r>
                  <a:rPr lang="zh-CN" altLang="en-US" sz="2400" dirty="0" smtClean="0"/>
                  <a:t>相应势能为</a:t>
                </a:r>
                <a14:m>
                  <m:oMath xmlns:m="http://schemas.openxmlformats.org/officeDocument/2006/math">
                    <m:r>
                      <a:rPr lang="en-US" altLang="zh-CN" sz="2400" b="0" i="1" smtClean="0">
                        <a:latin typeface="Cambria Math" panose="02040503050406030204" pitchFamily="18" charset="0"/>
                      </a:rPr>
                      <m:t>𝑈</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𝝁</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𝑩</m:t>
                    </m:r>
                  </m:oMath>
                </a14:m>
                <a:r>
                  <a:rPr lang="en-US" altLang="zh-CN" sz="2400" dirty="0" smtClean="0"/>
                  <a:t>, </a:t>
                </a:r>
                <a:r>
                  <a:rPr lang="zh-CN" altLang="en-US" sz="2400" dirty="0" smtClean="0"/>
                  <a:t>双能级</a:t>
                </a:r>
                <a14:m>
                  <m:oMath xmlns:m="http://schemas.openxmlformats.org/officeDocument/2006/math">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oMath>
                </a14:m>
                <a:endParaRPr lang="zh-CN" altLang="en-US" sz="2400" b="1" dirty="0"/>
              </a:p>
            </p:txBody>
          </p:sp>
        </mc:Choice>
        <mc:Fallback>
          <p:sp>
            <p:nvSpPr>
              <p:cNvPr id="4" name="内容占位符 3"/>
              <p:cNvSpPr>
                <a:spLocks noGrp="1" noRot="1" noChangeAspect="1" noMove="1" noResize="1" noEditPoints="1" noAdjustHandles="1" noChangeArrowheads="1" noChangeShapeType="1" noTextEdit="1"/>
              </p:cNvSpPr>
              <p:nvPr>
                <p:ph idx="1"/>
              </p:nvPr>
            </p:nvSpPr>
            <p:spPr>
              <a:blipFill rotWithShape="0">
                <a:blip r:embed="rId2"/>
                <a:stretch>
                  <a:fillRect t="-1078"/>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smtClean="0"/>
              <a:t>碱金属双线</a:t>
            </a:r>
            <a:r>
              <a:rPr lang="en-US" altLang="zh-CN" sz="2800" dirty="0" smtClean="0"/>
              <a:t>——</a:t>
            </a:r>
            <a:r>
              <a:rPr lang="zh-CN" altLang="en-US" sz="2800" dirty="0" smtClean="0"/>
              <a:t>内在磁场</a:t>
            </a:r>
            <a:endParaRPr lang="zh-CN" altLang="en-US" sz="2800" dirty="0"/>
          </a:p>
        </p:txBody>
      </p:sp>
      <p:pic>
        <p:nvPicPr>
          <p:cNvPr id="7" name="图片 6"/>
          <p:cNvPicPr>
            <a:picLocks noChangeAspect="1"/>
          </p:cNvPicPr>
          <p:nvPr/>
        </p:nvPicPr>
        <p:blipFill rotWithShape="1">
          <a:blip r:embed="rId3"/>
          <a:srcRect t="59263"/>
          <a:stretch/>
        </p:blipFill>
        <p:spPr>
          <a:xfrm>
            <a:off x="971600" y="3953496"/>
            <a:ext cx="6336704" cy="2053604"/>
          </a:xfrm>
          <a:prstGeom prst="rect">
            <a:avLst/>
          </a:prstGeom>
        </p:spPr>
      </p:pic>
    </p:spTree>
    <p:extLst>
      <p:ext uri="{BB962C8B-B14F-4D97-AF65-F5344CB8AC3E}">
        <p14:creationId xmlns:p14="http://schemas.microsoft.com/office/powerpoint/2010/main" val="363436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9208" y="1340768"/>
            <a:ext cx="5770984" cy="4525962"/>
          </a:xfrm>
        </p:spPr>
        <p:txBody>
          <a:bodyPr/>
          <a:lstStyle/>
          <a:p>
            <a:r>
              <a:rPr lang="en-US" altLang="zh-CN" sz="2400" dirty="0">
                <a:latin typeface="Arial" panose="020B0604020202020204" pitchFamily="34" charset="0"/>
                <a:cs typeface="Arial" panose="020B0604020202020204" pitchFamily="34" charset="0"/>
              </a:rPr>
              <a:t>1896</a:t>
            </a:r>
            <a:r>
              <a:rPr lang="zh-CN" altLang="en-US" sz="2400" dirty="0">
                <a:latin typeface="Arial" panose="020B0604020202020204" pitchFamily="34" charset="0"/>
                <a:cs typeface="Arial" panose="020B0604020202020204" pitchFamily="34" charset="0"/>
              </a:rPr>
              <a:t>年</a:t>
            </a:r>
            <a:r>
              <a:rPr lang="zh-CN" altLang="en-US" sz="2400" dirty="0" smtClean="0">
                <a:latin typeface="Arial" panose="020B0604020202020204" pitchFamily="34" charset="0"/>
                <a:cs typeface="Arial" panose="020B0604020202020204" pitchFamily="34" charset="0"/>
              </a:rPr>
              <a:t>，塞曼</a:t>
            </a:r>
            <a:r>
              <a:rPr lang="zh-CN" altLang="en-US" sz="2400" dirty="0">
                <a:latin typeface="Arial" panose="020B0604020202020204" pitchFamily="34" charset="0"/>
                <a:cs typeface="Arial" panose="020B0604020202020204" pitchFamily="34" charset="0"/>
              </a:rPr>
              <a:t>不顾实验室管理员主管的命令，使用实验室的设备观测强磁场下光谱线的分裂。他因此被实验室开除</a:t>
            </a:r>
            <a:r>
              <a:rPr lang="zh-CN" altLang="en-US" sz="2400" dirty="0" smtClean="0">
                <a:latin typeface="Arial" panose="020B0604020202020204" pitchFamily="34" charset="0"/>
                <a:cs typeface="Arial" panose="020B0604020202020204" pitchFamily="34" charset="0"/>
              </a:rPr>
              <a:t>。</a:t>
            </a:r>
            <a:endParaRPr lang="en-US" altLang="zh-CN" sz="2400" dirty="0" smtClean="0">
              <a:latin typeface="Arial" panose="020B0604020202020204" pitchFamily="34" charset="0"/>
              <a:cs typeface="Arial" panose="020B0604020202020204" pitchFamily="34" charset="0"/>
            </a:endParaRPr>
          </a:p>
          <a:p>
            <a:r>
              <a:rPr lang="zh-CN" altLang="en-US" sz="2400" dirty="0">
                <a:latin typeface="Arial" panose="020B0604020202020204" pitchFamily="34" charset="0"/>
                <a:cs typeface="Arial" panose="020B0604020202020204" pitchFamily="34" charset="0"/>
              </a:rPr>
              <a:t>但是</a:t>
            </a:r>
            <a:r>
              <a:rPr lang="zh-CN" altLang="en-US" sz="2400" dirty="0" smtClean="0">
                <a:latin typeface="Arial" panose="020B0604020202020204" pitchFamily="34" charset="0"/>
                <a:cs typeface="Arial" panose="020B0604020202020204" pitchFamily="34" charset="0"/>
              </a:rPr>
              <a:t>，结果证明他</a:t>
            </a:r>
            <a:r>
              <a:rPr lang="zh-CN" altLang="en-US" sz="2400" dirty="0">
                <a:latin typeface="Arial" panose="020B0604020202020204" pitchFamily="34" charset="0"/>
                <a:cs typeface="Arial" panose="020B0604020202020204" pitchFamily="34" charset="0"/>
              </a:rPr>
              <a:t>发现了塞曼效应，为此获得了</a:t>
            </a:r>
            <a:r>
              <a:rPr lang="en-US" altLang="zh-CN" sz="2400" dirty="0">
                <a:latin typeface="Arial" panose="020B0604020202020204" pitchFamily="34" charset="0"/>
                <a:cs typeface="Arial" panose="020B0604020202020204" pitchFamily="34" charset="0"/>
              </a:rPr>
              <a:t>1902</a:t>
            </a:r>
            <a:r>
              <a:rPr lang="zh-CN" altLang="en-US" sz="2400" dirty="0">
                <a:latin typeface="Arial" panose="020B0604020202020204" pitchFamily="34" charset="0"/>
                <a:cs typeface="Arial" panose="020B0604020202020204" pitchFamily="34" charset="0"/>
              </a:rPr>
              <a:t>年的诺贝尔物理学奖</a:t>
            </a:r>
            <a:r>
              <a:rPr lang="zh-CN" altLang="en-US" sz="2400" dirty="0" smtClean="0">
                <a:latin typeface="Arial" panose="020B0604020202020204" pitchFamily="34" charset="0"/>
                <a:cs typeface="Arial" panose="020B0604020202020204" pitchFamily="34" charset="0"/>
              </a:rPr>
              <a:t>。</a:t>
            </a:r>
            <a:endParaRPr lang="en-US" altLang="zh-CN" sz="2400" dirty="0" smtClean="0">
              <a:latin typeface="Arial" panose="020B0604020202020204" pitchFamily="34" charset="0"/>
              <a:cs typeface="Arial" panose="020B0604020202020204" pitchFamily="34" charset="0"/>
            </a:endParaRPr>
          </a:p>
          <a:p>
            <a:r>
              <a:rPr lang="zh-CN" altLang="en-US" sz="2400" dirty="0" smtClean="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磁场中发出的光会发生偏振</a:t>
            </a:r>
            <a:r>
              <a:rPr lang="zh-CN" altLang="en-US" sz="2400" dirty="0" smtClean="0">
                <a:latin typeface="Arial" panose="020B0604020202020204" pitchFamily="34" charset="0"/>
                <a:cs typeface="Arial" panose="020B0604020202020204" pitchFamily="34" charset="0"/>
              </a:rPr>
              <a:t>” 。</a:t>
            </a:r>
            <a:endParaRPr lang="en-US" altLang="zh-CN" sz="2400" dirty="0" smtClean="0">
              <a:latin typeface="Arial" panose="020B0604020202020204" pitchFamily="34" charset="0"/>
              <a:cs typeface="Arial" panose="020B0604020202020204" pitchFamily="34" charset="0"/>
            </a:endParaRPr>
          </a:p>
          <a:p>
            <a:r>
              <a:rPr lang="zh-CN" altLang="en-US" sz="2400" dirty="0">
                <a:latin typeface="Arial" panose="020B0604020202020204" pitchFamily="34" charset="0"/>
                <a:cs typeface="Arial" panose="020B0604020202020204" pitchFamily="34" charset="0"/>
              </a:rPr>
              <a:t>洛伦</a:t>
            </a:r>
            <a:r>
              <a:rPr lang="zh-CN" altLang="en-US" sz="2400" dirty="0" smtClean="0">
                <a:latin typeface="Arial" panose="020B0604020202020204" pitchFamily="34" charset="0"/>
                <a:cs typeface="Arial" panose="020B0604020202020204" pitchFamily="34" charset="0"/>
              </a:rPr>
              <a:t>兹提出</a:t>
            </a:r>
            <a:r>
              <a:rPr lang="zh-CN" altLang="en-US" sz="2400" dirty="0">
                <a:latin typeface="Arial" panose="020B0604020202020204" pitchFamily="34" charset="0"/>
                <a:cs typeface="Arial" panose="020B0604020202020204" pitchFamily="34" charset="0"/>
              </a:rPr>
              <a:t>发光是某种粒子振动的结果</a:t>
            </a:r>
            <a:r>
              <a:rPr lang="zh-CN" altLang="en-US" sz="2400" dirty="0" smtClean="0">
                <a:latin typeface="Arial" panose="020B0604020202020204" pitchFamily="34" charset="0"/>
                <a:cs typeface="Arial" panose="020B0604020202020204" pitchFamily="34" charset="0"/>
              </a:rPr>
              <a:t>。</a:t>
            </a:r>
            <a:endParaRPr lang="en-US" altLang="zh-CN" sz="2400" dirty="0" smtClean="0">
              <a:latin typeface="Arial" panose="020B0604020202020204" pitchFamily="34" charset="0"/>
              <a:cs typeface="Arial" panose="020B0604020202020204" pitchFamily="34" charset="0"/>
            </a:endParaRPr>
          </a:p>
          <a:p>
            <a:r>
              <a:rPr lang="zh-CN" altLang="en-US" sz="2400" dirty="0" smtClean="0">
                <a:latin typeface="Arial" panose="020B0604020202020204" pitchFamily="34" charset="0"/>
                <a:cs typeface="Arial" panose="020B0604020202020204" pitchFamily="34" charset="0"/>
              </a:rPr>
              <a:t>塞曼</a:t>
            </a:r>
            <a:r>
              <a:rPr lang="zh-CN" altLang="en-US" sz="2400" dirty="0">
                <a:latin typeface="Arial" panose="020B0604020202020204" pitchFamily="34" charset="0"/>
                <a:cs typeface="Arial" panose="020B0604020202020204" pitchFamily="34" charset="0"/>
              </a:rPr>
              <a:t>的实验使得人们清晰地认识到，这种粒子带有负电，比氢原子轻一千倍。得到这一结果时，约瑟夫</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汤姆孙还没有发现电子。因而，塞曼效应成了人们研究原子结构的重要工具。</a:t>
            </a:r>
          </a:p>
        </p:txBody>
      </p:sp>
      <p:sp>
        <p:nvSpPr>
          <p:cNvPr id="2" name="标题 1"/>
          <p:cNvSpPr>
            <a:spLocks noGrp="1"/>
          </p:cNvSpPr>
          <p:nvPr>
            <p:ph type="title"/>
          </p:nvPr>
        </p:nvSpPr>
        <p:spPr/>
        <p:txBody>
          <a:bodyPr>
            <a:normAutofit/>
          </a:bodyPr>
          <a:lstStyle/>
          <a:p>
            <a:r>
              <a:rPr lang="zh-CN" altLang="en-US" sz="2800" b="1" dirty="0" smtClean="0">
                <a:solidFill>
                  <a:schemeClr val="hlink"/>
                </a:solidFill>
                <a:latin typeface="Arial" panose="020B0604020202020204" pitchFamily="34" charset="0"/>
                <a:ea typeface="+mn-ea"/>
                <a:cs typeface="Arial" panose="020B0604020202020204" pitchFamily="34" charset="0"/>
              </a:rPr>
              <a:t>磁场</a:t>
            </a:r>
            <a:r>
              <a:rPr lang="zh-CN" altLang="en-US" sz="2800" b="1" dirty="0">
                <a:solidFill>
                  <a:schemeClr val="hlink"/>
                </a:solidFill>
                <a:latin typeface="Arial" panose="020B0604020202020204" pitchFamily="34" charset="0"/>
                <a:ea typeface="+mn-ea"/>
                <a:cs typeface="Arial" panose="020B0604020202020204" pitchFamily="34" charset="0"/>
              </a:rPr>
              <a:t>对原子的</a:t>
            </a:r>
            <a:r>
              <a:rPr lang="zh-CN" altLang="en-US" sz="2800" b="1" dirty="0" smtClean="0">
                <a:solidFill>
                  <a:schemeClr val="hlink"/>
                </a:solidFill>
                <a:latin typeface="Arial" panose="020B0604020202020204" pitchFamily="34" charset="0"/>
                <a:ea typeface="+mn-ea"/>
                <a:cs typeface="Arial" panose="020B0604020202020204" pitchFamily="34" charset="0"/>
              </a:rPr>
              <a:t>作用</a:t>
            </a:r>
            <a:r>
              <a:rPr lang="en-US" altLang="zh-CN" sz="2800" b="1" dirty="0" smtClean="0">
                <a:solidFill>
                  <a:schemeClr val="hlink"/>
                </a:solidFill>
                <a:latin typeface="Arial" panose="020B0604020202020204" pitchFamily="34" charset="0"/>
                <a:ea typeface="+mn-ea"/>
                <a:cs typeface="Arial" panose="020B0604020202020204" pitchFamily="34" charset="0"/>
              </a:rPr>
              <a:t>——Zeeman</a:t>
            </a:r>
            <a:r>
              <a:rPr lang="zh-CN" altLang="en-US" sz="2800" b="1" dirty="0" smtClean="0">
                <a:solidFill>
                  <a:schemeClr val="hlink"/>
                </a:solidFill>
                <a:latin typeface="Arial" panose="020B0604020202020204" pitchFamily="34" charset="0"/>
                <a:ea typeface="+mn-ea"/>
                <a:cs typeface="Arial" panose="020B0604020202020204" pitchFamily="34" charset="0"/>
              </a:rPr>
              <a:t>效应</a:t>
            </a:r>
            <a:endParaRPr lang="zh-CN" altLang="en-US" sz="2800" dirty="0">
              <a:latin typeface="Arial" panose="020B0604020202020204" pitchFamily="34" charset="0"/>
              <a:ea typeface="+mn-ea"/>
              <a:cs typeface="Arial" panose="020B0604020202020204" pitchFamily="34"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200" y="1196752"/>
            <a:ext cx="2369840" cy="3317776"/>
          </a:xfrm>
          <a:prstGeom prst="rect">
            <a:avLst/>
          </a:prstGeom>
        </p:spPr>
      </p:pic>
      <p:sp>
        <p:nvSpPr>
          <p:cNvPr id="7" name="矩形 6"/>
          <p:cNvSpPr/>
          <p:nvPr/>
        </p:nvSpPr>
        <p:spPr>
          <a:xfrm>
            <a:off x="6456040" y="4562435"/>
            <a:ext cx="2580456" cy="1877437"/>
          </a:xfrm>
          <a:prstGeom prst="rect">
            <a:avLst/>
          </a:prstGeom>
        </p:spPr>
        <p:txBody>
          <a:bodyPr wrap="square">
            <a:spAutoFit/>
          </a:bodyPr>
          <a:lstStyle/>
          <a:p>
            <a:r>
              <a:rPr lang="zh-CN" altLang="en-US" b="1" dirty="0" smtClean="0">
                <a:solidFill>
                  <a:srgbClr val="000000"/>
                </a:solidFill>
                <a:latin typeface="Arial" panose="020B0604020202020204" pitchFamily="34" charset="0"/>
                <a:ea typeface="+mn-ea"/>
                <a:cs typeface="Arial" panose="020B0604020202020204" pitchFamily="34" charset="0"/>
              </a:rPr>
              <a:t>彼</a:t>
            </a:r>
            <a:r>
              <a:rPr lang="zh-CN" altLang="en-US" b="1" dirty="0">
                <a:solidFill>
                  <a:srgbClr val="000000"/>
                </a:solidFill>
                <a:latin typeface="Arial" panose="020B0604020202020204" pitchFamily="34" charset="0"/>
                <a:ea typeface="+mn-ea"/>
                <a:cs typeface="Arial" panose="020B0604020202020204" pitchFamily="34" charset="0"/>
              </a:rPr>
              <a:t>得</a:t>
            </a:r>
            <a:r>
              <a:rPr lang="en-US" altLang="zh-CN" b="1" dirty="0">
                <a:solidFill>
                  <a:srgbClr val="000000"/>
                </a:solidFill>
                <a:latin typeface="Arial" panose="020B0604020202020204" pitchFamily="34" charset="0"/>
                <a:ea typeface="+mn-ea"/>
                <a:cs typeface="Arial" panose="020B0604020202020204" pitchFamily="34" charset="0"/>
              </a:rPr>
              <a:t>·</a:t>
            </a:r>
            <a:r>
              <a:rPr lang="zh-CN" altLang="en-US" b="1" dirty="0" smtClean="0">
                <a:solidFill>
                  <a:srgbClr val="000000"/>
                </a:solidFill>
                <a:latin typeface="Arial" panose="020B0604020202020204" pitchFamily="34" charset="0"/>
                <a:ea typeface="+mn-ea"/>
                <a:cs typeface="Arial" panose="020B0604020202020204" pitchFamily="34" charset="0"/>
              </a:rPr>
              <a:t>塞曼</a:t>
            </a:r>
            <a:endParaRPr lang="en-US" altLang="zh-CN" b="1" dirty="0" smtClean="0">
              <a:solidFill>
                <a:srgbClr val="000000"/>
              </a:solidFill>
              <a:latin typeface="Arial" panose="020B0604020202020204" pitchFamily="34" charset="0"/>
              <a:ea typeface="+mn-ea"/>
              <a:cs typeface="Arial" panose="020B0604020202020204" pitchFamily="34" charset="0"/>
            </a:endParaRPr>
          </a:p>
          <a:p>
            <a:r>
              <a:rPr lang="en-US" altLang="zh-CN" b="1" dirty="0" smtClean="0">
                <a:solidFill>
                  <a:srgbClr val="000000"/>
                </a:solidFill>
                <a:latin typeface="Arial" panose="020B0604020202020204" pitchFamily="34" charset="0"/>
                <a:ea typeface="+mn-ea"/>
                <a:cs typeface="Arial" panose="020B0604020202020204" pitchFamily="34" charset="0"/>
              </a:rPr>
              <a:t>Pieter Zeeman</a:t>
            </a:r>
          </a:p>
          <a:p>
            <a:r>
              <a:rPr lang="en-US" altLang="zh-CN" sz="2000" dirty="0" smtClean="0">
                <a:latin typeface="Arial" panose="020B0604020202020204" pitchFamily="34" charset="0"/>
                <a:ea typeface="+mn-ea"/>
                <a:cs typeface="Arial" panose="020B0604020202020204" pitchFamily="34" charset="0"/>
              </a:rPr>
              <a:t>1865.5.25-1943.10.9</a:t>
            </a:r>
          </a:p>
          <a:p>
            <a:r>
              <a:rPr lang="en-US" altLang="zh-CN" b="1" dirty="0" smtClean="0">
                <a:solidFill>
                  <a:srgbClr val="000000"/>
                </a:solidFill>
                <a:latin typeface="Arial" panose="020B0604020202020204" pitchFamily="34" charset="0"/>
                <a:ea typeface="+mn-ea"/>
                <a:cs typeface="Arial" panose="020B0604020202020204" pitchFamily="34" charset="0"/>
              </a:rPr>
              <a:t>1902Nobel Prize</a:t>
            </a:r>
            <a:r>
              <a:rPr lang="en-US" altLang="zh-CN" b="1" dirty="0">
                <a:solidFill>
                  <a:srgbClr val="000000"/>
                </a:solidFill>
                <a:latin typeface="Arial" panose="020B0604020202020204" pitchFamily="34" charset="0"/>
                <a:ea typeface="+mn-ea"/>
                <a:cs typeface="Arial" panose="020B0604020202020204" pitchFamily="34" charset="0"/>
              </a:rPr>
              <a:t/>
            </a:r>
            <a:br>
              <a:rPr lang="en-US" altLang="zh-CN" b="1" dirty="0">
                <a:solidFill>
                  <a:srgbClr val="000000"/>
                </a:solidFill>
                <a:latin typeface="Arial" panose="020B0604020202020204" pitchFamily="34" charset="0"/>
                <a:ea typeface="+mn-ea"/>
                <a:cs typeface="Arial" panose="020B0604020202020204" pitchFamily="34" charset="0"/>
              </a:rPr>
            </a:br>
            <a:endParaRPr lang="zh-CN" altLang="en-US" dirty="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30879591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2800" dirty="0"/>
              <a:t>磁场对原子的作用</a:t>
            </a:r>
          </a:p>
        </p:txBody>
      </p:sp>
      <p:sp>
        <p:nvSpPr>
          <p:cNvPr id="5" name="内容占位符 4"/>
          <p:cNvSpPr>
            <a:spLocks noGrp="1"/>
          </p:cNvSpPr>
          <p:nvPr>
            <p:ph idx="1"/>
          </p:nvPr>
        </p:nvSpPr>
        <p:spPr>
          <a:xfrm>
            <a:off x="440401" y="1124744"/>
            <a:ext cx="8229600" cy="4525962"/>
          </a:xfrm>
        </p:spPr>
        <p:txBody>
          <a:bodyPr/>
          <a:lstStyle/>
          <a:p>
            <a:r>
              <a:rPr lang="en-US" altLang="zh-CN" sz="2400" b="1" dirty="0">
                <a:latin typeface="Times New Roman" panose="02020603050405020304" pitchFamily="18" charset="0"/>
                <a:ea typeface="楷体_GB2312" pitchFamily="49" charset="-122"/>
              </a:rPr>
              <a:t>1944</a:t>
            </a:r>
            <a:r>
              <a:rPr lang="zh-CN" altLang="en-US" sz="2400" b="1" dirty="0">
                <a:latin typeface="Times New Roman" panose="02020603050405020304" pitchFamily="18" charset="0"/>
                <a:ea typeface="楷体_GB2312" pitchFamily="49" charset="-122"/>
              </a:rPr>
              <a:t>年扎佛依斯发现了</a:t>
            </a:r>
            <a:r>
              <a:rPr lang="zh-CN" altLang="en-US" sz="2400" b="1" dirty="0">
                <a:solidFill>
                  <a:srgbClr val="CC6600"/>
                </a:solidFill>
                <a:latin typeface="Times New Roman" panose="02020603050405020304" pitchFamily="18" charset="0"/>
                <a:ea typeface="楷体_GB2312" pitchFamily="49" charset="-122"/>
              </a:rPr>
              <a:t>磁共振现象</a:t>
            </a:r>
            <a:r>
              <a:rPr lang="zh-CN" altLang="en-US" sz="2400" b="1" dirty="0">
                <a:latin typeface="Times New Roman" panose="02020603050405020304" pitchFamily="18" charset="0"/>
                <a:ea typeface="楷体_GB2312" pitchFamily="49" charset="-122"/>
              </a:rPr>
              <a:t>，随后数年中发展了这方面的实验：</a:t>
            </a:r>
            <a:r>
              <a:rPr lang="zh-CN" altLang="en-US" sz="2400" b="1" dirty="0">
                <a:solidFill>
                  <a:schemeClr val="folHlink"/>
                </a:solidFill>
                <a:latin typeface="Times New Roman" panose="02020603050405020304" pitchFamily="18" charset="0"/>
                <a:ea typeface="楷体_GB2312" pitchFamily="49" charset="-122"/>
              </a:rPr>
              <a:t>在均匀磁场中放置所要研究的材料样品，再加交变电磁场，如果后者的频率合适，样品会从交变电磁场吸收能量</a:t>
            </a:r>
            <a:r>
              <a:rPr lang="zh-CN" altLang="en-US" sz="2400" b="1" dirty="0" smtClean="0">
                <a:solidFill>
                  <a:schemeClr val="folHlink"/>
                </a:solidFill>
                <a:latin typeface="Times New Roman" panose="02020603050405020304" pitchFamily="18" charset="0"/>
                <a:ea typeface="楷体_GB2312" pitchFamily="49" charset="-122"/>
              </a:rPr>
              <a:t>。</a:t>
            </a:r>
            <a:r>
              <a:rPr lang="zh-CN" altLang="en-US" sz="2400" b="1" dirty="0" smtClean="0">
                <a:latin typeface="Times New Roman" panose="02020603050405020304" pitchFamily="18" charset="0"/>
                <a:ea typeface="楷体_GB2312" pitchFamily="49" charset="-122"/>
              </a:rPr>
              <a:t>这</a:t>
            </a:r>
            <a:r>
              <a:rPr lang="zh-CN" altLang="en-US" sz="2400" b="1" dirty="0">
                <a:latin typeface="Times New Roman" panose="02020603050405020304" pitchFamily="18" charset="0"/>
                <a:ea typeface="楷体_GB2312" pitchFamily="49" charset="-122"/>
              </a:rPr>
              <a:t>类实验在科学上有重要的应用。它的基础也是原子的磁性问题</a:t>
            </a:r>
            <a:r>
              <a:rPr lang="zh-CN" altLang="en-US" sz="2400" b="1" dirty="0" smtClean="0">
                <a:latin typeface="Times New Roman" panose="02020603050405020304" pitchFamily="18" charset="0"/>
                <a:ea typeface="楷体_GB2312" pitchFamily="49" charset="-122"/>
              </a:rPr>
              <a:t>。</a:t>
            </a:r>
            <a:endParaRPr lang="en-US" altLang="zh-CN" sz="2400" b="1" dirty="0" smtClean="0">
              <a:latin typeface="Times New Roman" panose="02020603050405020304" pitchFamily="18" charset="0"/>
              <a:ea typeface="楷体_GB2312" pitchFamily="49" charset="-122"/>
            </a:endParaRPr>
          </a:p>
          <a:p>
            <a:r>
              <a:rPr lang="zh-CN" altLang="en-US" sz="2400" b="1" dirty="0" smtClean="0">
                <a:latin typeface="Times New Roman" panose="02020603050405020304" pitchFamily="18" charset="0"/>
                <a:ea typeface="楷体_GB2312" pitchFamily="49" charset="-122"/>
              </a:rPr>
              <a:t>大家</a:t>
            </a:r>
            <a:r>
              <a:rPr lang="zh-CN" altLang="en-US" sz="2400" b="1" dirty="0">
                <a:latin typeface="Times New Roman" panose="02020603050405020304" pitchFamily="18" charset="0"/>
                <a:ea typeface="楷体_GB2312" pitchFamily="49" charset="-122"/>
              </a:rPr>
              <a:t>早已知道的关于物质磁化的事实：有一类物质，放在磁场中磁化后，它的磁矩的方向同磁场的方向相同；另一类物质，放在磁场中磁化后，它的磁矩的方向相反；前一类称作</a:t>
            </a:r>
            <a:r>
              <a:rPr lang="zh-CN" altLang="en-US" sz="2400" b="1" dirty="0">
                <a:solidFill>
                  <a:schemeClr val="accent1"/>
                </a:solidFill>
                <a:latin typeface="Times New Roman" panose="02020603050405020304" pitchFamily="18" charset="0"/>
                <a:ea typeface="楷体_GB2312" pitchFamily="49" charset="-122"/>
              </a:rPr>
              <a:t>顺磁性物质</a:t>
            </a:r>
            <a:r>
              <a:rPr lang="zh-CN" altLang="en-US" sz="2400" b="1" dirty="0">
                <a:latin typeface="Times New Roman" panose="02020603050405020304" pitchFamily="18" charset="0"/>
                <a:ea typeface="楷体_GB2312" pitchFamily="49" charset="-122"/>
              </a:rPr>
              <a:t>，后一类称作</a:t>
            </a:r>
            <a:r>
              <a:rPr lang="zh-CN" altLang="en-US" sz="2400" b="1" dirty="0">
                <a:solidFill>
                  <a:schemeClr val="accent1"/>
                </a:solidFill>
                <a:latin typeface="Times New Roman" panose="02020603050405020304" pitchFamily="18" charset="0"/>
                <a:ea typeface="楷体_GB2312" pitchFamily="49" charset="-122"/>
              </a:rPr>
              <a:t>抗磁性物质</a:t>
            </a:r>
            <a:r>
              <a:rPr lang="zh-CN" altLang="en-US" sz="2400" b="1" dirty="0">
                <a:latin typeface="Times New Roman" panose="02020603050405020304" pitchFamily="18" charset="0"/>
                <a:ea typeface="楷体_GB2312" pitchFamily="49" charset="-122"/>
              </a:rPr>
              <a:t>。经研究知道，这也是原子结构的反映。</a:t>
            </a:r>
          </a:p>
          <a:p>
            <a:endParaRPr lang="zh-CN" altLang="en-US" sz="2400" dirty="0"/>
          </a:p>
        </p:txBody>
      </p:sp>
    </p:spTree>
    <p:extLst>
      <p:ext uri="{BB962C8B-B14F-4D97-AF65-F5344CB8AC3E}">
        <p14:creationId xmlns:p14="http://schemas.microsoft.com/office/powerpoint/2010/main" val="41706637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5298" name="Rectangle 2"/>
              <p:cNvSpPr>
                <a:spLocks noChangeArrowheads="1"/>
              </p:cNvSpPr>
              <p:nvPr/>
            </p:nvSpPr>
            <p:spPr bwMode="auto">
              <a:xfrm>
                <a:off x="539552" y="908720"/>
                <a:ext cx="8353425"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dirty="0" smtClean="0">
                    <a:solidFill>
                      <a:schemeClr val="hlink"/>
                    </a:solidFill>
                    <a:latin typeface="Arial" panose="020B0604020202020204" pitchFamily="34" charset="0"/>
                    <a:ea typeface="+mn-ea"/>
                    <a:cs typeface="Arial" panose="020B0604020202020204" pitchFamily="34" charset="0"/>
                  </a:rPr>
                  <a:t>例</a:t>
                </a:r>
                <a:r>
                  <a:rPr lang="zh-CN" altLang="en-US" dirty="0">
                    <a:latin typeface="Arial" panose="020B0604020202020204" pitchFamily="34" charset="0"/>
                    <a:ea typeface="+mn-ea"/>
                    <a:cs typeface="Arial" panose="020B0604020202020204" pitchFamily="34" charset="0"/>
                  </a:rPr>
                  <a:t>：</a:t>
                </a:r>
                <a:r>
                  <a:rPr lang="en-US" altLang="zh-CN" baseline="30000" dirty="0">
                    <a:latin typeface="Arial" panose="020B0604020202020204" pitchFamily="34" charset="0"/>
                    <a:ea typeface="+mn-ea"/>
                    <a:cs typeface="Arial" panose="020B0604020202020204" pitchFamily="34" charset="0"/>
                  </a:rPr>
                  <a:t>2</a:t>
                </a:r>
                <a:r>
                  <a:rPr lang="en-US" altLang="zh-CN" dirty="0">
                    <a:latin typeface="Arial" panose="020B0604020202020204" pitchFamily="34" charset="0"/>
                    <a:ea typeface="+mn-ea"/>
                    <a:cs typeface="Arial" panose="020B0604020202020204" pitchFamily="34" charset="0"/>
                  </a:rPr>
                  <a:t>P</a:t>
                </a:r>
                <a:r>
                  <a:rPr lang="en-US" altLang="zh-CN" baseline="-30000" dirty="0">
                    <a:latin typeface="Arial" panose="020B0604020202020204" pitchFamily="34" charset="0"/>
                    <a:ea typeface="+mn-ea"/>
                    <a:cs typeface="Arial" panose="020B0604020202020204" pitchFamily="34" charset="0"/>
                  </a:rPr>
                  <a:t>3/2</a:t>
                </a:r>
                <a:r>
                  <a:rPr lang="zh-CN" altLang="en-US" dirty="0">
                    <a:latin typeface="Arial" panose="020B0604020202020204" pitchFamily="34" charset="0"/>
                    <a:ea typeface="+mn-ea"/>
                    <a:cs typeface="Arial" panose="020B0604020202020204" pitchFamily="34" charset="0"/>
                  </a:rPr>
                  <a:t>在磁场中能级分裂的情况。这里</a:t>
                </a:r>
                <a14:m>
                  <m:oMath xmlns:m="http://schemas.openxmlformats.org/officeDocument/2006/math">
                    <m:r>
                      <a:rPr lang="en-US" altLang="zh-CN" i="1" dirty="0" smtClean="0">
                        <a:solidFill>
                          <a:srgbClr val="CC6600"/>
                        </a:solidFill>
                        <a:latin typeface="Cambria Math" panose="02040503050406030204" pitchFamily="18" charset="0"/>
                        <a:ea typeface="+mn-ea"/>
                        <a:cs typeface="Arial" panose="020B0604020202020204" pitchFamily="34" charset="0"/>
                      </a:rPr>
                      <m:t>𝐿</m:t>
                    </m:r>
                    <m:r>
                      <a:rPr lang="en-US" altLang="zh-CN" i="1" dirty="0" smtClean="0">
                        <a:solidFill>
                          <a:srgbClr val="CC6600"/>
                        </a:solidFill>
                        <a:latin typeface="Cambria Math" panose="02040503050406030204" pitchFamily="18" charset="0"/>
                        <a:ea typeface="+mn-ea"/>
                        <a:cs typeface="Arial" panose="020B0604020202020204" pitchFamily="34" charset="0"/>
                      </a:rPr>
                      <m:t>=1</m:t>
                    </m:r>
                    <m:r>
                      <a:rPr lang="zh-CN" altLang="en-US" i="1" dirty="0">
                        <a:solidFill>
                          <a:srgbClr val="CC6600"/>
                        </a:solidFill>
                        <a:latin typeface="Cambria Math" panose="02040503050406030204" pitchFamily="18" charset="0"/>
                        <a:ea typeface="+mn-ea"/>
                        <a:cs typeface="Arial" panose="020B0604020202020204" pitchFamily="34" charset="0"/>
                      </a:rPr>
                      <m:t>，</m:t>
                    </m:r>
                    <m:r>
                      <a:rPr lang="en-US" altLang="zh-CN" i="1" dirty="0">
                        <a:solidFill>
                          <a:srgbClr val="CC6600"/>
                        </a:solidFill>
                        <a:latin typeface="Cambria Math" panose="02040503050406030204" pitchFamily="18" charset="0"/>
                        <a:ea typeface="+mn-ea"/>
                        <a:cs typeface="Arial" panose="020B0604020202020204" pitchFamily="34" charset="0"/>
                      </a:rPr>
                      <m:t>𝑆</m:t>
                    </m:r>
                    <m:r>
                      <a:rPr lang="en-US" altLang="zh-CN" i="1" dirty="0">
                        <a:solidFill>
                          <a:srgbClr val="CC6600"/>
                        </a:solidFill>
                        <a:latin typeface="Cambria Math" panose="02040503050406030204" pitchFamily="18" charset="0"/>
                        <a:ea typeface="+mn-ea"/>
                        <a:cs typeface="Arial" panose="020B0604020202020204" pitchFamily="34" charset="0"/>
                      </a:rPr>
                      <m:t>=1/2</m:t>
                    </m:r>
                    <m:r>
                      <a:rPr lang="zh-CN" altLang="en-US" i="1" dirty="0">
                        <a:solidFill>
                          <a:srgbClr val="CC6600"/>
                        </a:solidFill>
                        <a:latin typeface="Cambria Math" panose="02040503050406030204" pitchFamily="18" charset="0"/>
                        <a:ea typeface="+mn-ea"/>
                        <a:cs typeface="Arial" panose="020B0604020202020204" pitchFamily="34" charset="0"/>
                      </a:rPr>
                      <m:t>，</m:t>
                    </m:r>
                    <m:r>
                      <a:rPr lang="en-US" altLang="zh-CN" i="1" dirty="0">
                        <a:solidFill>
                          <a:srgbClr val="CC6600"/>
                        </a:solidFill>
                        <a:latin typeface="Cambria Math" panose="02040503050406030204" pitchFamily="18" charset="0"/>
                        <a:ea typeface="+mn-ea"/>
                        <a:cs typeface="Arial" panose="020B0604020202020204" pitchFamily="34" charset="0"/>
                      </a:rPr>
                      <m:t>𝐽</m:t>
                    </m:r>
                    <m:r>
                      <a:rPr lang="en-US" altLang="zh-CN" i="1" dirty="0">
                        <a:solidFill>
                          <a:srgbClr val="CC6600"/>
                        </a:solidFill>
                        <a:latin typeface="Cambria Math" panose="02040503050406030204" pitchFamily="18" charset="0"/>
                        <a:ea typeface="+mn-ea"/>
                        <a:cs typeface="Arial" panose="020B0604020202020204" pitchFamily="34" charset="0"/>
                      </a:rPr>
                      <m:t>=3/2</m:t>
                    </m:r>
                  </m:oMath>
                </a14:m>
                <a:r>
                  <a:rPr lang="zh-CN" altLang="en-US" dirty="0">
                    <a:solidFill>
                      <a:srgbClr val="CC6600"/>
                    </a:solidFill>
                    <a:latin typeface="Arial" panose="020B0604020202020204" pitchFamily="34" charset="0"/>
                    <a:ea typeface="+mn-ea"/>
                    <a:cs typeface="Arial" panose="020B0604020202020204" pitchFamily="34" charset="0"/>
                  </a:rPr>
                  <a:t>。</a:t>
                </a:r>
                <a:r>
                  <a:rPr lang="zh-CN" altLang="en-US" dirty="0">
                    <a:latin typeface="Arial" panose="020B0604020202020204" pitchFamily="34" charset="0"/>
                    <a:ea typeface="+mn-ea"/>
                    <a:cs typeface="Arial" panose="020B0604020202020204" pitchFamily="34" charset="0"/>
                  </a:rPr>
                  <a:t>计算得</a:t>
                </a:r>
                <a14:m>
                  <m:oMath xmlns:m="http://schemas.openxmlformats.org/officeDocument/2006/math">
                    <m:r>
                      <a:rPr lang="en-US" altLang="zh-CN" i="1" dirty="0" smtClean="0">
                        <a:solidFill>
                          <a:schemeClr val="folHlink"/>
                        </a:solidFill>
                        <a:latin typeface="Cambria Math" panose="02040503050406030204" pitchFamily="18" charset="0"/>
                        <a:ea typeface="+mn-ea"/>
                        <a:cs typeface="Arial" panose="020B0604020202020204" pitchFamily="34" charset="0"/>
                      </a:rPr>
                      <m:t>𝑔</m:t>
                    </m:r>
                    <m:r>
                      <a:rPr lang="en-US" altLang="zh-CN" i="1" baseline="-30000" dirty="0" err="1">
                        <a:solidFill>
                          <a:schemeClr val="folHlink"/>
                        </a:solidFill>
                        <a:latin typeface="Cambria Math" panose="02040503050406030204" pitchFamily="18" charset="0"/>
                        <a:ea typeface="+mn-ea"/>
                        <a:cs typeface="Arial" panose="020B0604020202020204" pitchFamily="34" charset="0"/>
                      </a:rPr>
                      <m:t>𝐽</m:t>
                    </m:r>
                    <m:r>
                      <a:rPr lang="en-US" altLang="zh-CN" i="1" dirty="0">
                        <a:solidFill>
                          <a:schemeClr val="folHlink"/>
                        </a:solidFill>
                        <a:latin typeface="Cambria Math" panose="02040503050406030204" pitchFamily="18" charset="0"/>
                        <a:ea typeface="+mn-ea"/>
                        <a:cs typeface="Arial" panose="020B0604020202020204" pitchFamily="34" charset="0"/>
                      </a:rPr>
                      <m:t>=4/3</m:t>
                    </m:r>
                    <m:r>
                      <a:rPr lang="zh-CN" altLang="en-US" i="1" dirty="0">
                        <a:solidFill>
                          <a:schemeClr val="folHlink"/>
                        </a:solidFill>
                        <a:latin typeface="Cambria Math" panose="02040503050406030204" pitchFamily="18" charset="0"/>
                        <a:ea typeface="+mn-ea"/>
                        <a:cs typeface="Arial" panose="020B0604020202020204" pitchFamily="34" charset="0"/>
                      </a:rPr>
                      <m:t>，</m:t>
                    </m:r>
                    <m:r>
                      <a:rPr lang="en-US" altLang="zh-CN" i="1" dirty="0">
                        <a:solidFill>
                          <a:schemeClr val="folHlink"/>
                        </a:solidFill>
                        <a:latin typeface="Cambria Math" panose="02040503050406030204" pitchFamily="18" charset="0"/>
                        <a:ea typeface="+mn-ea"/>
                        <a:cs typeface="Arial" panose="020B0604020202020204" pitchFamily="34" charset="0"/>
                      </a:rPr>
                      <m:t>𝑀</m:t>
                    </m:r>
                    <m:r>
                      <a:rPr lang="en-US" altLang="zh-CN" i="1" baseline="-30000" dirty="0">
                        <a:solidFill>
                          <a:schemeClr val="folHlink"/>
                        </a:solidFill>
                        <a:latin typeface="Cambria Math" panose="02040503050406030204" pitchFamily="18" charset="0"/>
                        <a:ea typeface="+mn-ea"/>
                        <a:cs typeface="Arial" panose="020B0604020202020204" pitchFamily="34" charset="0"/>
                      </a:rPr>
                      <m:t>𝐽</m:t>
                    </m:r>
                    <m:r>
                      <a:rPr lang="en-US" altLang="zh-CN" i="1" dirty="0">
                        <a:solidFill>
                          <a:schemeClr val="folHlink"/>
                        </a:solidFill>
                        <a:latin typeface="Cambria Math" panose="02040503050406030204" pitchFamily="18" charset="0"/>
                        <a:ea typeface="+mn-ea"/>
                        <a:cs typeface="Arial" panose="020B0604020202020204" pitchFamily="34" charset="0"/>
                      </a:rPr>
                      <m:t>=3/2</m:t>
                    </m:r>
                    <m:r>
                      <a:rPr lang="zh-CN" altLang="en-US" i="1" dirty="0">
                        <a:solidFill>
                          <a:schemeClr val="folHlink"/>
                        </a:solidFill>
                        <a:latin typeface="Cambria Math" panose="02040503050406030204" pitchFamily="18" charset="0"/>
                        <a:ea typeface="+mn-ea"/>
                        <a:cs typeface="Arial" panose="020B0604020202020204" pitchFamily="34" charset="0"/>
                      </a:rPr>
                      <m:t>、</m:t>
                    </m:r>
                    <m:r>
                      <a:rPr lang="en-US" altLang="zh-CN" i="1" dirty="0">
                        <a:solidFill>
                          <a:schemeClr val="folHlink"/>
                        </a:solidFill>
                        <a:latin typeface="Cambria Math" panose="02040503050406030204" pitchFamily="18" charset="0"/>
                        <a:ea typeface="+mn-ea"/>
                        <a:cs typeface="Arial" panose="020B0604020202020204" pitchFamily="34" charset="0"/>
                      </a:rPr>
                      <m:t>1/2</m:t>
                    </m:r>
                    <m:r>
                      <a:rPr lang="zh-CN" altLang="en-US" i="1" dirty="0">
                        <a:solidFill>
                          <a:schemeClr val="folHlink"/>
                        </a:solidFill>
                        <a:latin typeface="Cambria Math" panose="02040503050406030204" pitchFamily="18" charset="0"/>
                        <a:ea typeface="+mn-ea"/>
                        <a:cs typeface="Arial" panose="020B0604020202020204" pitchFamily="34" charset="0"/>
                      </a:rPr>
                      <m:t>、</m:t>
                    </m:r>
                    <m:r>
                      <a:rPr lang="en-US" altLang="zh-CN" i="1" dirty="0">
                        <a:solidFill>
                          <a:schemeClr val="folHlink"/>
                        </a:solidFill>
                        <a:latin typeface="Cambria Math" panose="02040503050406030204" pitchFamily="18" charset="0"/>
                        <a:ea typeface="+mn-ea"/>
                        <a:cs typeface="Arial" panose="020B0604020202020204" pitchFamily="34" charset="0"/>
                      </a:rPr>
                      <m:t>−1/2</m:t>
                    </m:r>
                    <m:r>
                      <a:rPr lang="zh-CN" altLang="en-US" i="1" dirty="0">
                        <a:solidFill>
                          <a:schemeClr val="folHlink"/>
                        </a:solidFill>
                        <a:latin typeface="Cambria Math" panose="02040503050406030204" pitchFamily="18" charset="0"/>
                        <a:ea typeface="+mn-ea"/>
                        <a:cs typeface="Arial" panose="020B0604020202020204" pitchFamily="34" charset="0"/>
                      </a:rPr>
                      <m:t>、</m:t>
                    </m:r>
                    <m:r>
                      <a:rPr lang="en-US" altLang="zh-CN" i="1" dirty="0">
                        <a:solidFill>
                          <a:schemeClr val="folHlink"/>
                        </a:solidFill>
                        <a:latin typeface="Cambria Math" panose="02040503050406030204" pitchFamily="18" charset="0"/>
                        <a:ea typeface="+mn-ea"/>
                        <a:cs typeface="Arial" panose="020B0604020202020204" pitchFamily="34" charset="0"/>
                      </a:rPr>
                      <m:t>−3/2</m:t>
                    </m:r>
                  </m:oMath>
                </a14:m>
                <a:r>
                  <a:rPr lang="zh-CN" altLang="en-US" dirty="0">
                    <a:latin typeface="Arial" panose="020B0604020202020204" pitchFamily="34" charset="0"/>
                    <a:ea typeface="+mn-ea"/>
                    <a:cs typeface="Arial" panose="020B0604020202020204" pitchFamily="34" charset="0"/>
                  </a:rPr>
                  <a:t>。这样能级分裂成四层，间隔都等于</a:t>
                </a:r>
                <a14:m>
                  <m:oMath xmlns:m="http://schemas.openxmlformats.org/officeDocument/2006/math">
                    <m:r>
                      <a:rPr lang="en-US" altLang="zh-CN" i="1" dirty="0" smtClean="0">
                        <a:latin typeface="Cambria Math" panose="02040503050406030204" pitchFamily="18" charset="0"/>
                        <a:ea typeface="+mn-ea"/>
                        <a:cs typeface="Arial" panose="020B0604020202020204" pitchFamily="34" charset="0"/>
                      </a:rPr>
                      <m:t>4</m:t>
                    </m:r>
                    <m:r>
                      <a:rPr lang="el-GR" altLang="zh-CN" i="1" dirty="0">
                        <a:latin typeface="Cambria Math" panose="02040503050406030204" pitchFamily="18" charset="0"/>
                        <a:ea typeface="+mn-ea"/>
                        <a:cs typeface="Arial" panose="020B0604020202020204" pitchFamily="34" charset="0"/>
                      </a:rPr>
                      <m:t>𝜇</m:t>
                    </m:r>
                    <m:r>
                      <a:rPr lang="en-US" altLang="zh-CN" i="1" baseline="-25000" dirty="0">
                        <a:latin typeface="Cambria Math" panose="02040503050406030204" pitchFamily="18" charset="0"/>
                        <a:ea typeface="+mn-ea"/>
                        <a:cs typeface="Arial" panose="020B0604020202020204" pitchFamily="34" charset="0"/>
                      </a:rPr>
                      <m:t>𝐵</m:t>
                    </m:r>
                    <m:r>
                      <a:rPr lang="en-US" altLang="zh-CN" i="1" dirty="0">
                        <a:latin typeface="Cambria Math" panose="02040503050406030204" pitchFamily="18" charset="0"/>
                        <a:ea typeface="+mn-ea"/>
                        <a:cs typeface="Arial" panose="020B0604020202020204" pitchFamily="34" charset="0"/>
                      </a:rPr>
                      <m:t>𝐵</m:t>
                    </m:r>
                    <m:r>
                      <a:rPr lang="en-US" altLang="zh-CN" i="1" dirty="0">
                        <a:latin typeface="Cambria Math" panose="02040503050406030204" pitchFamily="18" charset="0"/>
                        <a:ea typeface="+mn-ea"/>
                        <a:cs typeface="Arial" panose="020B0604020202020204" pitchFamily="34" charset="0"/>
                      </a:rPr>
                      <m:t>/3</m:t>
                    </m:r>
                  </m:oMath>
                </a14:m>
                <a:r>
                  <a:rPr lang="zh-CN" altLang="en-US" dirty="0">
                    <a:latin typeface="Arial" panose="020B0604020202020204" pitchFamily="34" charset="0"/>
                    <a:ea typeface="+mn-ea"/>
                    <a:cs typeface="Arial" panose="020B0604020202020204" pitchFamily="34" charset="0"/>
                  </a:rPr>
                  <a:t>，如下图所示。</a:t>
                </a:r>
                <a:r>
                  <a:rPr lang="en-US" altLang="zh-CN" i="1" dirty="0">
                    <a:latin typeface="Arial" panose="020B0604020202020204" pitchFamily="34" charset="0"/>
                    <a:ea typeface="+mn-ea"/>
                    <a:cs typeface="Arial" panose="020B0604020202020204" pitchFamily="34" charset="0"/>
                  </a:rPr>
                  <a:t>B</a:t>
                </a:r>
                <a:r>
                  <a:rPr lang="zh-CN" altLang="en-US" dirty="0">
                    <a:latin typeface="Arial" panose="020B0604020202020204" pitchFamily="34" charset="0"/>
                    <a:ea typeface="+mn-ea"/>
                    <a:cs typeface="Arial" panose="020B0604020202020204" pitchFamily="34" charset="0"/>
                  </a:rPr>
                  <a:t>如增加，能级的间隔将按比例扩大。</a:t>
                </a:r>
              </a:p>
            </p:txBody>
          </p:sp>
        </mc:Choice>
        <mc:Fallback>
          <p:sp>
            <p:nvSpPr>
              <p:cNvPr id="55298" name="Rectangle 2"/>
              <p:cNvSpPr>
                <a:spLocks noRot="1" noChangeAspect="1" noMove="1" noResize="1" noEditPoints="1" noAdjustHandles="1" noChangeArrowheads="1" noChangeShapeType="1" noTextEdit="1"/>
              </p:cNvSpPr>
              <p:nvPr/>
            </p:nvSpPr>
            <p:spPr bwMode="auto">
              <a:xfrm>
                <a:off x="539552" y="908720"/>
                <a:ext cx="8353425" cy="1569660"/>
              </a:xfrm>
              <a:prstGeom prst="rect">
                <a:avLst/>
              </a:prstGeom>
              <a:blipFill rotWithShape="0">
                <a:blip r:embed="rId2"/>
                <a:stretch>
                  <a:fillRect l="-1168" t="-4264" r="-1095" b="-814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250885" name="Picture 5" descr="22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2780928"/>
            <a:ext cx="563880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5923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250885"/>
                                        </p:tgtEl>
                                        <p:attrNameLst>
                                          <p:attrName>style.visibility</p:attrName>
                                        </p:attrNameLst>
                                      </p:cBhvr>
                                      <p:to>
                                        <p:strVal val="visible"/>
                                      </p:to>
                                    </p:set>
                                    <p:animEffect transition="in" filter="diamond(out)">
                                      <p:cBhvr>
                                        <p:cTn id="7" dur="1000"/>
                                        <p:tgtEl>
                                          <p:spTgt spid="250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539552" y="692696"/>
            <a:ext cx="828198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dirty="0">
                <a:latin typeface="Arial" panose="020B0604020202020204" pitchFamily="34" charset="0"/>
                <a:ea typeface="+mn-ea"/>
                <a:cs typeface="Arial" panose="020B0604020202020204" pitchFamily="34" charset="0"/>
              </a:rPr>
              <a:t>        其他能级在磁场中分裂的情况也可以推求。下表是一些双重态的</a:t>
            </a:r>
            <a:r>
              <a:rPr lang="en-US" altLang="zh-CN" i="1" dirty="0">
                <a:latin typeface="Arial" panose="020B0604020202020204" pitchFamily="34" charset="0"/>
                <a:ea typeface="+mn-ea"/>
                <a:cs typeface="Arial" panose="020B0604020202020204" pitchFamily="34" charset="0"/>
              </a:rPr>
              <a:t>g</a:t>
            </a:r>
            <a:r>
              <a:rPr lang="zh-CN" altLang="en-US" dirty="0">
                <a:latin typeface="Arial" panose="020B0604020202020204" pitchFamily="34" charset="0"/>
                <a:ea typeface="+mn-ea"/>
                <a:cs typeface="Arial" panose="020B0604020202020204" pitchFamily="34" charset="0"/>
              </a:rPr>
              <a:t>值和</a:t>
            </a:r>
            <a:r>
              <a:rPr lang="en-US" altLang="zh-CN" i="1" dirty="0">
                <a:latin typeface="Arial" panose="020B0604020202020204" pitchFamily="34" charset="0"/>
                <a:ea typeface="+mn-ea"/>
                <a:cs typeface="Arial" panose="020B0604020202020204" pitchFamily="34" charset="0"/>
              </a:rPr>
              <a:t>Mg</a:t>
            </a:r>
            <a:r>
              <a:rPr lang="zh-CN" altLang="en-US" dirty="0">
                <a:latin typeface="Arial" panose="020B0604020202020204" pitchFamily="34" charset="0"/>
                <a:ea typeface="+mn-ea"/>
                <a:cs typeface="Arial" panose="020B0604020202020204" pitchFamily="34" charset="0"/>
              </a:rPr>
              <a:t>值。从表中可以看出，能级分裂的层数都等于</a:t>
            </a:r>
            <a:r>
              <a:rPr lang="en-US" altLang="zh-CN" dirty="0">
                <a:latin typeface="Arial" panose="020B0604020202020204" pitchFamily="34" charset="0"/>
                <a:ea typeface="+mn-ea"/>
                <a:cs typeface="Arial" panose="020B0604020202020204" pitchFamily="34" charset="0"/>
              </a:rPr>
              <a:t>2</a:t>
            </a:r>
            <a:r>
              <a:rPr lang="en-US" altLang="zh-CN" i="1" dirty="0">
                <a:latin typeface="Arial" panose="020B0604020202020204" pitchFamily="34" charset="0"/>
                <a:ea typeface="+mn-ea"/>
                <a:cs typeface="Arial" panose="020B0604020202020204" pitchFamily="34" charset="0"/>
              </a:rPr>
              <a:t>J</a:t>
            </a:r>
            <a:r>
              <a:rPr lang="en-US" altLang="zh-CN" dirty="0">
                <a:latin typeface="Arial" panose="020B0604020202020204" pitchFamily="34" charset="0"/>
                <a:ea typeface="+mn-ea"/>
                <a:cs typeface="Arial" panose="020B0604020202020204" pitchFamily="34" charset="0"/>
              </a:rPr>
              <a:t>+1</a:t>
            </a:r>
            <a:r>
              <a:rPr lang="zh-CN" altLang="en-US" dirty="0">
                <a:latin typeface="Arial" panose="020B0604020202020204" pitchFamily="34" charset="0"/>
                <a:ea typeface="+mn-ea"/>
                <a:cs typeface="Arial" panose="020B0604020202020204" pitchFamily="34" charset="0"/>
              </a:rPr>
              <a:t>。能级的间隔都等于</a:t>
            </a:r>
            <a:r>
              <a:rPr lang="en-US" altLang="zh-CN" i="1" dirty="0">
                <a:latin typeface="Arial" panose="020B0604020202020204" pitchFamily="34" charset="0"/>
                <a:ea typeface="+mn-ea"/>
                <a:cs typeface="Arial" panose="020B0604020202020204" pitchFamily="34" charset="0"/>
              </a:rPr>
              <a:t>g</a:t>
            </a:r>
            <a:r>
              <a:rPr lang="el-GR" altLang="zh-CN" i="1" dirty="0">
                <a:latin typeface="Arial" panose="020B0604020202020204" pitchFamily="34" charset="0"/>
                <a:ea typeface="+mn-ea"/>
                <a:cs typeface="Arial" panose="020B0604020202020204" pitchFamily="34" charset="0"/>
              </a:rPr>
              <a:t>μ</a:t>
            </a:r>
            <a:r>
              <a:rPr lang="en-US" altLang="zh-CN" i="1" baseline="-25000" dirty="0">
                <a:latin typeface="Arial" panose="020B0604020202020204" pitchFamily="34" charset="0"/>
                <a:ea typeface="+mn-ea"/>
                <a:cs typeface="Arial" panose="020B0604020202020204" pitchFamily="34" charset="0"/>
              </a:rPr>
              <a:t>B</a:t>
            </a:r>
            <a:r>
              <a:rPr lang="en-US" altLang="zh-CN" i="1" dirty="0">
                <a:latin typeface="Arial" panose="020B0604020202020204" pitchFamily="34" charset="0"/>
                <a:ea typeface="+mn-ea"/>
                <a:cs typeface="Arial" panose="020B0604020202020204" pitchFamily="34" charset="0"/>
              </a:rPr>
              <a:t>B</a:t>
            </a:r>
            <a:r>
              <a:rPr lang="zh-CN" altLang="en-US" dirty="0">
                <a:latin typeface="Arial" panose="020B0604020202020204" pitchFamily="34" charset="0"/>
                <a:ea typeface="+mn-ea"/>
                <a:cs typeface="Arial" panose="020B0604020202020204" pitchFamily="34" charset="0"/>
              </a:rPr>
              <a:t>，从同一能级分裂的各能级的间隔是相等的，但从不同的原能级分裂出来的能级间隔，彼此不一定相同，因为</a:t>
            </a:r>
            <a:r>
              <a:rPr lang="en-US" altLang="zh-CN" i="1" dirty="0">
                <a:latin typeface="Arial" panose="020B0604020202020204" pitchFamily="34" charset="0"/>
                <a:ea typeface="+mn-ea"/>
                <a:cs typeface="Arial" panose="020B0604020202020204" pitchFamily="34" charset="0"/>
              </a:rPr>
              <a:t>g</a:t>
            </a:r>
            <a:r>
              <a:rPr lang="zh-CN" altLang="en-US" dirty="0">
                <a:latin typeface="Arial" panose="020B0604020202020204" pitchFamily="34" charset="0"/>
                <a:ea typeface="+mn-ea"/>
                <a:cs typeface="Arial" panose="020B0604020202020204" pitchFamily="34" charset="0"/>
              </a:rPr>
              <a:t>因子不一定相同。 </a:t>
            </a:r>
          </a:p>
        </p:txBody>
      </p:sp>
      <p:graphicFrame>
        <p:nvGraphicFramePr>
          <p:cNvPr id="251908" name="Object 4"/>
          <p:cNvGraphicFramePr>
            <a:graphicFrameLocks noChangeAspect="1"/>
          </p:cNvGraphicFramePr>
          <p:nvPr>
            <p:extLst>
              <p:ext uri="{D42A27DB-BD31-4B8C-83A1-F6EECF244321}">
                <p14:modId xmlns:p14="http://schemas.microsoft.com/office/powerpoint/2010/main" val="3303783972"/>
              </p:ext>
            </p:extLst>
          </p:nvPr>
        </p:nvGraphicFramePr>
        <p:xfrm>
          <a:off x="-1476672" y="2924944"/>
          <a:ext cx="11930063" cy="3605212"/>
        </p:xfrm>
        <a:graphic>
          <a:graphicData uri="http://schemas.openxmlformats.org/presentationml/2006/ole">
            <mc:AlternateContent xmlns:mc="http://schemas.openxmlformats.org/markup-compatibility/2006">
              <mc:Choice xmlns:v="urn:schemas-microsoft-com:vml" Requires="v">
                <p:oleObj spid="_x0000_s325653" name="文档" r:id="rId3" imgW="5413105" imgH="1637104" progId="Word.Document.8">
                  <p:embed/>
                </p:oleObj>
              </mc:Choice>
              <mc:Fallback>
                <p:oleObj name="文档" r:id="rId3" imgW="5413105" imgH="163710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672" y="2924944"/>
                        <a:ext cx="11930063" cy="36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81410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251908"/>
                                        </p:tgtEl>
                                        <p:attrNameLst>
                                          <p:attrName>style.visibility</p:attrName>
                                        </p:attrNameLst>
                                      </p:cBhvr>
                                      <p:to>
                                        <p:strVal val="visible"/>
                                      </p:to>
                                    </p:set>
                                    <p:animEffect transition="in" filter="strips(downLeft)">
                                      <p:cBhvr>
                                        <p:cTn id="7" dur="500"/>
                                        <p:tgtEl>
                                          <p:spTgt spid="251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539750" y="1268413"/>
            <a:ext cx="8280400"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dirty="0">
                <a:latin typeface="+mn-ea"/>
                <a:ea typeface="+mn-ea"/>
              </a:rPr>
              <a:t>     </a:t>
            </a:r>
            <a:r>
              <a:rPr lang="zh-CN" altLang="en-US" dirty="0">
                <a:latin typeface="+mn-ea"/>
                <a:ea typeface="+mn-ea"/>
              </a:rPr>
              <a:t>以上所说原子磁矩的存在和它在磁场中的各种取向，以及因而发生的附加能量和能级的分裂等情况，都有实验的证明。在后面我们会看到，表面上很不同的实验都反映了同一幅原子图像。这些实验现象中塞曼效应发现在</a:t>
            </a:r>
            <a:r>
              <a:rPr lang="en-US" altLang="zh-CN" dirty="0">
                <a:latin typeface="+mn-ea"/>
                <a:ea typeface="+mn-ea"/>
              </a:rPr>
              <a:t>1896</a:t>
            </a:r>
            <a:r>
              <a:rPr lang="zh-CN" altLang="en-US" dirty="0">
                <a:latin typeface="+mn-ea"/>
                <a:ea typeface="+mn-ea"/>
              </a:rPr>
              <a:t>年，然后逐渐发展</a:t>
            </a:r>
            <a:r>
              <a:rPr lang="zh-CN" altLang="en-US" dirty="0" smtClean="0">
                <a:latin typeface="+mn-ea"/>
                <a:ea typeface="+mn-ea"/>
              </a:rPr>
              <a:t>。斯特</a:t>
            </a:r>
            <a:r>
              <a:rPr lang="zh-CN" altLang="en-US" dirty="0">
                <a:latin typeface="+mn-ea"/>
                <a:ea typeface="+mn-ea"/>
              </a:rPr>
              <a:t>恩</a:t>
            </a:r>
            <a:r>
              <a:rPr lang="en-US" altLang="zh-CN" dirty="0">
                <a:latin typeface="+mn-ea"/>
                <a:ea typeface="+mn-ea"/>
              </a:rPr>
              <a:t>—</a:t>
            </a:r>
            <a:r>
              <a:rPr lang="zh-CN" altLang="en-US" dirty="0">
                <a:latin typeface="+mn-ea"/>
                <a:ea typeface="+mn-ea"/>
              </a:rPr>
              <a:t>盖拉赫实验在</a:t>
            </a:r>
            <a:r>
              <a:rPr lang="en-US" altLang="zh-CN" dirty="0">
                <a:latin typeface="+mn-ea"/>
                <a:ea typeface="+mn-ea"/>
              </a:rPr>
              <a:t>1921</a:t>
            </a:r>
            <a:r>
              <a:rPr lang="zh-CN" altLang="en-US" dirty="0">
                <a:latin typeface="+mn-ea"/>
                <a:ea typeface="+mn-ea"/>
              </a:rPr>
              <a:t>年出现，是在理论发展中发展的。</a:t>
            </a:r>
          </a:p>
        </p:txBody>
      </p:sp>
    </p:spTree>
    <p:extLst>
      <p:ext uri="{BB962C8B-B14F-4D97-AF65-F5344CB8AC3E}">
        <p14:creationId xmlns:p14="http://schemas.microsoft.com/office/powerpoint/2010/main" val="352510608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611188" y="1196975"/>
            <a:ext cx="82819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dirty="0" smtClean="0">
                <a:latin typeface="Arial" panose="020B0604020202020204" pitchFamily="34" charset="0"/>
                <a:ea typeface="+mn-ea"/>
                <a:cs typeface="Arial" panose="020B0604020202020204" pitchFamily="34" charset="0"/>
              </a:rPr>
              <a:t>让</a:t>
            </a:r>
            <a:r>
              <a:rPr lang="zh-CN" altLang="en-US" dirty="0">
                <a:latin typeface="Arial" panose="020B0604020202020204" pitchFamily="34" charset="0"/>
                <a:ea typeface="+mn-ea"/>
                <a:cs typeface="Arial" panose="020B0604020202020204" pitchFamily="34" charset="0"/>
              </a:rPr>
              <a:t>我们考虑一个原子的两个能级</a:t>
            </a:r>
            <a:r>
              <a:rPr lang="en-US" altLang="zh-CN" i="1" dirty="0">
                <a:latin typeface="Arial" panose="020B0604020202020204" pitchFamily="34" charset="0"/>
                <a:ea typeface="+mn-ea"/>
                <a:cs typeface="Arial" panose="020B0604020202020204" pitchFamily="34" charset="0"/>
              </a:rPr>
              <a:t>E</a:t>
            </a:r>
            <a:r>
              <a:rPr lang="en-US" altLang="zh-CN" i="1" baseline="-30000" dirty="0">
                <a:latin typeface="Arial" panose="020B0604020202020204" pitchFamily="34" charset="0"/>
                <a:ea typeface="+mn-ea"/>
                <a:cs typeface="Arial" panose="020B0604020202020204" pitchFamily="34" charset="0"/>
              </a:rPr>
              <a:t>1</a:t>
            </a:r>
            <a:r>
              <a:rPr lang="zh-CN" altLang="en-US" dirty="0">
                <a:latin typeface="Arial" panose="020B0604020202020204" pitchFamily="34" charset="0"/>
                <a:ea typeface="+mn-ea"/>
                <a:cs typeface="Arial" panose="020B0604020202020204" pitchFamily="34" charset="0"/>
              </a:rPr>
              <a:t>和</a:t>
            </a:r>
            <a:r>
              <a:rPr lang="en-US" altLang="zh-CN" i="1" dirty="0">
                <a:latin typeface="Arial" panose="020B0604020202020204" pitchFamily="34" charset="0"/>
                <a:ea typeface="+mn-ea"/>
                <a:cs typeface="Arial" panose="020B0604020202020204" pitchFamily="34" charset="0"/>
              </a:rPr>
              <a:t>E</a:t>
            </a:r>
            <a:r>
              <a:rPr lang="en-US" altLang="zh-CN" i="1" baseline="-30000" dirty="0">
                <a:latin typeface="Arial" panose="020B0604020202020204" pitchFamily="34" charset="0"/>
                <a:ea typeface="+mn-ea"/>
                <a:cs typeface="Arial" panose="020B0604020202020204" pitchFamily="34" charset="0"/>
              </a:rPr>
              <a:t>2</a:t>
            </a:r>
            <a:r>
              <a:rPr lang="zh-CN" altLang="en-US" dirty="0">
                <a:latin typeface="Arial" panose="020B0604020202020204" pitchFamily="34" charset="0"/>
                <a:ea typeface="+mn-ea"/>
                <a:cs typeface="Arial" panose="020B0604020202020204" pitchFamily="34" charset="0"/>
              </a:rPr>
              <a:t>（</a:t>
            </a:r>
            <a:r>
              <a:rPr lang="en-US" altLang="zh-CN" i="1" dirty="0">
                <a:latin typeface="Arial" panose="020B0604020202020204" pitchFamily="34" charset="0"/>
                <a:ea typeface="+mn-ea"/>
                <a:cs typeface="Arial" panose="020B0604020202020204" pitchFamily="34" charset="0"/>
              </a:rPr>
              <a:t>E</a:t>
            </a:r>
            <a:r>
              <a:rPr lang="en-US" altLang="zh-CN" i="1" baseline="-30000" dirty="0">
                <a:latin typeface="Arial" panose="020B0604020202020204" pitchFamily="34" charset="0"/>
                <a:ea typeface="+mn-ea"/>
                <a:cs typeface="Arial" panose="020B0604020202020204" pitchFamily="34" charset="0"/>
              </a:rPr>
              <a:t>2</a:t>
            </a:r>
            <a:r>
              <a:rPr lang="en-US" altLang="zh-CN" dirty="0">
                <a:latin typeface="Arial" panose="020B0604020202020204" pitchFamily="34" charset="0"/>
                <a:ea typeface="+mn-ea"/>
                <a:cs typeface="Arial" panose="020B0604020202020204" pitchFamily="34" charset="0"/>
              </a:rPr>
              <a:t>&gt;</a:t>
            </a:r>
            <a:r>
              <a:rPr lang="en-US" altLang="zh-CN" i="1" dirty="0">
                <a:latin typeface="Arial" panose="020B0604020202020204" pitchFamily="34" charset="0"/>
                <a:ea typeface="+mn-ea"/>
                <a:cs typeface="Arial" panose="020B0604020202020204" pitchFamily="34" charset="0"/>
              </a:rPr>
              <a:t>E</a:t>
            </a:r>
            <a:r>
              <a:rPr lang="en-US" altLang="zh-CN" i="1" baseline="-30000" dirty="0">
                <a:latin typeface="Arial" panose="020B0604020202020204" pitchFamily="34" charset="0"/>
                <a:ea typeface="+mn-ea"/>
                <a:cs typeface="Arial" panose="020B0604020202020204" pitchFamily="34" charset="0"/>
              </a:rPr>
              <a:t>1</a:t>
            </a:r>
            <a:r>
              <a:rPr lang="zh-CN" altLang="en-US" dirty="0">
                <a:latin typeface="Arial" panose="020B0604020202020204" pitchFamily="34" charset="0"/>
                <a:ea typeface="+mn-ea"/>
                <a:cs typeface="Arial" panose="020B0604020202020204" pitchFamily="34" charset="0"/>
              </a:rPr>
              <a:t>）之间的光谱跃迁，在无外磁场时，这个跃迁的能量为： </a:t>
            </a:r>
          </a:p>
        </p:txBody>
      </p:sp>
      <p:graphicFrame>
        <p:nvGraphicFramePr>
          <p:cNvPr id="61443" name="Object 4"/>
          <p:cNvGraphicFramePr>
            <a:graphicFrameLocks noChangeAspect="1"/>
          </p:cNvGraphicFramePr>
          <p:nvPr>
            <p:extLst>
              <p:ext uri="{D42A27DB-BD31-4B8C-83A1-F6EECF244321}">
                <p14:modId xmlns:p14="http://schemas.microsoft.com/office/powerpoint/2010/main" val="317741654"/>
              </p:ext>
            </p:extLst>
          </p:nvPr>
        </p:nvGraphicFramePr>
        <p:xfrm>
          <a:off x="1660908" y="2445484"/>
          <a:ext cx="1728787" cy="474662"/>
        </p:xfrm>
        <a:graphic>
          <a:graphicData uri="http://schemas.openxmlformats.org/presentationml/2006/ole">
            <mc:AlternateContent xmlns:mc="http://schemas.openxmlformats.org/markup-compatibility/2006">
              <mc:Choice xmlns:v="urn:schemas-microsoft-com:vml" Requires="v">
                <p:oleObj spid="_x0000_s326734" r:id="rId3" imgW="799753" imgH="215806" progId="Equation.3">
                  <p:embed/>
                </p:oleObj>
              </mc:Choice>
              <mc:Fallback>
                <p:oleObj r:id="rId3" imgW="799753"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0908" y="2445484"/>
                        <a:ext cx="1728787" cy="474662"/>
                      </a:xfrm>
                      <a:prstGeom prst="rect">
                        <a:avLst/>
                      </a:prstGeom>
                      <a:solidFill>
                        <a:srgbClr val="99CCFF"/>
                      </a:solidFill>
                    </p:spPr>
                  </p:pic>
                </p:oleObj>
              </mc:Fallback>
            </mc:AlternateContent>
          </a:graphicData>
        </a:graphic>
      </p:graphicFrame>
      <p:sp>
        <p:nvSpPr>
          <p:cNvPr id="61444" name="Rectangle 5"/>
          <p:cNvSpPr>
            <a:spLocks noChangeArrowheads="1"/>
          </p:cNvSpPr>
          <p:nvPr/>
        </p:nvSpPr>
        <p:spPr bwMode="auto">
          <a:xfrm>
            <a:off x="508383" y="2950309"/>
            <a:ext cx="5795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b="1" dirty="0">
                <a:latin typeface="Times New Roman" panose="02020603050405020304" pitchFamily="18" charset="0"/>
                <a:ea typeface="楷体_GB2312" pitchFamily="49" charset="-122"/>
              </a:rPr>
              <a:t>在外加磁场</a:t>
            </a:r>
            <a:r>
              <a:rPr lang="en-US" altLang="zh-CN" b="1" i="1" dirty="0">
                <a:latin typeface="Times New Roman" panose="02020603050405020304" pitchFamily="18" charset="0"/>
                <a:ea typeface="楷体_GB2312" pitchFamily="49" charset="-122"/>
              </a:rPr>
              <a:t>B</a:t>
            </a:r>
            <a:r>
              <a:rPr lang="zh-CN" altLang="en-US" b="1" dirty="0">
                <a:latin typeface="Times New Roman" panose="02020603050405020304" pitchFamily="18" charset="0"/>
                <a:ea typeface="楷体_GB2312" pitchFamily="49" charset="-122"/>
              </a:rPr>
              <a:t>时，两能级的能量分别为：</a:t>
            </a:r>
            <a:endParaRPr lang="zh-CN" altLang="en-US" b="1" dirty="0">
              <a:latin typeface="Times New Roman" panose="02020603050405020304" pitchFamily="18" charset="0"/>
            </a:endParaRPr>
          </a:p>
        </p:txBody>
      </p:sp>
      <p:graphicFrame>
        <p:nvGraphicFramePr>
          <p:cNvPr id="61445" name="Object 7"/>
          <p:cNvGraphicFramePr>
            <a:graphicFrameLocks noChangeAspect="1"/>
          </p:cNvGraphicFramePr>
          <p:nvPr>
            <p:extLst>
              <p:ext uri="{D42A27DB-BD31-4B8C-83A1-F6EECF244321}">
                <p14:modId xmlns:p14="http://schemas.microsoft.com/office/powerpoint/2010/main" val="3767801816"/>
              </p:ext>
            </p:extLst>
          </p:nvPr>
        </p:nvGraphicFramePr>
        <p:xfrm>
          <a:off x="1725995" y="3382109"/>
          <a:ext cx="2747963" cy="998537"/>
        </p:xfrm>
        <a:graphic>
          <a:graphicData uri="http://schemas.openxmlformats.org/presentationml/2006/ole">
            <mc:AlternateContent xmlns:mc="http://schemas.openxmlformats.org/markup-compatibility/2006">
              <mc:Choice xmlns:v="urn:schemas-microsoft-com:vml" Requires="v">
                <p:oleObj spid="_x0000_s326735" name="公式" r:id="rId5" imgW="1333500" imgH="482600" progId="Equation.3">
                  <p:embed/>
                </p:oleObj>
              </mc:Choice>
              <mc:Fallback>
                <p:oleObj name="公式" r:id="rId5" imgW="13335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5995" y="3382109"/>
                        <a:ext cx="2747963" cy="998537"/>
                      </a:xfrm>
                      <a:prstGeom prst="rect">
                        <a:avLst/>
                      </a:prstGeom>
                      <a:solidFill>
                        <a:srgbClr val="CCFFFF"/>
                      </a:solidFill>
                    </p:spPr>
                  </p:pic>
                </p:oleObj>
              </mc:Fallback>
            </mc:AlternateContent>
          </a:graphicData>
        </a:graphic>
      </p:graphicFrame>
      <p:sp>
        <p:nvSpPr>
          <p:cNvPr id="61446" name="Rectangle 8"/>
          <p:cNvSpPr>
            <a:spLocks noChangeArrowheads="1"/>
          </p:cNvSpPr>
          <p:nvPr/>
        </p:nvSpPr>
        <p:spPr bwMode="auto">
          <a:xfrm>
            <a:off x="436945" y="4461609"/>
            <a:ext cx="84248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b="1">
                <a:latin typeface="Times New Roman" panose="02020603050405020304" pitchFamily="18" charset="0"/>
                <a:ea typeface="楷体_GB2312" pitchFamily="49" charset="-122"/>
              </a:rPr>
              <a:t>每一能级分裂为</a:t>
            </a:r>
            <a:r>
              <a:rPr lang="en-US" altLang="zh-CN" b="1" i="1">
                <a:latin typeface="Times New Roman" panose="02020603050405020304" pitchFamily="18" charset="0"/>
                <a:ea typeface="楷体_GB2312" pitchFamily="49" charset="-122"/>
              </a:rPr>
              <a:t>M</a:t>
            </a:r>
            <a:r>
              <a:rPr lang="en-US" altLang="zh-CN" b="1" i="1" baseline="-30000">
                <a:latin typeface="Times New Roman" panose="02020603050405020304" pitchFamily="18" charset="0"/>
                <a:ea typeface="楷体_GB2312" pitchFamily="49" charset="-122"/>
              </a:rPr>
              <a:t>J</a:t>
            </a:r>
            <a:r>
              <a:rPr lang="zh-CN" altLang="en-US" b="1">
                <a:latin typeface="Times New Roman" panose="02020603050405020304" pitchFamily="18" charset="0"/>
                <a:ea typeface="楷体_GB2312" pitchFamily="49" charset="-122"/>
              </a:rPr>
              <a:t>个（即</a:t>
            </a:r>
            <a:r>
              <a:rPr lang="en-US" altLang="zh-CN" b="1">
                <a:latin typeface="Times New Roman" panose="02020603050405020304" pitchFamily="18" charset="0"/>
                <a:ea typeface="楷体_GB2312" pitchFamily="49" charset="-122"/>
              </a:rPr>
              <a:t>2</a:t>
            </a:r>
            <a:r>
              <a:rPr lang="en-US" altLang="zh-CN" b="1" i="1">
                <a:latin typeface="Times New Roman" panose="02020603050405020304" pitchFamily="18" charset="0"/>
                <a:ea typeface="楷体_GB2312" pitchFamily="49" charset="-122"/>
              </a:rPr>
              <a:t>J</a:t>
            </a:r>
            <a:r>
              <a:rPr lang="en-US" altLang="zh-CN" b="1">
                <a:latin typeface="Times New Roman" panose="02020603050405020304" pitchFamily="18" charset="0"/>
                <a:ea typeface="楷体_GB2312" pitchFamily="49" charset="-122"/>
              </a:rPr>
              <a:t>+1</a:t>
            </a:r>
            <a:r>
              <a:rPr lang="zh-CN" altLang="en-US" b="1">
                <a:latin typeface="Times New Roman" panose="02020603050405020304" pitchFamily="18" charset="0"/>
                <a:ea typeface="楷体_GB2312" pitchFamily="49" charset="-122"/>
              </a:rPr>
              <a:t>个）能级。但观察到的是其差值，即</a:t>
            </a:r>
          </a:p>
        </p:txBody>
      </p:sp>
      <p:graphicFrame>
        <p:nvGraphicFramePr>
          <p:cNvPr id="61447" name="Object 10"/>
          <p:cNvGraphicFramePr>
            <a:graphicFrameLocks noChangeAspect="1"/>
          </p:cNvGraphicFramePr>
          <p:nvPr>
            <p:extLst>
              <p:ext uri="{D42A27DB-BD31-4B8C-83A1-F6EECF244321}">
                <p14:modId xmlns:p14="http://schemas.microsoft.com/office/powerpoint/2010/main" val="1262409795"/>
              </p:ext>
            </p:extLst>
          </p:nvPr>
        </p:nvGraphicFramePr>
        <p:xfrm>
          <a:off x="1660908" y="5182334"/>
          <a:ext cx="5376862" cy="958850"/>
        </p:xfrm>
        <a:graphic>
          <a:graphicData uri="http://schemas.openxmlformats.org/presentationml/2006/ole">
            <mc:AlternateContent xmlns:mc="http://schemas.openxmlformats.org/markup-compatibility/2006">
              <mc:Choice xmlns:v="urn:schemas-microsoft-com:vml" Requires="v">
                <p:oleObj spid="_x0000_s326736" name="Equation" r:id="rId7" imgW="2882900" imgH="508000" progId="Equation.3">
                  <p:embed/>
                </p:oleObj>
              </mc:Choice>
              <mc:Fallback>
                <p:oleObj name="Equation" r:id="rId7" imgW="2882900" imgH="508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0908" y="5182334"/>
                        <a:ext cx="5376862" cy="958850"/>
                      </a:xfrm>
                      <a:prstGeom prst="rect">
                        <a:avLst/>
                      </a:prstGeom>
                      <a:solidFill>
                        <a:srgbClr val="FFCC99"/>
                      </a:solidFill>
                    </p:spPr>
                  </p:pic>
                </p:oleObj>
              </mc:Fallback>
            </mc:AlternateContent>
          </a:graphicData>
        </a:graphic>
      </p:graphicFrame>
      <p:sp>
        <p:nvSpPr>
          <p:cNvPr id="61448" name="Line 11"/>
          <p:cNvSpPr>
            <a:spLocks noChangeShapeType="1"/>
          </p:cNvSpPr>
          <p:nvPr/>
        </p:nvSpPr>
        <p:spPr bwMode="auto">
          <a:xfrm>
            <a:off x="6917120" y="2661384"/>
            <a:ext cx="1368425" cy="0"/>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9" name="Line 12"/>
          <p:cNvSpPr>
            <a:spLocks noChangeShapeType="1"/>
          </p:cNvSpPr>
          <p:nvPr/>
        </p:nvSpPr>
        <p:spPr bwMode="auto">
          <a:xfrm>
            <a:off x="6917120" y="3526571"/>
            <a:ext cx="1368425" cy="0"/>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0" name="Line 13"/>
          <p:cNvSpPr>
            <a:spLocks noChangeShapeType="1"/>
          </p:cNvSpPr>
          <p:nvPr/>
        </p:nvSpPr>
        <p:spPr bwMode="auto">
          <a:xfrm>
            <a:off x="7564820" y="2661384"/>
            <a:ext cx="0" cy="865187"/>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1" name="Rectangle 14"/>
          <p:cNvSpPr>
            <a:spLocks noChangeArrowheads="1"/>
          </p:cNvSpPr>
          <p:nvPr/>
        </p:nvSpPr>
        <p:spPr bwMode="auto">
          <a:xfrm>
            <a:off x="8349045" y="2502634"/>
            <a:ext cx="436563" cy="396875"/>
          </a:xfrm>
          <a:prstGeom prst="rect">
            <a:avLst/>
          </a:prstGeom>
          <a:noFill/>
          <a:ln>
            <a:noFill/>
          </a:ln>
          <a:effectLst/>
          <a:extLst>
            <a:ext uri="{909E8E84-426E-40DD-AFC4-6F175D3DCCD1}">
              <a14:hiddenFill xmlns:a14="http://schemas.microsoft.com/office/drawing/2010/main">
                <a:gradFill rotWithShape="1">
                  <a:gsLst>
                    <a:gs pos="0">
                      <a:srgbClr val="4C1607"/>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b="1" i="1">
                <a:latin typeface="Times New Roman" panose="02020603050405020304" pitchFamily="18" charset="0"/>
              </a:rPr>
              <a:t>E</a:t>
            </a:r>
            <a:r>
              <a:rPr lang="en-US" altLang="zh-CN" sz="2000" b="1" i="1" baseline="-25000">
                <a:latin typeface="Times New Roman" panose="02020603050405020304" pitchFamily="18" charset="0"/>
              </a:rPr>
              <a:t>2</a:t>
            </a:r>
            <a:endParaRPr lang="zh-CN" altLang="en-US" sz="2000" b="1" i="1" baseline="-25000">
              <a:latin typeface="Times New Roman" panose="02020603050405020304" pitchFamily="18" charset="0"/>
            </a:endParaRPr>
          </a:p>
        </p:txBody>
      </p:sp>
      <p:sp>
        <p:nvSpPr>
          <p:cNvPr id="61452" name="Rectangle 15"/>
          <p:cNvSpPr>
            <a:spLocks noChangeArrowheads="1"/>
          </p:cNvSpPr>
          <p:nvPr/>
        </p:nvSpPr>
        <p:spPr bwMode="auto">
          <a:xfrm>
            <a:off x="8349045" y="3366234"/>
            <a:ext cx="436563" cy="396875"/>
          </a:xfrm>
          <a:prstGeom prst="rect">
            <a:avLst/>
          </a:prstGeom>
          <a:noFill/>
          <a:ln>
            <a:noFill/>
          </a:ln>
          <a:effectLst/>
          <a:extLst>
            <a:ext uri="{909E8E84-426E-40DD-AFC4-6F175D3DCCD1}">
              <a14:hiddenFill xmlns:a14="http://schemas.microsoft.com/office/drawing/2010/main">
                <a:gradFill rotWithShape="1">
                  <a:gsLst>
                    <a:gs pos="0">
                      <a:srgbClr val="4C1607"/>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b="1" i="1">
                <a:latin typeface="Times New Roman" panose="02020603050405020304" pitchFamily="18" charset="0"/>
              </a:rPr>
              <a:t>E</a:t>
            </a:r>
            <a:r>
              <a:rPr lang="en-US" altLang="zh-CN" sz="2000" b="1" i="1" baseline="-25000">
                <a:latin typeface="Times New Roman" panose="02020603050405020304" pitchFamily="18" charset="0"/>
              </a:rPr>
              <a:t>1</a:t>
            </a:r>
            <a:endParaRPr lang="zh-CN" altLang="en-US" sz="2000" b="1" i="1" baseline="-25000">
              <a:latin typeface="Times New Roman" panose="02020603050405020304" pitchFamily="18" charset="0"/>
            </a:endParaRPr>
          </a:p>
        </p:txBody>
      </p:sp>
      <p:graphicFrame>
        <p:nvGraphicFramePr>
          <p:cNvPr id="61453" name="Object 16"/>
          <p:cNvGraphicFramePr>
            <a:graphicFrameLocks noGrp="1" noChangeAspect="1"/>
          </p:cNvGraphicFramePr>
          <p:nvPr>
            <p:ph idx="1"/>
            <p:extLst>
              <p:ext uri="{D42A27DB-BD31-4B8C-83A1-F6EECF244321}">
                <p14:modId xmlns:p14="http://schemas.microsoft.com/office/powerpoint/2010/main" val="1012372508"/>
              </p:ext>
            </p:extLst>
          </p:nvPr>
        </p:nvGraphicFramePr>
        <p:xfrm>
          <a:off x="6955219" y="2955373"/>
          <a:ext cx="363669" cy="339424"/>
        </p:xfrm>
        <a:graphic>
          <a:graphicData uri="http://schemas.openxmlformats.org/presentationml/2006/ole">
            <mc:AlternateContent xmlns:mc="http://schemas.openxmlformats.org/markup-compatibility/2006">
              <mc:Choice xmlns:v="urn:schemas-microsoft-com:vml" Requires="v">
                <p:oleObj spid="_x0000_s326737" name="公式" r:id="rId9" imgW="190335" imgH="177646" progId="Equation.3">
                  <p:embed/>
                </p:oleObj>
              </mc:Choice>
              <mc:Fallback>
                <p:oleObj name="公式" r:id="rId9" imgW="190335" imgH="177646" progId="Equation.3">
                  <p:embed/>
                  <p:pic>
                    <p:nvPicPr>
                      <p:cNvPr id="0" name=""/>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55219" y="2955373"/>
                        <a:ext cx="363669" cy="339424"/>
                      </a:xfrm>
                      <a:prstGeom prst="rect">
                        <a:avLst/>
                      </a:prstGeom>
                      <a:solidFill>
                        <a:srgbClr val="99CCFF"/>
                      </a:solidFill>
                    </p:spPr>
                  </p:pic>
                </p:oleObj>
              </mc:Fallback>
            </mc:AlternateContent>
          </a:graphicData>
        </a:graphic>
      </p:graphicFrame>
      <p:sp>
        <p:nvSpPr>
          <p:cNvPr id="2" name="标题 1"/>
          <p:cNvSpPr>
            <a:spLocks noGrp="1"/>
          </p:cNvSpPr>
          <p:nvPr>
            <p:ph type="title"/>
          </p:nvPr>
        </p:nvSpPr>
        <p:spPr/>
        <p:txBody>
          <a:bodyPr>
            <a:normAutofit/>
          </a:bodyPr>
          <a:lstStyle/>
          <a:p>
            <a:r>
              <a:rPr lang="zh-CN" altLang="en-US" sz="2800" dirty="0" smtClean="0"/>
              <a:t>塞曼效应</a:t>
            </a:r>
            <a:r>
              <a:rPr lang="en-US" altLang="zh-CN" sz="2800" dirty="0" smtClean="0"/>
              <a:t>——</a:t>
            </a:r>
            <a:r>
              <a:rPr lang="zh-CN" altLang="en-US" sz="2800" dirty="0"/>
              <a:t>正常塞曼效应</a:t>
            </a:r>
            <a:br>
              <a:rPr lang="zh-CN" altLang="en-US" sz="2800" dirty="0"/>
            </a:br>
            <a:endParaRPr lang="zh-CN" altLang="en-US" sz="2800" dirty="0"/>
          </a:p>
        </p:txBody>
      </p:sp>
    </p:spTree>
    <p:extLst>
      <p:ext uri="{BB962C8B-B14F-4D97-AF65-F5344CB8AC3E}">
        <p14:creationId xmlns:p14="http://schemas.microsoft.com/office/powerpoint/2010/main" val="428560850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2466" name="Rectangle 2"/>
              <p:cNvSpPr>
                <a:spLocks noChangeArrowheads="1"/>
              </p:cNvSpPr>
              <p:nvPr/>
            </p:nvSpPr>
            <p:spPr bwMode="auto">
              <a:xfrm>
                <a:off x="808104" y="836712"/>
                <a:ext cx="8316912" cy="4572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dirty="0">
                    <a:latin typeface="Arial" panose="020B0604020202020204" pitchFamily="34" charset="0"/>
                    <a:ea typeface="+mn-ea"/>
                    <a:cs typeface="Arial" panose="020B0604020202020204" pitchFamily="34" charset="0"/>
                  </a:rPr>
                  <a:t>当体系的自旋为零</a:t>
                </a:r>
                <a14:m>
                  <m:oMath xmlns:m="http://schemas.openxmlformats.org/officeDocument/2006/math">
                    <m:r>
                      <a:rPr lang="zh-CN" altLang="en-US" i="1" dirty="0" smtClean="0">
                        <a:latin typeface="Cambria Math" panose="02040503050406030204" pitchFamily="18" charset="0"/>
                        <a:ea typeface="+mn-ea"/>
                        <a:cs typeface="Arial" panose="020B0604020202020204" pitchFamily="34" charset="0"/>
                      </a:rPr>
                      <m:t>（</m:t>
                    </m:r>
                    <m:r>
                      <a:rPr lang="en-US" altLang="zh-CN" i="1" dirty="0">
                        <a:latin typeface="Cambria Math" panose="02040503050406030204" pitchFamily="18" charset="0"/>
                        <a:ea typeface="+mn-ea"/>
                        <a:cs typeface="Arial" panose="020B0604020202020204" pitchFamily="34" charset="0"/>
                      </a:rPr>
                      <m:t>𝑆</m:t>
                    </m:r>
                    <m:r>
                      <a:rPr lang="en-US" altLang="zh-CN" i="1" dirty="0">
                        <a:latin typeface="Cambria Math" panose="02040503050406030204" pitchFamily="18" charset="0"/>
                        <a:ea typeface="+mn-ea"/>
                        <a:cs typeface="Arial" panose="020B0604020202020204" pitchFamily="34" charset="0"/>
                      </a:rPr>
                      <m:t>=</m:t>
                    </m:r>
                    <m:r>
                      <a:rPr lang="en-US" altLang="zh-CN" i="1" dirty="0">
                        <a:latin typeface="Cambria Math" panose="02040503050406030204" pitchFamily="18" charset="0"/>
                        <a:ea typeface="+mn-ea"/>
                        <a:cs typeface="Arial" panose="020B0604020202020204" pitchFamily="34" charset="0"/>
                      </a:rPr>
                      <m:t>0</m:t>
                    </m:r>
                    <m:r>
                      <a:rPr lang="zh-CN" altLang="en-US" i="1" dirty="0">
                        <a:latin typeface="Cambria Math" panose="02040503050406030204" pitchFamily="18" charset="0"/>
                        <a:ea typeface="+mn-ea"/>
                        <a:cs typeface="Arial" panose="020B0604020202020204" pitchFamily="34" charset="0"/>
                      </a:rPr>
                      <m:t>）</m:t>
                    </m:r>
                  </m:oMath>
                </a14:m>
                <a:r>
                  <a:rPr lang="zh-CN" altLang="en-US" dirty="0">
                    <a:latin typeface="Arial" panose="020B0604020202020204" pitchFamily="34" charset="0"/>
                    <a:ea typeface="+mn-ea"/>
                    <a:cs typeface="Arial" panose="020B0604020202020204" pitchFamily="34" charset="0"/>
                  </a:rPr>
                  <a:t>时，</a:t>
                </a:r>
                <a14:m>
                  <m:oMath xmlns:m="http://schemas.openxmlformats.org/officeDocument/2006/math">
                    <m:r>
                      <a:rPr lang="en-US" altLang="zh-CN" i="1" dirty="0" smtClean="0">
                        <a:latin typeface="Cambria Math" panose="02040503050406030204" pitchFamily="18" charset="0"/>
                        <a:ea typeface="+mn-ea"/>
                        <a:cs typeface="Arial" panose="020B0604020202020204" pitchFamily="34" charset="0"/>
                      </a:rPr>
                      <m:t>𝑔</m:t>
                    </m:r>
                    <m:r>
                      <a:rPr lang="en-US" altLang="zh-CN" i="1" baseline="-25000" dirty="0">
                        <a:latin typeface="Cambria Math" panose="02040503050406030204" pitchFamily="18" charset="0"/>
                        <a:ea typeface="+mn-ea"/>
                        <a:cs typeface="Arial" panose="020B0604020202020204" pitchFamily="34" charset="0"/>
                      </a:rPr>
                      <m:t>2</m:t>
                    </m:r>
                    <m:r>
                      <a:rPr lang="en-US" altLang="zh-CN" i="1" dirty="0">
                        <a:latin typeface="Cambria Math" panose="02040503050406030204" pitchFamily="18" charset="0"/>
                        <a:ea typeface="+mn-ea"/>
                        <a:cs typeface="Arial" panose="020B0604020202020204" pitchFamily="34" charset="0"/>
                      </a:rPr>
                      <m:t>=</m:t>
                    </m:r>
                    <m:r>
                      <a:rPr lang="en-US" altLang="zh-CN" i="1" dirty="0">
                        <a:latin typeface="Cambria Math" panose="02040503050406030204" pitchFamily="18" charset="0"/>
                        <a:ea typeface="+mn-ea"/>
                        <a:cs typeface="Arial" panose="020B0604020202020204" pitchFamily="34" charset="0"/>
                      </a:rPr>
                      <m:t>𝑔</m:t>
                    </m:r>
                    <m:r>
                      <a:rPr lang="en-US" altLang="zh-CN" i="1" baseline="-25000" dirty="0">
                        <a:latin typeface="Cambria Math" panose="02040503050406030204" pitchFamily="18" charset="0"/>
                        <a:ea typeface="+mn-ea"/>
                        <a:cs typeface="Arial" panose="020B0604020202020204" pitchFamily="34" charset="0"/>
                      </a:rPr>
                      <m:t>1</m:t>
                    </m:r>
                    <m:r>
                      <a:rPr lang="en-US" altLang="zh-CN" i="1" dirty="0">
                        <a:latin typeface="Cambria Math" panose="02040503050406030204" pitchFamily="18" charset="0"/>
                        <a:ea typeface="+mn-ea"/>
                        <a:cs typeface="Arial" panose="020B0604020202020204" pitchFamily="34" charset="0"/>
                      </a:rPr>
                      <m:t>=</m:t>
                    </m:r>
                    <m:r>
                      <a:rPr lang="en-US" altLang="zh-CN" i="1" dirty="0">
                        <a:latin typeface="Cambria Math" panose="02040503050406030204" pitchFamily="18" charset="0"/>
                        <a:ea typeface="+mn-ea"/>
                        <a:cs typeface="Arial" panose="020B0604020202020204" pitchFamily="34" charset="0"/>
                      </a:rPr>
                      <m:t>1</m:t>
                    </m:r>
                    <m:r>
                      <a:rPr lang="en-US" altLang="zh-CN" i="1" dirty="0">
                        <a:latin typeface="Cambria Math" panose="02040503050406030204" pitchFamily="18" charset="0"/>
                        <a:ea typeface="+mn-ea"/>
                        <a:cs typeface="Arial" panose="020B0604020202020204" pitchFamily="34" charset="0"/>
                      </a:rPr>
                      <m:t> </m:t>
                    </m:r>
                  </m:oMath>
                </a14:m>
                <a:endParaRPr lang="en-US" altLang="zh-CN" dirty="0">
                  <a:latin typeface="Arial" panose="020B0604020202020204" pitchFamily="34" charset="0"/>
                  <a:ea typeface="+mn-ea"/>
                  <a:cs typeface="Arial" panose="020B0604020202020204" pitchFamily="34" charset="0"/>
                </a:endParaRPr>
              </a:p>
            </p:txBody>
          </p:sp>
        </mc:Choice>
        <mc:Fallback>
          <p:sp>
            <p:nvSpPr>
              <p:cNvPr id="62466" name="Rectangle 2"/>
              <p:cNvSpPr>
                <a:spLocks noRot="1" noChangeAspect="1" noMove="1" noResize="1" noEditPoints="1" noAdjustHandles="1" noChangeArrowheads="1" noChangeShapeType="1" noTextEdit="1"/>
              </p:cNvSpPr>
              <p:nvPr/>
            </p:nvSpPr>
            <p:spPr bwMode="auto">
              <a:xfrm>
                <a:off x="808104" y="836712"/>
                <a:ext cx="8316912" cy="457200"/>
              </a:xfrm>
              <a:prstGeom prst="rect">
                <a:avLst/>
              </a:prstGeom>
              <a:blipFill rotWithShape="0">
                <a:blip r:embed="rId3"/>
                <a:stretch>
                  <a:fillRect l="-1173" t="-14667" b="-2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62467" name="Object 5"/>
          <p:cNvGraphicFramePr>
            <a:graphicFrameLocks noChangeAspect="1"/>
          </p:cNvGraphicFramePr>
          <p:nvPr>
            <p:extLst>
              <p:ext uri="{D42A27DB-BD31-4B8C-83A1-F6EECF244321}">
                <p14:modId xmlns:p14="http://schemas.microsoft.com/office/powerpoint/2010/main" val="3139800641"/>
              </p:ext>
            </p:extLst>
          </p:nvPr>
        </p:nvGraphicFramePr>
        <p:xfrm>
          <a:off x="1097029" y="1412975"/>
          <a:ext cx="3297237" cy="441325"/>
        </p:xfrm>
        <a:graphic>
          <a:graphicData uri="http://schemas.openxmlformats.org/presentationml/2006/ole">
            <mc:AlternateContent xmlns:mc="http://schemas.openxmlformats.org/markup-compatibility/2006">
              <mc:Choice xmlns:v="urn:schemas-microsoft-com:vml" Requires="v">
                <p:oleObj spid="_x0000_s327739" r:id="rId4" imgW="1701800" imgH="228600" progId="">
                  <p:embed/>
                </p:oleObj>
              </mc:Choice>
              <mc:Fallback>
                <p:oleObj r:id="rId4" imgW="1701800" imgH="2286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029" y="1412975"/>
                        <a:ext cx="3297237" cy="441325"/>
                      </a:xfrm>
                      <a:prstGeom prst="rect">
                        <a:avLst/>
                      </a:prstGeom>
                      <a:solidFill>
                        <a:srgbClr val="CCFFFF"/>
                      </a:solidFill>
                    </p:spPr>
                  </p:pic>
                </p:oleObj>
              </mc:Fallback>
            </mc:AlternateContent>
          </a:graphicData>
        </a:graphic>
      </p:graphicFrame>
      <p:sp>
        <p:nvSpPr>
          <p:cNvPr id="62468" name="Rectangle 6"/>
          <p:cNvSpPr>
            <a:spLocks noChangeArrowheads="1"/>
          </p:cNvSpPr>
          <p:nvPr/>
        </p:nvSpPr>
        <p:spPr bwMode="auto">
          <a:xfrm>
            <a:off x="449329" y="1989237"/>
            <a:ext cx="233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a:latin typeface="Arial" panose="020B0604020202020204" pitchFamily="34" charset="0"/>
                <a:ea typeface="+mn-ea"/>
                <a:cs typeface="Arial" panose="020B0604020202020204" pitchFamily="34" charset="0"/>
              </a:rPr>
              <a:t>依照选择规则：</a:t>
            </a:r>
          </a:p>
        </p:txBody>
      </p:sp>
      <p:graphicFrame>
        <p:nvGraphicFramePr>
          <p:cNvPr id="62469" name="Object 7"/>
          <p:cNvGraphicFramePr>
            <a:graphicFrameLocks noChangeAspect="1"/>
          </p:cNvGraphicFramePr>
          <p:nvPr>
            <p:extLst>
              <p:ext uri="{D42A27DB-BD31-4B8C-83A1-F6EECF244321}">
                <p14:modId xmlns:p14="http://schemas.microsoft.com/office/powerpoint/2010/main" val="1942464942"/>
              </p:ext>
            </p:extLst>
          </p:nvPr>
        </p:nvGraphicFramePr>
        <p:xfrm>
          <a:off x="2681354" y="1989237"/>
          <a:ext cx="4176712" cy="466725"/>
        </p:xfrm>
        <a:graphic>
          <a:graphicData uri="http://schemas.openxmlformats.org/presentationml/2006/ole">
            <mc:AlternateContent xmlns:mc="http://schemas.openxmlformats.org/markup-compatibility/2006">
              <mc:Choice xmlns:v="urn:schemas-microsoft-com:vml" Requires="v">
                <p:oleObj spid="_x0000_s327740" r:id="rId6" imgW="2133600" imgH="241300" progId="">
                  <p:embed/>
                </p:oleObj>
              </mc:Choice>
              <mc:Fallback>
                <p:oleObj r:id="rId6" imgW="2133600" imgH="2413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1354" y="1989237"/>
                        <a:ext cx="4176712" cy="466725"/>
                      </a:xfrm>
                      <a:prstGeom prst="rect">
                        <a:avLst/>
                      </a:prstGeom>
                      <a:solidFill>
                        <a:srgbClr val="FF00FF"/>
                      </a:solidFill>
                    </p:spPr>
                  </p:pic>
                </p:oleObj>
              </mc:Fallback>
            </mc:AlternateContent>
          </a:graphicData>
        </a:graphic>
      </p:graphicFrame>
      <mc:AlternateContent xmlns:mc="http://schemas.openxmlformats.org/markup-compatibility/2006">
        <mc:Choice xmlns:a14="http://schemas.microsoft.com/office/drawing/2010/main" Requires="a14">
          <p:sp>
            <p:nvSpPr>
              <p:cNvPr id="62470" name="Rectangle 8"/>
              <p:cNvSpPr>
                <a:spLocks noChangeArrowheads="1"/>
              </p:cNvSpPr>
              <p:nvPr/>
            </p:nvSpPr>
            <p:spPr bwMode="auto">
              <a:xfrm>
                <a:off x="449329" y="2421037"/>
                <a:ext cx="5724525" cy="4572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14:m>
                  <m:oMath xmlns:m="http://schemas.openxmlformats.org/officeDocument/2006/math">
                    <m:r>
                      <a:rPr lang="en-US" altLang="zh-CN" i="1" dirty="0" smtClean="0">
                        <a:latin typeface="Cambria Math" panose="02040503050406030204" pitchFamily="18" charset="0"/>
                        <a:ea typeface="+mn-ea"/>
                        <a:cs typeface="Arial" panose="020B0604020202020204" pitchFamily="34" charset="0"/>
                      </a:rPr>
                      <m:t>h</m:t>
                    </m:r>
                    <m:r>
                      <a:rPr lang="en-US" altLang="zh-CN" b="0" i="1" dirty="0" smtClean="0">
                        <a:latin typeface="Cambria Math" panose="02040503050406030204" pitchFamily="18" charset="0"/>
                        <a:ea typeface="+mn-ea"/>
                        <a:cs typeface="Arial" panose="020B0604020202020204" pitchFamily="34" charset="0"/>
                      </a:rPr>
                      <m:t>𝜈</m:t>
                    </m:r>
                    <m:r>
                      <a:rPr lang="en-US" altLang="zh-CN" b="0" i="1" dirty="0" smtClean="0">
                        <a:latin typeface="Cambria Math" panose="02040503050406030204" pitchFamily="18" charset="0"/>
                        <a:ea typeface="+mn-ea"/>
                        <a:cs typeface="Arial" panose="020B0604020202020204" pitchFamily="34" charset="0"/>
                      </a:rPr>
                      <m:t>′</m:t>
                    </m:r>
                  </m:oMath>
                </a14:m>
                <a:r>
                  <a:rPr lang="zh-CN" altLang="en-US" dirty="0">
                    <a:latin typeface="Arial" panose="020B0604020202020204" pitchFamily="34" charset="0"/>
                    <a:ea typeface="+mn-ea"/>
                    <a:cs typeface="Arial" panose="020B0604020202020204" pitchFamily="34" charset="0"/>
                  </a:rPr>
                  <a:t>只能有三个数值，即只有三条谱线：</a:t>
                </a:r>
              </a:p>
            </p:txBody>
          </p:sp>
        </mc:Choice>
        <mc:Fallback>
          <p:sp>
            <p:nvSpPr>
              <p:cNvPr id="62470" name="Rectangle 8"/>
              <p:cNvSpPr>
                <a:spLocks noRot="1" noChangeAspect="1" noMove="1" noResize="1" noEditPoints="1" noAdjustHandles="1" noChangeArrowheads="1" noChangeShapeType="1" noTextEdit="1"/>
              </p:cNvSpPr>
              <p:nvPr/>
            </p:nvSpPr>
            <p:spPr bwMode="auto">
              <a:xfrm>
                <a:off x="449329" y="2421037"/>
                <a:ext cx="5724525" cy="457200"/>
              </a:xfrm>
              <a:prstGeom prst="rect">
                <a:avLst/>
              </a:prstGeom>
              <a:blipFill rotWithShape="0">
                <a:blip r:embed="rId8"/>
                <a:stretch>
                  <a:fillRect l="-319" t="-14667" b="-2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62471" name="Object 11"/>
          <p:cNvGraphicFramePr>
            <a:graphicFrameLocks noChangeAspect="1"/>
          </p:cNvGraphicFramePr>
          <p:nvPr>
            <p:extLst>
              <p:ext uri="{D42A27DB-BD31-4B8C-83A1-F6EECF244321}">
                <p14:modId xmlns:p14="http://schemas.microsoft.com/office/powerpoint/2010/main" val="4214881751"/>
              </p:ext>
            </p:extLst>
          </p:nvPr>
        </p:nvGraphicFramePr>
        <p:xfrm>
          <a:off x="930341" y="2924275"/>
          <a:ext cx="4652963" cy="1390650"/>
        </p:xfrm>
        <a:graphic>
          <a:graphicData uri="http://schemas.openxmlformats.org/presentationml/2006/ole">
            <mc:AlternateContent xmlns:mc="http://schemas.openxmlformats.org/markup-compatibility/2006">
              <mc:Choice xmlns:v="urn:schemas-microsoft-com:vml" Requires="v">
                <p:oleObj spid="_x0000_s327741" name="公式" r:id="rId9" imgW="2387600" imgH="711200" progId="Equation.3">
                  <p:embed/>
                </p:oleObj>
              </mc:Choice>
              <mc:Fallback>
                <p:oleObj name="公式" r:id="rId9" imgW="2387600" imgH="711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0341" y="2924275"/>
                        <a:ext cx="4652963" cy="1390650"/>
                      </a:xfrm>
                      <a:prstGeom prst="rect">
                        <a:avLst/>
                      </a:prstGeom>
                      <a:solidFill>
                        <a:srgbClr val="FFCC99"/>
                      </a:solidFill>
                      <a:ln>
                        <a:noFill/>
                      </a:ln>
                      <a:extLst>
                        <a:ext uri="{91240B29-F687-4F45-9708-019B960494DF}">
                          <a14:hiddenLine xmlns:a14="http://schemas.microsoft.com/office/drawing/2010/main" w="9525">
                            <a:solidFill>
                              <a:srgbClr val="FFCC99"/>
                            </a:solidFill>
                            <a:miter lim="800000"/>
                            <a:headEnd/>
                            <a:tailEnd/>
                          </a14:hiddenLine>
                        </a:ext>
                      </a:extLst>
                    </p:spPr>
                  </p:pic>
                </p:oleObj>
              </mc:Fallback>
            </mc:AlternateContent>
          </a:graphicData>
        </a:graphic>
      </p:graphicFrame>
      <p:sp>
        <p:nvSpPr>
          <p:cNvPr id="62472" name="Rectangle 12"/>
          <p:cNvSpPr>
            <a:spLocks noChangeArrowheads="1"/>
          </p:cNvSpPr>
          <p:nvPr/>
        </p:nvSpPr>
        <p:spPr bwMode="auto">
          <a:xfrm>
            <a:off x="376304" y="4437162"/>
            <a:ext cx="842486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a:latin typeface="Arial" panose="020B0604020202020204" pitchFamily="34" charset="0"/>
                <a:ea typeface="+mn-ea"/>
                <a:cs typeface="Arial" panose="020B0604020202020204" pitchFamily="34" charset="0"/>
              </a:rPr>
              <a:t>这表明，一条谱线（</a:t>
            </a:r>
            <a:r>
              <a:rPr lang="en-US" altLang="zh-CN" i="1">
                <a:latin typeface="Arial" panose="020B0604020202020204" pitchFamily="34" charset="0"/>
                <a:ea typeface="+mn-ea"/>
                <a:cs typeface="Arial" panose="020B0604020202020204" pitchFamily="34" charset="0"/>
              </a:rPr>
              <a:t>hv</a:t>
            </a:r>
            <a:r>
              <a:rPr lang="zh-CN" altLang="en-US">
                <a:latin typeface="Arial" panose="020B0604020202020204" pitchFamily="34" charset="0"/>
                <a:ea typeface="+mn-ea"/>
                <a:cs typeface="Arial" panose="020B0604020202020204" pitchFamily="34" charset="0"/>
              </a:rPr>
              <a:t>）在外磁场作用下一分为三，且彼此间间隔相等；这个结果与实际观察到的某些光谱现象完全符合，因此被人们称之为</a:t>
            </a:r>
            <a:r>
              <a:rPr lang="zh-CN" altLang="en-US">
                <a:solidFill>
                  <a:srgbClr val="FF0000"/>
                </a:solidFill>
                <a:latin typeface="Arial" panose="020B0604020202020204" pitchFamily="34" charset="0"/>
                <a:ea typeface="+mn-ea"/>
                <a:cs typeface="Arial" panose="020B0604020202020204" pitchFamily="34" charset="0"/>
              </a:rPr>
              <a:t>正常塞曼效应</a:t>
            </a:r>
            <a:r>
              <a:rPr lang="zh-CN" altLang="en-US">
                <a:latin typeface="Arial" panose="020B0604020202020204" pitchFamily="34" charset="0"/>
                <a:ea typeface="+mn-ea"/>
                <a:cs typeface="Arial" panose="020B0604020202020204" pitchFamily="34" charset="0"/>
              </a:rPr>
              <a:t>。 </a:t>
            </a:r>
          </a:p>
        </p:txBody>
      </p:sp>
    </p:spTree>
    <p:extLst>
      <p:ext uri="{BB962C8B-B14F-4D97-AF65-F5344CB8AC3E}">
        <p14:creationId xmlns:p14="http://schemas.microsoft.com/office/powerpoint/2010/main" val="14336777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328725" name="ShockwaveFlash1" r:id="rId2" imgW="8352000" imgH="5697360"/>
        </mc:Choice>
        <mc:Fallback>
          <p:control name="ShockwaveFlash1" r:id="rId2" imgW="8352000" imgH="5697360">
            <p:pic>
              <p:nvPicPr>
                <p:cNvPr id="2" name="ShockwaveFlash1"/>
                <p:cNvPicPr preferRelativeResize="0">
                  <a:picLocks noGrp="1" noChangeArrowheads="1" noChangeShapeType="1"/>
                </p:cNvPicPr>
                <p:nvPr/>
              </p:nvPicPr>
              <p:blipFill>
                <a:blip r:embed="rId4"/>
                <a:srcRect/>
                <a:stretch>
                  <a:fillRect/>
                </a:stretch>
              </p:blipFill>
              <p:spPr bwMode="auto">
                <a:xfrm>
                  <a:off x="317500" y="508000"/>
                  <a:ext cx="8343900" cy="5689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06871666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323850" y="1557338"/>
            <a:ext cx="272415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a:latin typeface="Arial" panose="020B0604020202020204" pitchFamily="34" charset="0"/>
                <a:ea typeface="+mn-ea"/>
                <a:cs typeface="Arial" panose="020B0604020202020204" pitchFamily="34" charset="0"/>
              </a:rPr>
              <a:t>例如镉原子的磁矩有贡献的是两个电子，它们的自旋取向相反，因此总自旋</a:t>
            </a:r>
            <a:r>
              <a:rPr lang="en-US" altLang="zh-CN" i="1">
                <a:latin typeface="Arial" panose="020B0604020202020204" pitchFamily="34" charset="0"/>
                <a:ea typeface="+mn-ea"/>
                <a:cs typeface="Arial" panose="020B0604020202020204" pitchFamily="34" charset="0"/>
              </a:rPr>
              <a:t>S</a:t>
            </a:r>
            <a:r>
              <a:rPr lang="en-US" altLang="zh-CN">
                <a:latin typeface="Arial" panose="020B0604020202020204" pitchFamily="34" charset="0"/>
                <a:ea typeface="+mn-ea"/>
                <a:cs typeface="Arial" panose="020B0604020202020204" pitchFamily="34" charset="0"/>
              </a:rPr>
              <a:t>=0</a:t>
            </a:r>
            <a:r>
              <a:rPr lang="zh-CN" altLang="en-US">
                <a:latin typeface="Arial" panose="020B0604020202020204" pitchFamily="34" charset="0"/>
                <a:ea typeface="+mn-ea"/>
                <a:cs typeface="Arial" panose="020B0604020202020204" pitchFamily="34" charset="0"/>
              </a:rPr>
              <a:t>（</a:t>
            </a:r>
            <a:r>
              <a:rPr lang="en-US" altLang="zh-CN">
                <a:latin typeface="Arial" panose="020B0604020202020204" pitchFamily="34" charset="0"/>
                <a:ea typeface="+mn-ea"/>
                <a:cs typeface="Arial" panose="020B0604020202020204" pitchFamily="34" charset="0"/>
              </a:rPr>
              <a:t>2</a:t>
            </a:r>
            <a:r>
              <a:rPr lang="en-US" altLang="zh-CN" i="1">
                <a:latin typeface="Arial" panose="020B0604020202020204" pitchFamily="34" charset="0"/>
                <a:ea typeface="+mn-ea"/>
                <a:cs typeface="Arial" panose="020B0604020202020204" pitchFamily="34" charset="0"/>
              </a:rPr>
              <a:t>S</a:t>
            </a:r>
            <a:r>
              <a:rPr lang="en-US" altLang="zh-CN">
                <a:latin typeface="Arial" panose="020B0604020202020204" pitchFamily="34" charset="0"/>
                <a:ea typeface="+mn-ea"/>
                <a:cs typeface="Arial" panose="020B0604020202020204" pitchFamily="34" charset="0"/>
              </a:rPr>
              <a:t>+1=1</a:t>
            </a:r>
            <a:r>
              <a:rPr lang="zh-CN" altLang="en-US">
                <a:latin typeface="Arial" panose="020B0604020202020204" pitchFamily="34" charset="0"/>
                <a:ea typeface="+mn-ea"/>
                <a:cs typeface="Arial" panose="020B0604020202020204" pitchFamily="34" charset="0"/>
              </a:rPr>
              <a:t>，是单态），故能产生正常塞曼效应；事实上，只有电子数目为偶数并形成单态的原子才能有正常的塞曼效应。</a:t>
            </a:r>
          </a:p>
        </p:txBody>
      </p:sp>
      <p:pic>
        <p:nvPicPr>
          <p:cNvPr id="2" name="图片 1"/>
          <p:cNvPicPr>
            <a:picLocks noChangeAspect="1"/>
          </p:cNvPicPr>
          <p:nvPr/>
        </p:nvPicPr>
        <p:blipFill>
          <a:blip r:embed="rId2">
            <a:clrChange>
              <a:clrFrom>
                <a:srgbClr val="FFFFFF"/>
              </a:clrFrom>
              <a:clrTo>
                <a:srgbClr val="FFFFFF">
                  <a:alpha val="0"/>
                </a:srgbClr>
              </a:clrTo>
            </a:clrChange>
            <a:lum bright="-20000" contrast="40000"/>
          </a:blip>
          <a:stretch>
            <a:fillRect/>
          </a:stretch>
        </p:blipFill>
        <p:spPr>
          <a:xfrm rot="16200000">
            <a:off x="2673372" y="275236"/>
            <a:ext cx="6852295" cy="6103039"/>
          </a:xfrm>
          <a:prstGeom prst="rect">
            <a:avLst/>
          </a:prstGeom>
        </p:spPr>
      </p:pic>
    </p:spTree>
    <p:extLst>
      <p:ext uri="{BB962C8B-B14F-4D97-AF65-F5344CB8AC3E}">
        <p14:creationId xmlns:p14="http://schemas.microsoft.com/office/powerpoint/2010/main" val="15684388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Rectangle 3"/>
          <p:cNvSpPr>
            <a:spLocks noChangeArrowheads="1"/>
          </p:cNvSpPr>
          <p:nvPr/>
        </p:nvSpPr>
        <p:spPr bwMode="auto">
          <a:xfrm>
            <a:off x="928662" y="2000240"/>
            <a:ext cx="777634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pPr>
            <a:r>
              <a:rPr lang="zh-CN" altLang="en-US" sz="2800" b="1" dirty="0" smtClean="0">
                <a:solidFill>
                  <a:schemeClr val="hlink"/>
                </a:solidFill>
                <a:latin typeface="+mn-ea"/>
                <a:ea typeface="+mn-ea"/>
              </a:rPr>
              <a:t>原子</a:t>
            </a:r>
            <a:r>
              <a:rPr lang="zh-CN" altLang="en-US" sz="2800" b="1" dirty="0">
                <a:solidFill>
                  <a:schemeClr val="hlink"/>
                </a:solidFill>
                <a:latin typeface="+mn-ea"/>
                <a:ea typeface="+mn-ea"/>
              </a:rPr>
              <a:t>中电子轨道运动的磁矩 </a:t>
            </a:r>
          </a:p>
          <a:p>
            <a:pPr algn="l">
              <a:lnSpc>
                <a:spcPct val="150000"/>
              </a:lnSpc>
            </a:pPr>
            <a:r>
              <a:rPr lang="zh-CN" altLang="en-US" sz="2800" b="1" dirty="0" smtClean="0">
                <a:solidFill>
                  <a:schemeClr val="hlink"/>
                </a:solidFill>
                <a:latin typeface="+mn-ea"/>
                <a:ea typeface="+mn-ea"/>
              </a:rPr>
              <a:t>施特恩</a:t>
            </a:r>
            <a:r>
              <a:rPr lang="en-US" altLang="zh-CN" sz="2800" b="1" dirty="0">
                <a:solidFill>
                  <a:schemeClr val="hlink"/>
                </a:solidFill>
                <a:latin typeface="+mn-ea"/>
                <a:ea typeface="+mn-ea"/>
              </a:rPr>
              <a:t>—</a:t>
            </a:r>
            <a:r>
              <a:rPr lang="zh-CN" altLang="en-US" sz="2800" b="1" dirty="0">
                <a:solidFill>
                  <a:schemeClr val="hlink"/>
                </a:solidFill>
                <a:latin typeface="+mn-ea"/>
                <a:ea typeface="+mn-ea"/>
              </a:rPr>
              <a:t>盖拉赫实验与原子</a:t>
            </a:r>
            <a:r>
              <a:rPr lang="zh-CN" altLang="en-US" sz="2800" b="1" dirty="0" smtClean="0">
                <a:solidFill>
                  <a:schemeClr val="hlink"/>
                </a:solidFill>
                <a:latin typeface="+mn-ea"/>
                <a:ea typeface="+mn-ea"/>
              </a:rPr>
              <a:t>空间</a:t>
            </a:r>
            <a:r>
              <a:rPr lang="zh-CN" altLang="en-US" sz="2800" b="1" dirty="0">
                <a:solidFill>
                  <a:schemeClr val="hlink"/>
                </a:solidFill>
                <a:latin typeface="+mn-ea"/>
                <a:ea typeface="+mn-ea"/>
              </a:rPr>
              <a:t>量子化</a:t>
            </a:r>
            <a:endParaRPr lang="zh-CN" altLang="en-US" sz="2800" b="1" dirty="0">
              <a:solidFill>
                <a:schemeClr val="hlink"/>
              </a:solidFill>
              <a:latin typeface="+mn-ea"/>
              <a:ea typeface="+mn-ea"/>
              <a:cs typeface="Times New Roman" panose="02020603050405020304" pitchFamily="18" charset="0"/>
            </a:endParaRPr>
          </a:p>
          <a:p>
            <a:pPr algn="l">
              <a:lnSpc>
                <a:spcPct val="150000"/>
              </a:lnSpc>
            </a:pPr>
            <a:r>
              <a:rPr lang="zh-CN" altLang="en-US" sz="2800" b="1" dirty="0" smtClean="0">
                <a:solidFill>
                  <a:schemeClr val="hlink"/>
                </a:solidFill>
                <a:latin typeface="+mn-ea"/>
                <a:ea typeface="+mn-ea"/>
              </a:rPr>
              <a:t>电子自旋</a:t>
            </a:r>
            <a:r>
              <a:rPr lang="zh-CN" altLang="en-US" sz="2800" b="1" dirty="0">
                <a:solidFill>
                  <a:schemeClr val="hlink"/>
                </a:solidFill>
                <a:latin typeface="+mn-ea"/>
                <a:ea typeface="+mn-ea"/>
              </a:rPr>
              <a:t>及原子态的</a:t>
            </a:r>
            <a:r>
              <a:rPr lang="zh-CN" altLang="en-US" sz="2800" b="1" dirty="0" smtClean="0">
                <a:solidFill>
                  <a:schemeClr val="hlink"/>
                </a:solidFill>
                <a:latin typeface="+mn-ea"/>
                <a:ea typeface="+mn-ea"/>
              </a:rPr>
              <a:t>符号</a:t>
            </a:r>
            <a:endParaRPr lang="zh-CN" altLang="en-US" sz="2800" b="1" dirty="0">
              <a:solidFill>
                <a:schemeClr val="hlink"/>
              </a:solidFill>
              <a:latin typeface="+mn-ea"/>
              <a:ea typeface="+mn-ea"/>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5538" name="Rectangle 2"/>
              <p:cNvSpPr>
                <a:spLocks noChangeArrowheads="1"/>
              </p:cNvSpPr>
              <p:nvPr/>
            </p:nvSpPr>
            <p:spPr bwMode="auto">
              <a:xfrm>
                <a:off x="539552" y="548680"/>
                <a:ext cx="8496300"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dirty="0" smtClean="0">
                    <a:latin typeface="+mn-ea"/>
                    <a:ea typeface="+mn-ea"/>
                  </a:rPr>
                  <a:t>    从</a:t>
                </a:r>
                <a:r>
                  <a:rPr lang="zh-CN" altLang="en-US" dirty="0">
                    <a:latin typeface="+mn-ea"/>
                    <a:ea typeface="+mn-ea"/>
                  </a:rPr>
                  <a:t>上图可知，镉的</a:t>
                </a:r>
                <a:r>
                  <a:rPr lang="en-US" altLang="zh-CN" dirty="0">
                    <a:latin typeface="+mn-ea"/>
                    <a:ea typeface="+mn-ea"/>
                  </a:rPr>
                  <a:t>64388.47Å</a:t>
                </a:r>
                <a:r>
                  <a:rPr lang="zh-CN" altLang="en-US" dirty="0">
                    <a:latin typeface="+mn-ea"/>
                    <a:ea typeface="+mn-ea"/>
                  </a:rPr>
                  <a:t>谱线是      </a:t>
                </a:r>
                <a:r>
                  <a:rPr lang="zh-CN" altLang="en-US" dirty="0" smtClean="0">
                    <a:latin typeface="+mn-ea"/>
                    <a:ea typeface="+mn-ea"/>
                  </a:rPr>
                  <a:t>的</a:t>
                </a:r>
                <a:r>
                  <a:rPr lang="zh-CN" altLang="en-US" dirty="0">
                    <a:latin typeface="+mn-ea"/>
                    <a:ea typeface="+mn-ea"/>
                  </a:rPr>
                  <a:t>跃迁共有九个</a:t>
                </a:r>
                <a:r>
                  <a:rPr lang="zh-CN" altLang="en-US" dirty="0" smtClean="0">
                    <a:latin typeface="+mn-ea"/>
                    <a:ea typeface="+mn-ea"/>
                  </a:rPr>
                  <a:t>跃迁</a:t>
                </a:r>
                <a:r>
                  <a:rPr lang="zh-CN" altLang="en-US" dirty="0">
                    <a:latin typeface="+mn-ea"/>
                    <a:ea typeface="+mn-ea"/>
                  </a:rPr>
                  <a:t>，但只有三种能量差值，所以出现三条分支谱线，每一条包含三种跃迁。中间那条谱线仍在原谱线位置，左右二条同中间一条的能量差</a:t>
                </a:r>
                <a:r>
                  <a:rPr lang="zh-CN" altLang="en-US" dirty="0" smtClean="0">
                    <a:latin typeface="+mn-ea"/>
                    <a:ea typeface="+mn-ea"/>
                  </a:rPr>
                  <a:t>为</a:t>
                </a:r>
                <a14:m>
                  <m:oMath xmlns:m="http://schemas.openxmlformats.org/officeDocument/2006/math">
                    <m:r>
                      <a:rPr lang="en-US" altLang="zh-CN" b="0" i="1" smtClean="0">
                        <a:latin typeface="Cambria Math" panose="02040503050406030204" pitchFamily="18" charset="0"/>
                        <a:ea typeface="+mn-ea"/>
                      </a:rPr>
                      <m:t>𝑒</m:t>
                    </m:r>
                    <m:r>
                      <a:rPr lang="en-US" altLang="zh-CN" b="0" i="1" smtClean="0">
                        <a:latin typeface="Cambria Math" panose="02040503050406030204" pitchFamily="18" charset="0"/>
                        <a:ea typeface="+mn-ea"/>
                      </a:rPr>
                      <m:t>ℏ</m:t>
                    </m:r>
                    <m:r>
                      <a:rPr lang="en-US" altLang="zh-CN" b="0" i="1" smtClean="0">
                        <a:latin typeface="Cambria Math" panose="02040503050406030204" pitchFamily="18" charset="0"/>
                        <a:ea typeface="+mn-ea"/>
                      </a:rPr>
                      <m:t>𝐵</m:t>
                    </m:r>
                    <m:r>
                      <a:rPr lang="en-US" altLang="zh-CN" b="0" i="1" smtClean="0">
                        <a:latin typeface="Cambria Math" panose="02040503050406030204" pitchFamily="18" charset="0"/>
                        <a:ea typeface="+mn-ea"/>
                      </a:rPr>
                      <m:t>/(2</m:t>
                    </m:r>
                    <m:r>
                      <a:rPr lang="en-US" altLang="zh-CN" b="0" i="1" smtClean="0">
                        <a:latin typeface="Cambria Math" panose="02040503050406030204" pitchFamily="18" charset="0"/>
                        <a:ea typeface="+mn-ea"/>
                      </a:rPr>
                      <m:t>𝑚</m:t>
                    </m:r>
                    <m:r>
                      <a:rPr lang="en-US" altLang="zh-CN" b="0" i="1" smtClean="0">
                        <a:latin typeface="Cambria Math" panose="02040503050406030204" pitchFamily="18" charset="0"/>
                        <a:ea typeface="+mn-ea"/>
                      </a:rPr>
                      <m:t>)</m:t>
                    </m:r>
                  </m:oMath>
                </a14:m>
                <a:r>
                  <a:rPr lang="en-US" altLang="zh-CN" dirty="0" smtClean="0">
                    <a:latin typeface="+mn-ea"/>
                    <a:ea typeface="+mn-ea"/>
                  </a:rPr>
                  <a:t>.</a:t>
                </a:r>
                <a:r>
                  <a:rPr lang="zh-CN" altLang="en-US" dirty="0">
                    <a:latin typeface="+mn-ea"/>
                    <a:ea typeface="+mn-ea"/>
                  </a:rPr>
                  <a:t>或</a:t>
                </a:r>
              </a:p>
            </p:txBody>
          </p:sp>
        </mc:Choice>
        <mc:Fallback>
          <p:sp>
            <p:nvSpPr>
              <p:cNvPr id="65538" name="Rectangle 2"/>
              <p:cNvSpPr>
                <a:spLocks noRot="1" noChangeAspect="1" noMove="1" noResize="1" noEditPoints="1" noAdjustHandles="1" noChangeArrowheads="1" noChangeShapeType="1" noTextEdit="1"/>
              </p:cNvSpPr>
              <p:nvPr/>
            </p:nvSpPr>
            <p:spPr bwMode="auto">
              <a:xfrm>
                <a:off x="539552" y="548680"/>
                <a:ext cx="8496300" cy="1569660"/>
              </a:xfrm>
              <a:prstGeom prst="rect">
                <a:avLst/>
              </a:prstGeom>
              <a:blipFill rotWithShape="0">
                <a:blip r:embed="rId3"/>
                <a:stretch>
                  <a:fillRect l="-1149" t="-4669" r="-1149" b="-700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65539" name="Object 3"/>
          <p:cNvGraphicFramePr>
            <a:graphicFrameLocks noChangeAspect="1"/>
          </p:cNvGraphicFramePr>
          <p:nvPr>
            <p:extLst>
              <p:ext uri="{D42A27DB-BD31-4B8C-83A1-F6EECF244321}">
                <p14:modId xmlns:p14="http://schemas.microsoft.com/office/powerpoint/2010/main" val="154861470"/>
              </p:ext>
            </p:extLst>
          </p:nvPr>
        </p:nvGraphicFramePr>
        <p:xfrm>
          <a:off x="6085036" y="575568"/>
          <a:ext cx="1006475" cy="403225"/>
        </p:xfrm>
        <a:graphic>
          <a:graphicData uri="http://schemas.openxmlformats.org/presentationml/2006/ole">
            <mc:AlternateContent xmlns:mc="http://schemas.openxmlformats.org/markup-compatibility/2006">
              <mc:Choice xmlns:v="urn:schemas-microsoft-com:vml" Requires="v">
                <p:oleObj spid="_x0000_s329819" r:id="rId4" imgW="571252" imgH="228501" progId="">
                  <p:embed/>
                </p:oleObj>
              </mc:Choice>
              <mc:Fallback>
                <p:oleObj r:id="rId4" imgW="571252" imgH="228501"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5036" y="575568"/>
                        <a:ext cx="1006475"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1" name="Object 5"/>
          <p:cNvGraphicFramePr>
            <a:graphicFrameLocks noChangeAspect="1"/>
          </p:cNvGraphicFramePr>
          <p:nvPr>
            <p:extLst>
              <p:ext uri="{D42A27DB-BD31-4B8C-83A1-F6EECF244321}">
                <p14:modId xmlns:p14="http://schemas.microsoft.com/office/powerpoint/2010/main" val="2254564486"/>
              </p:ext>
            </p:extLst>
          </p:nvPr>
        </p:nvGraphicFramePr>
        <p:xfrm>
          <a:off x="1906389" y="2059980"/>
          <a:ext cx="2590800" cy="1439863"/>
        </p:xfrm>
        <a:graphic>
          <a:graphicData uri="http://schemas.openxmlformats.org/presentationml/2006/ole">
            <mc:AlternateContent xmlns:mc="http://schemas.openxmlformats.org/markup-compatibility/2006">
              <mc:Choice xmlns:v="urn:schemas-microsoft-com:vml" Requires="v">
                <p:oleObj spid="_x0000_s329820" r:id="rId6" imgW="1282700" imgH="711200" progId="Equation.3">
                  <p:embed/>
                </p:oleObj>
              </mc:Choice>
              <mc:Fallback>
                <p:oleObj r:id="rId6" imgW="1282700" imgH="711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6389" y="2059980"/>
                        <a:ext cx="2590800" cy="1439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a14="http://schemas.microsoft.com/office/drawing/2010/main" Requires="a14">
          <p:sp>
            <p:nvSpPr>
              <p:cNvPr id="65542" name="Rectangle 6"/>
              <p:cNvSpPr>
                <a:spLocks noChangeArrowheads="1"/>
              </p:cNvSpPr>
              <p:nvPr/>
            </p:nvSpPr>
            <p:spPr bwMode="auto">
              <a:xfrm>
                <a:off x="539552" y="3428405"/>
                <a:ext cx="8496300" cy="304698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dirty="0" smtClean="0">
                    <a:latin typeface="+mn-ea"/>
                    <a:ea typeface="+mn-ea"/>
                  </a:rPr>
                  <a:t>这个附加的频率</a:t>
                </a:r>
                <a14:m>
                  <m:oMath xmlns:m="http://schemas.openxmlformats.org/officeDocument/2006/math">
                    <m:r>
                      <a:rPr lang="en-US" altLang="zh-CN" b="0" i="1" dirty="0" smtClean="0">
                        <a:latin typeface="Cambria Math" panose="02040503050406030204" pitchFamily="18" charset="0"/>
                        <a:ea typeface="+mn-ea"/>
                      </a:rPr>
                      <m:t>2</m:t>
                    </m:r>
                    <m:r>
                      <a:rPr lang="en-US" altLang="zh-CN" b="0" i="1" dirty="0" smtClean="0">
                        <a:latin typeface="Cambria Math" panose="02040503050406030204" pitchFamily="18" charset="0"/>
                        <a:ea typeface="+mn-ea"/>
                      </a:rPr>
                      <m:t>𝐵</m:t>
                    </m:r>
                    <m:r>
                      <a:rPr lang="en-US" altLang="zh-CN" b="0" i="1" dirty="0" smtClean="0">
                        <a:latin typeface="Cambria Math" panose="02040503050406030204" pitchFamily="18" charset="0"/>
                        <a:ea typeface="+mn-ea"/>
                      </a:rPr>
                      <m:t>/(4</m:t>
                    </m:r>
                    <m:r>
                      <a:rPr lang="en-US" altLang="zh-CN" b="0" i="1" dirty="0" smtClean="0">
                        <a:latin typeface="Cambria Math" panose="02040503050406030204" pitchFamily="18" charset="0"/>
                        <a:ea typeface="+mn-ea"/>
                      </a:rPr>
                      <m:t>𝜋</m:t>
                    </m:r>
                    <m:r>
                      <a:rPr lang="en-US" altLang="zh-CN" b="0" i="1" dirty="0" smtClean="0">
                        <a:latin typeface="Cambria Math" panose="02040503050406030204" pitchFamily="18" charset="0"/>
                        <a:ea typeface="+mn-ea"/>
                      </a:rPr>
                      <m:t>𝑚</m:t>
                    </m:r>
                    <m:r>
                      <a:rPr lang="en-US" altLang="zh-CN" b="0" i="1" dirty="0" smtClean="0">
                        <a:latin typeface="Cambria Math" panose="02040503050406030204" pitchFamily="18" charset="0"/>
                        <a:ea typeface="+mn-ea"/>
                      </a:rPr>
                      <m:t>)</m:t>
                    </m:r>
                  </m:oMath>
                </a14:m>
                <a:r>
                  <a:rPr lang="zh-CN" altLang="en-US" dirty="0">
                    <a:latin typeface="+mn-ea"/>
                    <a:ea typeface="+mn-ea"/>
                  </a:rPr>
                  <a:t>仅仅是由外加磁场引起的。从上式我们凭直觉可以发现这里可能没有量子效应。确实这个公式不必用量子理论就可导出来。洛仑兹就是用经典的观点算出了正常的塞曼效应，正是由于这个原因，故又把</a:t>
                </a:r>
                <a14:m>
                  <m:oMath xmlns:m="http://schemas.openxmlformats.org/officeDocument/2006/math">
                    <m:r>
                      <a:rPr lang="en-US" altLang="zh-CN" i="1" dirty="0">
                        <a:latin typeface="Cambria Math" panose="02040503050406030204" pitchFamily="18" charset="0"/>
                      </a:rPr>
                      <m:t>2</m:t>
                    </m:r>
                    <m:r>
                      <a:rPr lang="en-US" altLang="zh-CN" i="1" dirty="0">
                        <a:latin typeface="Cambria Math" panose="02040503050406030204" pitchFamily="18" charset="0"/>
                      </a:rPr>
                      <m:t>𝐵</m:t>
                    </m:r>
                    <m:r>
                      <a:rPr lang="en-US" altLang="zh-CN" i="1" dirty="0">
                        <a:latin typeface="Cambria Math" panose="02040503050406030204" pitchFamily="18" charset="0"/>
                      </a:rPr>
                      <m:t>/(4</m:t>
                    </m:r>
                    <m:r>
                      <a:rPr lang="en-US" altLang="zh-CN" i="1" dirty="0">
                        <a:latin typeface="Cambria Math" panose="02040503050406030204" pitchFamily="18" charset="0"/>
                      </a:rPr>
                      <m:t>𝜋</m:t>
                    </m:r>
                    <m:r>
                      <a:rPr lang="en-US" altLang="zh-CN" i="1" dirty="0">
                        <a:latin typeface="Cambria Math" panose="02040503050406030204" pitchFamily="18" charset="0"/>
                      </a:rPr>
                      <m:t>𝑚</m:t>
                    </m:r>
                    <m:r>
                      <a:rPr lang="en-US" altLang="zh-CN" i="1" dirty="0">
                        <a:latin typeface="Cambria Math" panose="02040503050406030204" pitchFamily="18" charset="0"/>
                      </a:rPr>
                      <m:t>)</m:t>
                    </m:r>
                  </m:oMath>
                </a14:m>
                <a:r>
                  <a:rPr lang="zh-CN" altLang="en-US" dirty="0" smtClean="0">
                    <a:latin typeface="+mn-ea"/>
                    <a:ea typeface="+mn-ea"/>
                  </a:rPr>
                  <a:t>称为</a:t>
                </a:r>
                <a:r>
                  <a:rPr lang="zh-CN" altLang="en-US" dirty="0">
                    <a:solidFill>
                      <a:srgbClr val="C00000"/>
                    </a:solidFill>
                    <a:latin typeface="+mn-ea"/>
                    <a:ea typeface="+mn-ea"/>
                  </a:rPr>
                  <a:t>洛仑兹单位</a:t>
                </a:r>
                <a:r>
                  <a:rPr lang="zh-CN" altLang="en-US" dirty="0">
                    <a:latin typeface="+mn-ea"/>
                    <a:ea typeface="+mn-ea"/>
                  </a:rPr>
                  <a:t>。在这个单位下，谱线分裂的频率间隔是</a:t>
                </a:r>
                <a:r>
                  <a:rPr lang="en-US" altLang="zh-CN" dirty="0">
                    <a:latin typeface="+mn-ea"/>
                    <a:ea typeface="+mn-ea"/>
                  </a:rPr>
                  <a:t>1</a:t>
                </a:r>
                <a:r>
                  <a:rPr lang="zh-CN" altLang="en-US" dirty="0">
                    <a:latin typeface="+mn-ea"/>
                    <a:ea typeface="+mn-ea"/>
                  </a:rPr>
                  <a:t>。这个单位表示的物理意义是：在没有自旋的情况下，一个经典的原子体系的拉摩频率。</a:t>
                </a:r>
                <a:endParaRPr lang="zh-CN" altLang="en-US" dirty="0">
                  <a:latin typeface="+mn-ea"/>
                  <a:ea typeface="+mn-ea"/>
                  <a:cs typeface="Arial Unicode MS" panose="020B0604020202020204" pitchFamily="34" charset="-122"/>
                </a:endParaRPr>
              </a:p>
              <a:p>
                <a:pPr algn="l"/>
                <a:endParaRPr lang="zh-CN" altLang="en-US" dirty="0">
                  <a:latin typeface="+mn-ea"/>
                  <a:ea typeface="+mn-ea"/>
                </a:endParaRPr>
              </a:p>
            </p:txBody>
          </p:sp>
        </mc:Choice>
        <mc:Fallback>
          <p:sp>
            <p:nvSpPr>
              <p:cNvPr id="65542" name="Rectangle 6"/>
              <p:cNvSpPr>
                <a:spLocks noRot="1" noChangeAspect="1" noMove="1" noResize="1" noEditPoints="1" noAdjustHandles="1" noChangeArrowheads="1" noChangeShapeType="1" noTextEdit="1"/>
              </p:cNvSpPr>
              <p:nvPr/>
            </p:nvSpPr>
            <p:spPr bwMode="auto">
              <a:xfrm>
                <a:off x="539552" y="3428405"/>
                <a:ext cx="8496300" cy="3046988"/>
              </a:xfrm>
              <a:prstGeom prst="rect">
                <a:avLst/>
              </a:prstGeom>
              <a:blipFill rotWithShape="0">
                <a:blip r:embed="rId8"/>
                <a:stretch>
                  <a:fillRect l="-1149" t="-2200" r="-114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66281321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6563" name="Rectangle 2"/>
              <p:cNvSpPr>
                <a:spLocks noChangeArrowheads="1"/>
              </p:cNvSpPr>
              <p:nvPr/>
            </p:nvSpPr>
            <p:spPr bwMode="auto">
              <a:xfrm>
                <a:off x="347464" y="548358"/>
                <a:ext cx="8135938" cy="310832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dirty="0" smtClean="0">
                    <a:latin typeface="Times New Roman" panose="02020603050405020304" pitchFamily="18" charset="0"/>
                    <a:ea typeface="楷体_GB2312" pitchFamily="49" charset="-122"/>
                  </a:rPr>
                  <a:t>       </a:t>
                </a:r>
                <a:r>
                  <a:rPr lang="zh-CN" altLang="en-US" b="1" dirty="0">
                    <a:solidFill>
                      <a:schemeClr val="hlink"/>
                    </a:solidFill>
                    <a:latin typeface="Times New Roman" panose="02020603050405020304" pitchFamily="18" charset="0"/>
                    <a:ea typeface="楷体_GB2312" pitchFamily="49" charset="-122"/>
                  </a:rPr>
                  <a:t>从塞曼效应可以导出电子的荷质比</a:t>
                </a:r>
                <a:r>
                  <a:rPr lang="en-US" altLang="zh-CN" b="1" dirty="0">
                    <a:solidFill>
                      <a:schemeClr val="hlink"/>
                    </a:solidFill>
                    <a:latin typeface="Times New Roman" panose="02020603050405020304" pitchFamily="18" charset="0"/>
                    <a:ea typeface="楷体_GB2312" pitchFamily="49" charset="-122"/>
                  </a:rPr>
                  <a:t>e/m</a:t>
                </a:r>
                <a:r>
                  <a:rPr lang="zh-CN" altLang="en-US" b="1" dirty="0">
                    <a:solidFill>
                      <a:schemeClr val="hlink"/>
                    </a:solidFill>
                    <a:latin typeface="Times New Roman" panose="02020603050405020304" pitchFamily="18" charset="0"/>
                    <a:ea typeface="楷体_GB2312" pitchFamily="49" charset="-122"/>
                  </a:rPr>
                  <a:t>的数值。</a:t>
                </a:r>
                <a:r>
                  <a:rPr lang="zh-CN" altLang="en-US" b="1" dirty="0">
                    <a:latin typeface="Times New Roman" panose="02020603050405020304" pitchFamily="18" charset="0"/>
                    <a:ea typeface="楷体_GB2312" pitchFamily="49" charset="-122"/>
                  </a:rPr>
                  <a:t>例如：若已知一</a:t>
                </a:r>
                <a:r>
                  <a:rPr lang="zh-CN" altLang="en-US" b="1" dirty="0">
                    <a:solidFill>
                      <a:srgbClr val="0070C0"/>
                    </a:solidFill>
                    <a:latin typeface="Times New Roman" panose="02020603050405020304" pitchFamily="18" charset="0"/>
                    <a:ea typeface="楷体_GB2312" pitchFamily="49" charset="-122"/>
                  </a:rPr>
                  <a:t>波长</a:t>
                </a:r>
                <a:r>
                  <a:rPr lang="el-GR" altLang="zh-CN" b="1" i="1" dirty="0">
                    <a:solidFill>
                      <a:srgbClr val="0070C0"/>
                    </a:solidFill>
                    <a:latin typeface="Times New Roman" panose="02020603050405020304" pitchFamily="18" charset="0"/>
                    <a:ea typeface="楷体_GB2312" pitchFamily="49" charset="-122"/>
                    <a:cs typeface="Times New Roman" panose="02020603050405020304" pitchFamily="18" charset="0"/>
                  </a:rPr>
                  <a:t>λ</a:t>
                </a:r>
                <a:r>
                  <a:rPr lang="en-US" altLang="zh-CN" b="1" dirty="0">
                    <a:solidFill>
                      <a:srgbClr val="0070C0"/>
                    </a:solidFill>
                    <a:latin typeface="Times New Roman" panose="02020603050405020304" pitchFamily="18" charset="0"/>
                    <a:ea typeface="楷体_GB2312" pitchFamily="49" charset="-122"/>
                    <a:cs typeface="Times New Roman" panose="02020603050405020304" pitchFamily="18" charset="0"/>
                  </a:rPr>
                  <a:t>=6000</a:t>
                </a:r>
                <a:r>
                  <a:rPr lang="en-US" altLang="zh-CN" b="1" dirty="0">
                    <a:solidFill>
                      <a:srgbClr val="0070C0"/>
                    </a:solidFill>
                    <a:latin typeface="Times New Roman" panose="02020603050405020304" pitchFamily="18" charset="0"/>
                    <a:ea typeface="楷体_GB2312" pitchFamily="49" charset="-122"/>
                  </a:rPr>
                  <a:t>Å</a:t>
                </a:r>
                <a:r>
                  <a:rPr lang="zh-CN" altLang="en-US" b="1" dirty="0">
                    <a:latin typeface="Times New Roman" panose="02020603050405020304" pitchFamily="18" charset="0"/>
                    <a:ea typeface="楷体_GB2312" pitchFamily="49" charset="-122"/>
                  </a:rPr>
                  <a:t>的谱线，在</a:t>
                </a:r>
                <a:r>
                  <a:rPr lang="zh-CN" altLang="en-US" b="1" dirty="0">
                    <a:solidFill>
                      <a:srgbClr val="0070C0"/>
                    </a:solidFill>
                    <a:latin typeface="Times New Roman" panose="02020603050405020304" pitchFamily="18" charset="0"/>
                    <a:ea typeface="楷体_GB2312" pitchFamily="49" charset="-122"/>
                  </a:rPr>
                  <a:t>磁场</a:t>
                </a:r>
                <a:r>
                  <a:rPr lang="en-US" altLang="zh-CN" b="1" dirty="0">
                    <a:solidFill>
                      <a:srgbClr val="0070C0"/>
                    </a:solidFill>
                    <a:latin typeface="Times New Roman" panose="02020603050405020304" pitchFamily="18" charset="0"/>
                    <a:ea typeface="楷体_GB2312" pitchFamily="49" charset="-122"/>
                  </a:rPr>
                  <a:t>B=1.2T</a:t>
                </a:r>
                <a:r>
                  <a:rPr lang="zh-CN" altLang="en-US" b="1" dirty="0">
                    <a:latin typeface="Times New Roman" panose="02020603050405020304" pitchFamily="18" charset="0"/>
                    <a:ea typeface="楷体_GB2312" pitchFamily="49" charset="-122"/>
                  </a:rPr>
                  <a:t>的作用下，产生正常的塞曼分裂，分裂的</a:t>
                </a:r>
                <a:r>
                  <a:rPr lang="zh-CN" altLang="en-US" b="1" dirty="0">
                    <a:solidFill>
                      <a:srgbClr val="0070C0"/>
                    </a:solidFill>
                    <a:latin typeface="Times New Roman" panose="02020603050405020304" pitchFamily="18" charset="0"/>
                    <a:ea typeface="楷体_GB2312" pitchFamily="49" charset="-122"/>
                  </a:rPr>
                  <a:t>波长差为</a:t>
                </a:r>
                <a:r>
                  <a:rPr lang="el-GR" altLang="en-US" b="1" i="1" dirty="0">
                    <a:solidFill>
                      <a:srgbClr val="0070C0"/>
                    </a:solidFill>
                  </a:rPr>
                  <a:t>△</a:t>
                </a:r>
                <a:r>
                  <a:rPr lang="el-GR" altLang="zh-CN" b="1" i="1" dirty="0">
                    <a:solidFill>
                      <a:srgbClr val="0070C0"/>
                    </a:solidFill>
                    <a:latin typeface="Times New Roman" panose="02020603050405020304" pitchFamily="18" charset="0"/>
                    <a:ea typeface="楷体_GB2312" pitchFamily="49" charset="-122"/>
                  </a:rPr>
                  <a:t>λ</a:t>
                </a:r>
                <a:r>
                  <a:rPr lang="en-US" altLang="zh-CN" b="1" dirty="0">
                    <a:solidFill>
                      <a:srgbClr val="0070C0"/>
                    </a:solidFill>
                    <a:latin typeface="Times New Roman" panose="02020603050405020304" pitchFamily="18" charset="0"/>
                    <a:ea typeface="楷体_GB2312" pitchFamily="49" charset="-122"/>
                  </a:rPr>
                  <a:t>=0.2013Å</a:t>
                </a:r>
                <a:r>
                  <a:rPr lang="zh-CN" altLang="en-US" b="1" dirty="0">
                    <a:latin typeface="Times New Roman" panose="02020603050405020304" pitchFamily="18" charset="0"/>
                    <a:ea typeface="楷体_GB2312" pitchFamily="49" charset="-122"/>
                  </a:rPr>
                  <a:t>。那末，由于正常的塞曼效应，分裂的能级间隔是相等的，由已知</a:t>
                </a:r>
                <a:r>
                  <a:rPr lang="en-US" altLang="zh-CN" b="1" dirty="0">
                    <a:solidFill>
                      <a:srgbClr val="0070C0"/>
                    </a:solidFill>
                    <a:latin typeface="Times New Roman" panose="02020603050405020304" pitchFamily="18" charset="0"/>
                    <a:ea typeface="楷体_GB2312" pitchFamily="49" charset="-122"/>
                  </a:rPr>
                  <a:t>B</a:t>
                </a:r>
                <a:r>
                  <a:rPr lang="zh-CN" altLang="en-US" b="1" dirty="0">
                    <a:latin typeface="Times New Roman" panose="02020603050405020304" pitchFamily="18" charset="0"/>
                    <a:ea typeface="楷体_GB2312" pitchFamily="49" charset="-122"/>
                  </a:rPr>
                  <a:t>、</a:t>
                </a:r>
                <a:r>
                  <a:rPr lang="el-GR" altLang="zh-CN" b="1" i="1" dirty="0">
                    <a:solidFill>
                      <a:srgbClr val="0070C0"/>
                    </a:solidFill>
                    <a:latin typeface="Times New Roman" panose="02020603050405020304" pitchFamily="18" charset="0"/>
                    <a:ea typeface="楷体_GB2312" pitchFamily="49" charset="-122"/>
                  </a:rPr>
                  <a:t>λ</a:t>
                </a:r>
                <a:r>
                  <a:rPr lang="zh-CN" altLang="en-US" b="1" dirty="0">
                    <a:latin typeface="Times New Roman" panose="02020603050405020304" pitchFamily="18" charset="0"/>
                    <a:ea typeface="楷体_GB2312" pitchFamily="49" charset="-122"/>
                  </a:rPr>
                  <a:t>及</a:t>
                </a:r>
                <a:r>
                  <a:rPr lang="en-US" altLang="zh-CN" b="1" i="1" dirty="0">
                    <a:solidFill>
                      <a:srgbClr val="0070C0"/>
                    </a:solidFill>
                    <a:latin typeface="Times New Roman" panose="02020603050405020304" pitchFamily="18" charset="0"/>
                    <a:ea typeface="楷体_GB2312" pitchFamily="49" charset="-122"/>
                  </a:rPr>
                  <a:t>Δ</a:t>
                </a:r>
                <a:r>
                  <a:rPr lang="el-GR" altLang="zh-CN" b="1" i="1" dirty="0">
                    <a:solidFill>
                      <a:srgbClr val="0070C0"/>
                    </a:solidFill>
                    <a:latin typeface="Times New Roman" panose="02020603050405020304" pitchFamily="18" charset="0"/>
                    <a:ea typeface="楷体_GB2312" pitchFamily="49" charset="-122"/>
                  </a:rPr>
                  <a:t>λ</a:t>
                </a:r>
                <a:r>
                  <a:rPr lang="zh-CN" altLang="en-US" b="1" dirty="0">
                    <a:latin typeface="Times New Roman" panose="02020603050405020304" pitchFamily="18" charset="0"/>
                    <a:ea typeface="楷体_GB2312" pitchFamily="49" charset="-122"/>
                  </a:rPr>
                  <a:t>便可算出</a:t>
                </a:r>
                <a:r>
                  <a:rPr lang="el-GR" altLang="zh-CN" b="1" i="1" dirty="0">
                    <a:solidFill>
                      <a:srgbClr val="0070C0"/>
                    </a:solidFill>
                    <a:latin typeface="Times New Roman" panose="02020603050405020304" pitchFamily="18" charset="0"/>
                    <a:ea typeface="楷体_GB2312" pitchFamily="49" charset="-122"/>
                  </a:rPr>
                  <a:t>μ</a:t>
                </a:r>
                <a:r>
                  <a:rPr lang="en-US" altLang="zh-CN" b="1" i="1" baseline="-25000" dirty="0">
                    <a:solidFill>
                      <a:srgbClr val="0070C0"/>
                    </a:solidFill>
                    <a:latin typeface="Times New Roman" panose="02020603050405020304" pitchFamily="18" charset="0"/>
                    <a:ea typeface="楷体_GB2312" pitchFamily="49" charset="-122"/>
                  </a:rPr>
                  <a:t>B</a:t>
                </a:r>
                <a:r>
                  <a:rPr lang="zh-CN" altLang="en-US" b="1" dirty="0">
                    <a:latin typeface="Times New Roman" panose="02020603050405020304" pitchFamily="18" charset="0"/>
                    <a:ea typeface="楷体_GB2312" pitchFamily="49" charset="-122"/>
                  </a:rPr>
                  <a:t>。因此当</a:t>
                </a:r>
                <a14:m>
                  <m:oMath xmlns:m="http://schemas.openxmlformats.org/officeDocument/2006/math">
                    <m:r>
                      <a:rPr lang="en-US" altLang="zh-CN" b="1" i="1" dirty="0" smtClean="0">
                        <a:latin typeface="Cambria Math" panose="02040503050406030204" pitchFamily="18" charset="0"/>
                        <a:ea typeface="楷体_GB2312" pitchFamily="49" charset="-122"/>
                      </a:rPr>
                      <m:t>ℏ</m:t>
                    </m:r>
                  </m:oMath>
                </a14:m>
                <a:r>
                  <a:rPr lang="zh-CN" altLang="en-US" b="1" dirty="0">
                    <a:latin typeface="Times New Roman" panose="02020603050405020304" pitchFamily="18" charset="0"/>
                    <a:ea typeface="楷体_GB2312" pitchFamily="49" charset="-122"/>
                  </a:rPr>
                  <a:t>已知时就可以算出</a:t>
                </a:r>
                <a:r>
                  <a:rPr lang="en-US" altLang="zh-CN" b="1" dirty="0">
                    <a:solidFill>
                      <a:srgbClr val="0070C0"/>
                    </a:solidFill>
                    <a:latin typeface="Times New Roman" panose="02020603050405020304" pitchFamily="18" charset="0"/>
                    <a:ea typeface="楷体_GB2312" pitchFamily="49" charset="-122"/>
                  </a:rPr>
                  <a:t>e/m</a:t>
                </a:r>
                <a:r>
                  <a:rPr lang="zh-CN" altLang="en-US" b="1" dirty="0">
                    <a:latin typeface="Times New Roman" panose="02020603050405020304" pitchFamily="18" charset="0"/>
                    <a:ea typeface="楷体_GB2312" pitchFamily="49" charset="-122"/>
                  </a:rPr>
                  <a:t>的比值。这样算出的</a:t>
                </a:r>
                <a:r>
                  <a:rPr lang="en-US" altLang="zh-CN" b="1" dirty="0">
                    <a:latin typeface="Times New Roman" panose="02020603050405020304" pitchFamily="18" charset="0"/>
                    <a:ea typeface="楷体_GB2312" pitchFamily="49" charset="-122"/>
                  </a:rPr>
                  <a:t>e/m</a:t>
                </a:r>
                <a:r>
                  <a:rPr lang="zh-CN" altLang="en-US" b="1" dirty="0">
                    <a:latin typeface="Times New Roman" panose="02020603050405020304" pitchFamily="18" charset="0"/>
                    <a:ea typeface="楷体_GB2312" pitchFamily="49" charset="-122"/>
                  </a:rPr>
                  <a:t>值正好就是汤姆孙实验（</a:t>
                </a:r>
                <a:r>
                  <a:rPr lang="en-US" altLang="zh-CN" b="1" dirty="0">
                    <a:latin typeface="Times New Roman" panose="02020603050405020304" pitchFamily="18" charset="0"/>
                    <a:ea typeface="楷体_GB2312" pitchFamily="49" charset="-122"/>
                  </a:rPr>
                  <a:t>1897</a:t>
                </a:r>
                <a:r>
                  <a:rPr lang="zh-CN" altLang="en-US" b="1" dirty="0">
                    <a:latin typeface="Times New Roman" panose="02020603050405020304" pitchFamily="18" charset="0"/>
                    <a:ea typeface="楷体_GB2312" pitchFamily="49" charset="-122"/>
                  </a:rPr>
                  <a:t>年）所测得数值，这便说明，我们推导正常塞曼效应时所作的有些假设是正确的。</a:t>
                </a:r>
              </a:p>
            </p:txBody>
          </p:sp>
        </mc:Choice>
        <mc:Fallback>
          <p:sp>
            <p:nvSpPr>
              <p:cNvPr id="66563" name="Rectangle 2"/>
              <p:cNvSpPr>
                <a:spLocks noRot="1" noChangeAspect="1" noMove="1" noResize="1" noEditPoints="1" noAdjustHandles="1" noChangeArrowheads="1" noChangeShapeType="1" noTextEdit="1"/>
              </p:cNvSpPr>
              <p:nvPr/>
            </p:nvSpPr>
            <p:spPr bwMode="auto">
              <a:xfrm>
                <a:off x="347464" y="548358"/>
                <a:ext cx="8135938" cy="3108324"/>
              </a:xfrm>
              <a:prstGeom prst="rect">
                <a:avLst/>
              </a:prstGeom>
              <a:blipFill rotWithShape="0">
                <a:blip r:embed="rId2"/>
                <a:stretch>
                  <a:fillRect l="-1199" t="-784" r="-4719" b="-29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2" name="图片 1"/>
          <p:cNvPicPr>
            <a:picLocks noChangeAspect="1"/>
          </p:cNvPicPr>
          <p:nvPr/>
        </p:nvPicPr>
        <p:blipFill>
          <a:blip r:embed="rId3">
            <a:clrChange>
              <a:clrFrom>
                <a:srgbClr val="FFFFFF"/>
              </a:clrFrom>
              <a:clrTo>
                <a:srgbClr val="FFFFFF">
                  <a:alpha val="0"/>
                </a:srgbClr>
              </a:clrTo>
            </a:clrChange>
            <a:duotone>
              <a:prstClr val="black"/>
              <a:schemeClr val="accent3">
                <a:tint val="45000"/>
                <a:satMod val="400000"/>
              </a:schemeClr>
            </a:duotone>
          </a:blip>
          <a:stretch>
            <a:fillRect/>
          </a:stretch>
        </p:blipFill>
        <p:spPr>
          <a:xfrm>
            <a:off x="1115616" y="3501008"/>
            <a:ext cx="6372200" cy="2941095"/>
          </a:xfrm>
          <a:prstGeom prst="rect">
            <a:avLst/>
          </a:prstGeom>
        </p:spPr>
      </p:pic>
    </p:spTree>
    <p:extLst>
      <p:ext uri="{BB962C8B-B14F-4D97-AF65-F5344CB8AC3E}">
        <p14:creationId xmlns:p14="http://schemas.microsoft.com/office/powerpoint/2010/main" val="288198736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340768"/>
            <a:ext cx="2674640" cy="4972198"/>
          </a:xfrm>
        </p:spPr>
        <p:txBody>
          <a:bodyPr/>
          <a:lstStyle/>
          <a:p>
            <a:r>
              <a:rPr lang="zh-CN" altLang="en-US" sz="2400" dirty="0"/>
              <a:t>在上图中也标明了三条谱线的极化</a:t>
            </a:r>
            <a:r>
              <a:rPr lang="en-US" altLang="zh-CN" sz="2400" dirty="0"/>
              <a:t>(</a:t>
            </a:r>
            <a:r>
              <a:rPr lang="zh-CN" altLang="en-US" sz="2400" dirty="0"/>
              <a:t>偏振</a:t>
            </a:r>
            <a:r>
              <a:rPr lang="en-US" altLang="zh-CN" sz="2400" dirty="0"/>
              <a:t>)</a:t>
            </a:r>
            <a:r>
              <a:rPr lang="zh-CN" altLang="en-US" sz="2400" dirty="0"/>
              <a:t>特性</a:t>
            </a:r>
            <a:r>
              <a:rPr lang="en-US" altLang="zh-CN" sz="2400" dirty="0"/>
              <a:t>,</a:t>
            </a:r>
            <a:r>
              <a:rPr lang="zh-CN" altLang="en-US" sz="2400" dirty="0"/>
              <a:t>它更清楚地说明于下图。为了了解塞曼效应中谱线的偏振与</a:t>
            </a:r>
            <a:r>
              <a:rPr lang="en-US" altLang="zh-CN" sz="2400" dirty="0"/>
              <a:t>ΔMJ</a:t>
            </a:r>
            <a:r>
              <a:rPr lang="zh-CN" altLang="en-US" sz="2400" dirty="0"/>
              <a:t>值的关系，以及不同方向观察的结果，我们先复习一下电磁学中偏振及角动量方向的定义。</a:t>
            </a:r>
          </a:p>
          <a:p>
            <a:endParaRPr lang="zh-CN" altLang="en-US" sz="2400" dirty="0"/>
          </a:p>
        </p:txBody>
      </p:sp>
      <p:pic>
        <p:nvPicPr>
          <p:cNvPr id="5" name="Picture 5" descr="5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31840" y="476672"/>
            <a:ext cx="5933273" cy="59046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sz="2800" dirty="0"/>
              <a:t>塞曼谱线的偏振</a:t>
            </a:r>
            <a:r>
              <a:rPr lang="zh-CN" altLang="en-US" sz="2800" dirty="0" smtClean="0"/>
              <a:t>特性</a:t>
            </a:r>
            <a:endParaRPr lang="zh-CN" altLang="en-US" sz="2800" dirty="0"/>
          </a:p>
        </p:txBody>
      </p:sp>
    </p:spTree>
    <p:extLst>
      <p:ext uri="{BB962C8B-B14F-4D97-AF65-F5344CB8AC3E}">
        <p14:creationId xmlns:p14="http://schemas.microsoft.com/office/powerpoint/2010/main" val="135601821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4"/>
          <p:cNvSpPr>
            <a:spLocks noChangeArrowheads="1"/>
          </p:cNvSpPr>
          <p:nvPr/>
        </p:nvSpPr>
        <p:spPr bwMode="auto">
          <a:xfrm>
            <a:off x="332397" y="1041221"/>
            <a:ext cx="525621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dirty="0" smtClean="0">
                <a:latin typeface="Arial" panose="020B0604020202020204" pitchFamily="34" charset="0"/>
                <a:ea typeface="+mn-ea"/>
                <a:cs typeface="Arial" panose="020B0604020202020204" pitchFamily="34" charset="0"/>
              </a:rPr>
              <a:t>对于</a:t>
            </a:r>
            <a:r>
              <a:rPr lang="zh-CN" altLang="en-US" dirty="0">
                <a:latin typeface="Arial" panose="020B0604020202020204" pitchFamily="34" charset="0"/>
                <a:ea typeface="+mn-ea"/>
                <a:cs typeface="Arial" panose="020B0604020202020204" pitchFamily="34" charset="0"/>
              </a:rPr>
              <a:t>沿</a:t>
            </a:r>
            <a:r>
              <a:rPr lang="en-US" altLang="zh-CN" dirty="0">
                <a:latin typeface="Arial" panose="020B0604020202020204" pitchFamily="34" charset="0"/>
                <a:ea typeface="+mn-ea"/>
                <a:cs typeface="Arial" panose="020B0604020202020204" pitchFamily="34" charset="0"/>
              </a:rPr>
              <a:t>z</a:t>
            </a:r>
            <a:r>
              <a:rPr lang="zh-CN" altLang="en-US" dirty="0">
                <a:latin typeface="Arial" panose="020B0604020202020204" pitchFamily="34" charset="0"/>
                <a:ea typeface="+mn-ea"/>
                <a:cs typeface="Arial" panose="020B0604020202020204" pitchFamily="34" charset="0"/>
              </a:rPr>
              <a:t>方向传播的电磁波，它的电场矢量必定</a:t>
            </a:r>
            <a:r>
              <a:rPr lang="en-US" altLang="zh-CN" dirty="0" err="1">
                <a:latin typeface="Arial" panose="020B0604020202020204" pitchFamily="34" charset="0"/>
                <a:ea typeface="+mn-ea"/>
                <a:cs typeface="Arial" panose="020B0604020202020204" pitchFamily="34" charset="0"/>
              </a:rPr>
              <a:t>xy</a:t>
            </a:r>
            <a:r>
              <a:rPr lang="zh-CN" altLang="en-US" dirty="0">
                <a:latin typeface="Arial" panose="020B0604020202020204" pitchFamily="34" charset="0"/>
                <a:ea typeface="+mn-ea"/>
                <a:cs typeface="Arial" panose="020B0604020202020204" pitchFamily="34" charset="0"/>
              </a:rPr>
              <a:t>平面（横波特性），并可</a:t>
            </a:r>
            <a:r>
              <a:rPr lang="zh-CN" altLang="en-US" dirty="0">
                <a:solidFill>
                  <a:srgbClr val="009999"/>
                </a:solidFill>
                <a:latin typeface="Arial" panose="020B0604020202020204" pitchFamily="34" charset="0"/>
                <a:ea typeface="+mn-ea"/>
                <a:cs typeface="Arial" panose="020B0604020202020204" pitchFamily="34" charset="0"/>
              </a:rPr>
              <a:t>分解</a:t>
            </a:r>
            <a:r>
              <a:rPr lang="zh-CN" altLang="en-US" dirty="0">
                <a:latin typeface="Arial" panose="020B0604020202020204" pitchFamily="34" charset="0"/>
                <a:ea typeface="+mn-ea"/>
                <a:cs typeface="Arial" panose="020B0604020202020204" pitchFamily="34" charset="0"/>
              </a:rPr>
              <a:t>为</a:t>
            </a:r>
            <a:r>
              <a:rPr lang="en-US" altLang="zh-CN" dirty="0" err="1">
                <a:latin typeface="Arial" panose="020B0604020202020204" pitchFamily="34" charset="0"/>
                <a:ea typeface="+mn-ea"/>
                <a:cs typeface="Arial" panose="020B0604020202020204" pitchFamily="34" charset="0"/>
              </a:rPr>
              <a:t>E</a:t>
            </a:r>
            <a:r>
              <a:rPr lang="en-US" altLang="zh-CN" baseline="-30000" dirty="0" err="1">
                <a:latin typeface="Arial" panose="020B0604020202020204" pitchFamily="34" charset="0"/>
                <a:ea typeface="+mn-ea"/>
                <a:cs typeface="Arial" panose="020B0604020202020204" pitchFamily="34" charset="0"/>
              </a:rPr>
              <a:t>r</a:t>
            </a:r>
            <a:r>
              <a:rPr lang="zh-CN" altLang="en-US" dirty="0">
                <a:latin typeface="Arial" panose="020B0604020202020204" pitchFamily="34" charset="0"/>
                <a:ea typeface="+mn-ea"/>
                <a:cs typeface="Arial" panose="020B0604020202020204" pitchFamily="34" charset="0"/>
              </a:rPr>
              <a:t>和</a:t>
            </a:r>
            <a:r>
              <a:rPr lang="en-US" altLang="zh-CN" dirty="0" err="1">
                <a:latin typeface="Arial" panose="020B0604020202020204" pitchFamily="34" charset="0"/>
                <a:ea typeface="+mn-ea"/>
                <a:cs typeface="Arial" panose="020B0604020202020204" pitchFamily="34" charset="0"/>
              </a:rPr>
              <a:t>E</a:t>
            </a:r>
            <a:r>
              <a:rPr lang="en-US" altLang="zh-CN" baseline="-30000" dirty="0" err="1">
                <a:latin typeface="Arial" panose="020B0604020202020204" pitchFamily="34" charset="0"/>
                <a:ea typeface="+mn-ea"/>
                <a:cs typeface="Arial" panose="020B0604020202020204" pitchFamily="34" charset="0"/>
              </a:rPr>
              <a:t>y</a:t>
            </a:r>
            <a:r>
              <a:rPr lang="zh-CN" altLang="en-US" dirty="0">
                <a:latin typeface="Arial" panose="020B0604020202020204" pitchFamily="34" charset="0"/>
                <a:ea typeface="+mn-ea"/>
                <a:cs typeface="Arial" panose="020B0604020202020204" pitchFamily="34" charset="0"/>
              </a:rPr>
              <a:t>： </a:t>
            </a:r>
          </a:p>
        </p:txBody>
      </p:sp>
      <p:sp>
        <p:nvSpPr>
          <p:cNvPr id="69636" name="Rectangle 7"/>
          <p:cNvSpPr>
            <a:spLocks noChangeArrowheads="1"/>
          </p:cNvSpPr>
          <p:nvPr/>
        </p:nvSpPr>
        <p:spPr bwMode="auto">
          <a:xfrm>
            <a:off x="321812" y="3282157"/>
            <a:ext cx="8569325"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dirty="0">
                <a:latin typeface="Arial" panose="020B0604020202020204" pitchFamily="34" charset="0"/>
                <a:ea typeface="+mn-ea"/>
                <a:cs typeface="Arial" panose="020B0604020202020204" pitchFamily="34" charset="0"/>
              </a:rPr>
              <a:t>当相角</a:t>
            </a:r>
            <a:r>
              <a:rPr lang="en-US" altLang="zh-CN" dirty="0">
                <a:latin typeface="Arial" panose="020B0604020202020204" pitchFamily="34" charset="0"/>
                <a:ea typeface="+mn-ea"/>
                <a:cs typeface="Arial" panose="020B0604020202020204" pitchFamily="34" charset="0"/>
              </a:rPr>
              <a:t>α=0</a:t>
            </a:r>
            <a:r>
              <a:rPr lang="zh-CN" altLang="en-US" dirty="0">
                <a:latin typeface="Arial" panose="020B0604020202020204" pitchFamily="34" charset="0"/>
                <a:ea typeface="+mn-ea"/>
                <a:cs typeface="Arial" panose="020B0604020202020204" pitchFamily="34" charset="0"/>
              </a:rPr>
              <a:t>时，电矢量就在某一方向作周期变化，此即</a:t>
            </a:r>
            <a:r>
              <a:rPr lang="zh-CN" altLang="en-US" dirty="0">
                <a:solidFill>
                  <a:schemeClr val="hlink"/>
                </a:solidFill>
                <a:latin typeface="Arial" panose="020B0604020202020204" pitchFamily="34" charset="0"/>
                <a:ea typeface="+mn-ea"/>
                <a:cs typeface="Arial" panose="020B0604020202020204" pitchFamily="34" charset="0"/>
              </a:rPr>
              <a:t>线偏振</a:t>
            </a:r>
            <a:r>
              <a:rPr lang="zh-CN" altLang="en-US" dirty="0">
                <a:latin typeface="Arial" panose="020B0604020202020204" pitchFamily="34" charset="0"/>
                <a:ea typeface="+mn-ea"/>
                <a:cs typeface="Arial" panose="020B0604020202020204" pitchFamily="34" charset="0"/>
              </a:rPr>
              <a:t>；当</a:t>
            </a:r>
            <a:r>
              <a:rPr lang="en-US" altLang="zh-CN" dirty="0">
                <a:latin typeface="Arial" panose="020B0604020202020204" pitchFamily="34" charset="0"/>
                <a:ea typeface="+mn-ea"/>
                <a:cs typeface="Arial" panose="020B0604020202020204" pitchFamily="34" charset="0"/>
              </a:rPr>
              <a:t>α=</a:t>
            </a:r>
            <a:r>
              <a:rPr lang="el-GR" altLang="zh-CN" i="1" dirty="0">
                <a:latin typeface="Arial" panose="020B0604020202020204" pitchFamily="34" charset="0"/>
                <a:ea typeface="+mn-ea"/>
                <a:cs typeface="Arial" panose="020B0604020202020204" pitchFamily="34" charset="0"/>
              </a:rPr>
              <a:t>π</a:t>
            </a:r>
            <a:r>
              <a:rPr lang="en-US" altLang="zh-CN" dirty="0">
                <a:latin typeface="Arial" panose="020B0604020202020204" pitchFamily="34" charset="0"/>
                <a:ea typeface="+mn-ea"/>
                <a:cs typeface="Arial" panose="020B0604020202020204" pitchFamily="34" charset="0"/>
              </a:rPr>
              <a:t>/2</a:t>
            </a:r>
            <a:r>
              <a:rPr lang="zh-CN" altLang="en-US" dirty="0">
                <a:latin typeface="Arial" panose="020B0604020202020204" pitchFamily="34" charset="0"/>
                <a:ea typeface="+mn-ea"/>
                <a:cs typeface="Arial" panose="020B0604020202020204" pitchFamily="34" charset="0"/>
              </a:rPr>
              <a:t>，</a:t>
            </a:r>
            <a:r>
              <a:rPr lang="en-US" altLang="zh-CN" dirty="0">
                <a:latin typeface="Arial" panose="020B0604020202020204" pitchFamily="34" charset="0"/>
                <a:ea typeface="+mn-ea"/>
                <a:cs typeface="Arial" panose="020B0604020202020204" pitchFamily="34" charset="0"/>
              </a:rPr>
              <a:t>A=B</a:t>
            </a:r>
            <a:r>
              <a:rPr lang="zh-CN" altLang="en-US" dirty="0">
                <a:latin typeface="Arial" panose="020B0604020202020204" pitchFamily="34" charset="0"/>
                <a:ea typeface="+mn-ea"/>
                <a:cs typeface="Arial" panose="020B0604020202020204" pitchFamily="34" charset="0"/>
              </a:rPr>
              <a:t>时，合成的电矢量的大小为常数，方向则作周期性变化，矢量箭头线圆周运动，此即</a:t>
            </a:r>
            <a:r>
              <a:rPr lang="zh-CN" altLang="en-US" dirty="0">
                <a:solidFill>
                  <a:schemeClr val="hlink"/>
                </a:solidFill>
                <a:latin typeface="Arial" panose="020B0604020202020204" pitchFamily="34" charset="0"/>
                <a:ea typeface="+mn-ea"/>
                <a:cs typeface="Arial" panose="020B0604020202020204" pitchFamily="34" charset="0"/>
              </a:rPr>
              <a:t>圆偏振</a:t>
            </a:r>
            <a:r>
              <a:rPr lang="zh-CN" altLang="en-US" dirty="0">
                <a:latin typeface="Arial" panose="020B0604020202020204" pitchFamily="34" charset="0"/>
                <a:ea typeface="+mn-ea"/>
                <a:cs typeface="Arial" panose="020B0604020202020204" pitchFamily="34" charset="0"/>
              </a:rPr>
              <a:t>。假如沿着</a:t>
            </a:r>
            <a:r>
              <a:rPr lang="en-US" altLang="zh-CN" dirty="0">
                <a:latin typeface="Arial" panose="020B0604020202020204" pitchFamily="34" charset="0"/>
                <a:ea typeface="+mn-ea"/>
                <a:cs typeface="Arial" panose="020B0604020202020204" pitchFamily="34" charset="0"/>
              </a:rPr>
              <a:t>z</a:t>
            </a:r>
            <a:r>
              <a:rPr lang="zh-CN" altLang="en-US" dirty="0">
                <a:latin typeface="Arial" panose="020B0604020202020204" pitchFamily="34" charset="0"/>
                <a:ea typeface="+mn-ea"/>
                <a:cs typeface="Arial" panose="020B0604020202020204" pitchFamily="34" charset="0"/>
              </a:rPr>
              <a:t>轴对准光传播方向观察，见到的电矢量作顺时针转动时，称为右旋（圆）偏振（图</a:t>
            </a:r>
            <a:r>
              <a:rPr lang="en-US" altLang="zh-CN" dirty="0">
                <a:latin typeface="Arial" panose="020B0604020202020204" pitchFamily="34" charset="0"/>
                <a:ea typeface="+mn-ea"/>
                <a:cs typeface="Arial" panose="020B0604020202020204" pitchFamily="34" charset="0"/>
              </a:rPr>
              <a:t>a</a:t>
            </a:r>
            <a:r>
              <a:rPr lang="zh-CN" altLang="en-US" dirty="0">
                <a:latin typeface="Arial" panose="020B0604020202020204" pitchFamily="34" charset="0"/>
                <a:ea typeface="+mn-ea"/>
                <a:cs typeface="Arial" panose="020B0604020202020204" pitchFamily="34" charset="0"/>
              </a:rPr>
              <a:t>）；假如见到的电矢量作逆时针转动，则称为左旋（圆满）偏振（图</a:t>
            </a:r>
            <a:r>
              <a:rPr lang="en-US" altLang="zh-CN" dirty="0">
                <a:latin typeface="Arial" panose="020B0604020202020204" pitchFamily="34" charset="0"/>
                <a:ea typeface="+mn-ea"/>
                <a:cs typeface="Arial" panose="020B0604020202020204" pitchFamily="34" charset="0"/>
              </a:rPr>
              <a:t>b</a:t>
            </a:r>
            <a:r>
              <a:rPr lang="zh-CN" altLang="en-US" dirty="0">
                <a:latin typeface="Arial" panose="020B0604020202020204" pitchFamily="34" charset="0"/>
                <a:ea typeface="+mn-ea"/>
                <a:cs typeface="Arial" panose="020B0604020202020204" pitchFamily="34" charset="0"/>
              </a:rPr>
              <a:t>）。圆偏振光具有角动量的实验事实，是由贝思（</a:t>
            </a:r>
            <a:r>
              <a:rPr lang="en-US" altLang="zh-CN" dirty="0" err="1">
                <a:latin typeface="Arial" panose="020B0604020202020204" pitchFamily="34" charset="0"/>
                <a:ea typeface="+mn-ea"/>
                <a:cs typeface="Arial" panose="020B0604020202020204" pitchFamily="34" charset="0"/>
              </a:rPr>
              <a:t>R.A.Beth</a:t>
            </a:r>
            <a:r>
              <a:rPr lang="zh-CN" altLang="en-US" dirty="0">
                <a:latin typeface="Arial" panose="020B0604020202020204" pitchFamily="34" charset="0"/>
                <a:ea typeface="+mn-ea"/>
                <a:cs typeface="Arial" panose="020B0604020202020204" pitchFamily="34" charset="0"/>
              </a:rPr>
              <a:t>）在</a:t>
            </a:r>
            <a:r>
              <a:rPr lang="en-US" altLang="zh-CN" dirty="0">
                <a:latin typeface="Arial" panose="020B0604020202020204" pitchFamily="34" charset="0"/>
                <a:ea typeface="+mn-ea"/>
                <a:cs typeface="Arial" panose="020B0604020202020204" pitchFamily="34" charset="0"/>
              </a:rPr>
              <a:t>1936</a:t>
            </a:r>
            <a:r>
              <a:rPr lang="zh-CN" altLang="en-US" dirty="0">
                <a:latin typeface="Arial" panose="020B0604020202020204" pitchFamily="34" charset="0"/>
                <a:ea typeface="+mn-ea"/>
                <a:cs typeface="Arial" panose="020B0604020202020204" pitchFamily="34" charset="0"/>
              </a:rPr>
              <a:t>年观察到的，光的角动量方向和电矢量旋转方向组成</a:t>
            </a:r>
            <a:r>
              <a:rPr lang="zh-CN" altLang="en-US" dirty="0">
                <a:solidFill>
                  <a:schemeClr val="folHlink"/>
                </a:solidFill>
                <a:latin typeface="Arial" panose="020B0604020202020204" pitchFamily="34" charset="0"/>
                <a:ea typeface="+mn-ea"/>
                <a:cs typeface="Arial" panose="020B0604020202020204" pitchFamily="34" charset="0"/>
              </a:rPr>
              <a:t>右手螺旋定则</a:t>
            </a:r>
            <a:r>
              <a:rPr lang="zh-CN" altLang="en-US" dirty="0">
                <a:latin typeface="Arial" panose="020B0604020202020204" pitchFamily="34" charset="0"/>
                <a:ea typeface="+mn-ea"/>
                <a:cs typeface="Arial" panose="020B0604020202020204" pitchFamily="34" charset="0"/>
              </a:rPr>
              <a:t>。</a:t>
            </a:r>
          </a:p>
        </p:txBody>
      </p:sp>
      <p:pic>
        <p:nvPicPr>
          <p:cNvPr id="69637" name="Picture 9" descr="222-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550" y="0"/>
            <a:ext cx="3600450" cy="249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9635" name="Object 6"/>
          <p:cNvGraphicFramePr>
            <a:graphicFrameLocks noChangeAspect="1"/>
          </p:cNvGraphicFramePr>
          <p:nvPr>
            <p:extLst>
              <p:ext uri="{D42A27DB-BD31-4B8C-83A1-F6EECF244321}">
                <p14:modId xmlns:p14="http://schemas.microsoft.com/office/powerpoint/2010/main" val="1081851147"/>
              </p:ext>
            </p:extLst>
          </p:nvPr>
        </p:nvGraphicFramePr>
        <p:xfrm>
          <a:off x="539552" y="2294732"/>
          <a:ext cx="5562600" cy="650875"/>
        </p:xfrm>
        <a:graphic>
          <a:graphicData uri="http://schemas.openxmlformats.org/presentationml/2006/ole">
            <mc:AlternateContent xmlns:mc="http://schemas.openxmlformats.org/markup-compatibility/2006">
              <mc:Choice xmlns:v="urn:schemas-microsoft-com:vml" Requires="v">
                <p:oleObj spid="_x0000_s331797" name="Equation" r:id="rId4" imgW="2032000" imgH="241300" progId="Equation.3">
                  <p:embed/>
                </p:oleObj>
              </mc:Choice>
              <mc:Fallback>
                <p:oleObj name="Equation" r:id="rId4" imgW="20320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2294732"/>
                        <a:ext cx="5562600" cy="650875"/>
                      </a:xfrm>
                      <a:prstGeom prst="rect">
                        <a:avLst/>
                      </a:prstGeom>
                      <a:solidFill>
                        <a:srgbClr val="CCFFFF"/>
                      </a:solidFill>
                    </p:spPr>
                  </p:pic>
                </p:oleObj>
              </mc:Fallback>
            </mc:AlternateContent>
          </a:graphicData>
        </a:graphic>
      </p:graphicFrame>
    </p:spTree>
    <p:extLst>
      <p:ext uri="{BB962C8B-B14F-4D97-AF65-F5344CB8AC3E}">
        <p14:creationId xmlns:p14="http://schemas.microsoft.com/office/powerpoint/2010/main" val="296041056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5856" y="1268760"/>
            <a:ext cx="3542109" cy="3778250"/>
          </a:xfrm>
        </p:spPr>
      </p:pic>
    </p:spTree>
    <p:extLst>
      <p:ext uri="{BB962C8B-B14F-4D97-AF65-F5344CB8AC3E}">
        <p14:creationId xmlns:p14="http://schemas.microsoft.com/office/powerpoint/2010/main" val="38308172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468313" y="1412875"/>
            <a:ext cx="828040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dirty="0">
                <a:latin typeface="Arial" panose="020B0604020202020204" pitchFamily="34" charset="0"/>
                <a:ea typeface="+mn-ea"/>
                <a:cs typeface="Arial" panose="020B0604020202020204" pitchFamily="34" charset="0"/>
              </a:rPr>
              <a:t>       </a:t>
            </a:r>
            <a:r>
              <a:rPr lang="zh-CN" altLang="en-US" dirty="0">
                <a:latin typeface="Arial" panose="020B0604020202020204" pitchFamily="34" charset="0"/>
                <a:ea typeface="+mn-ea"/>
                <a:cs typeface="Arial" panose="020B0604020202020204" pitchFamily="34" charset="0"/>
              </a:rPr>
              <a:t>现在再看塞曼效应。对</a:t>
            </a:r>
            <a:r>
              <a:rPr lang="zh-CN" altLang="en-US" i="1" dirty="0">
                <a:solidFill>
                  <a:schemeClr val="hlink"/>
                </a:solidFill>
                <a:latin typeface="Arial" panose="020B0604020202020204" pitchFamily="34" charset="0"/>
                <a:ea typeface="+mn-ea"/>
                <a:cs typeface="Arial" panose="020B0604020202020204" pitchFamily="34" charset="0"/>
              </a:rPr>
              <a:t>△</a:t>
            </a:r>
            <a:r>
              <a:rPr lang="en-US" altLang="zh-CN" i="1" dirty="0">
                <a:solidFill>
                  <a:schemeClr val="hlink"/>
                </a:solidFill>
                <a:latin typeface="Arial" panose="020B0604020202020204" pitchFamily="34" charset="0"/>
                <a:ea typeface="+mn-ea"/>
                <a:cs typeface="Arial" panose="020B0604020202020204" pitchFamily="34" charset="0"/>
              </a:rPr>
              <a:t>M</a:t>
            </a:r>
            <a:r>
              <a:rPr lang="en-US" altLang="zh-CN" i="1" baseline="-25000" dirty="0">
                <a:solidFill>
                  <a:schemeClr val="hlink"/>
                </a:solidFill>
                <a:latin typeface="Arial" panose="020B0604020202020204" pitchFamily="34" charset="0"/>
                <a:ea typeface="+mn-ea"/>
                <a:cs typeface="Arial" panose="020B0604020202020204" pitchFamily="34" charset="0"/>
              </a:rPr>
              <a:t>J</a:t>
            </a:r>
            <a:r>
              <a:rPr lang="en-US" altLang="zh-CN" dirty="0">
                <a:solidFill>
                  <a:schemeClr val="hlink"/>
                </a:solidFill>
                <a:latin typeface="Arial" panose="020B0604020202020204" pitchFamily="34" charset="0"/>
                <a:ea typeface="+mn-ea"/>
                <a:cs typeface="Arial" panose="020B0604020202020204" pitchFamily="34" charset="0"/>
              </a:rPr>
              <a:t>=</a:t>
            </a:r>
            <a:r>
              <a:rPr lang="en-US" altLang="en-US" dirty="0">
                <a:solidFill>
                  <a:schemeClr val="hlink"/>
                </a:solidFill>
                <a:latin typeface="Arial" panose="020B0604020202020204" pitchFamily="34" charset="0"/>
                <a:ea typeface="+mn-ea"/>
                <a:cs typeface="Arial" panose="020B0604020202020204" pitchFamily="34" charset="0"/>
              </a:rPr>
              <a:t>＋</a:t>
            </a:r>
            <a:r>
              <a:rPr lang="en-US" altLang="zh-CN" dirty="0">
                <a:solidFill>
                  <a:schemeClr val="hlink"/>
                </a:solidFill>
                <a:latin typeface="Arial" panose="020B0604020202020204" pitchFamily="34" charset="0"/>
                <a:ea typeface="+mn-ea"/>
                <a:cs typeface="Arial" panose="020B0604020202020204" pitchFamily="34" charset="0"/>
              </a:rPr>
              <a:t>1</a:t>
            </a:r>
            <a:r>
              <a:rPr lang="zh-CN" altLang="en-US" dirty="0">
                <a:latin typeface="Arial" panose="020B0604020202020204" pitchFamily="34" charset="0"/>
                <a:ea typeface="+mn-ea"/>
                <a:cs typeface="Arial" panose="020B0604020202020204" pitchFamily="34" charset="0"/>
              </a:rPr>
              <a:t>，原子在磁场方向（</a:t>
            </a:r>
            <a:r>
              <a:rPr lang="en-US" altLang="zh-CN" dirty="0">
                <a:latin typeface="Arial" panose="020B0604020202020204" pitchFamily="34" charset="0"/>
                <a:ea typeface="+mn-ea"/>
                <a:cs typeface="Arial" panose="020B0604020202020204" pitchFamily="34" charset="0"/>
              </a:rPr>
              <a:t>z</a:t>
            </a:r>
            <a:r>
              <a:rPr lang="zh-CN" altLang="en-US" dirty="0">
                <a:latin typeface="Arial" panose="020B0604020202020204" pitchFamily="34" charset="0"/>
                <a:ea typeface="+mn-ea"/>
                <a:cs typeface="Arial" panose="020B0604020202020204" pitchFamily="34" charset="0"/>
              </a:rPr>
              <a:t>）的角动量减少</a:t>
            </a:r>
            <a:r>
              <a:rPr lang="en-US" altLang="zh-CN" dirty="0">
                <a:latin typeface="Arial" panose="020B0604020202020204" pitchFamily="34" charset="0"/>
                <a:ea typeface="+mn-ea"/>
                <a:cs typeface="Arial" panose="020B0604020202020204" pitchFamily="34" charset="0"/>
              </a:rPr>
              <a:t>1</a:t>
            </a:r>
            <a:r>
              <a:rPr lang="zh-CN" altLang="en-US" dirty="0">
                <a:latin typeface="Arial" panose="020B0604020202020204" pitchFamily="34" charset="0"/>
                <a:ea typeface="+mn-ea"/>
                <a:cs typeface="Arial" panose="020B0604020202020204" pitchFamily="34" charset="0"/>
              </a:rPr>
              <a:t>个  ；按原子和发出的光子作为一个整体，角动量必须守恒，因此所发光子必定在磁场方向具有角动量  。从图可知，我们将观察到</a:t>
            </a:r>
            <a:r>
              <a:rPr lang="el-GR" altLang="zh-CN" i="1" dirty="0">
                <a:solidFill>
                  <a:schemeClr val="hlink"/>
                </a:solidFill>
                <a:latin typeface="Arial" panose="020B0604020202020204" pitchFamily="34" charset="0"/>
                <a:ea typeface="+mn-ea"/>
                <a:cs typeface="Arial" panose="020B0604020202020204" pitchFamily="34" charset="0"/>
              </a:rPr>
              <a:t>σ</a:t>
            </a:r>
            <a:r>
              <a:rPr lang="en-US" altLang="zh-CN" baseline="30000" dirty="0">
                <a:solidFill>
                  <a:schemeClr val="hlink"/>
                </a:solidFill>
                <a:latin typeface="Arial" panose="020B0604020202020204" pitchFamily="34" charset="0"/>
                <a:ea typeface="+mn-ea"/>
                <a:cs typeface="Arial" panose="020B0604020202020204" pitchFamily="34" charset="0"/>
              </a:rPr>
              <a:t>+</a:t>
            </a:r>
            <a:r>
              <a:rPr lang="zh-CN" altLang="en-US" dirty="0">
                <a:solidFill>
                  <a:schemeClr val="hlink"/>
                </a:solidFill>
                <a:latin typeface="Arial" panose="020B0604020202020204" pitchFamily="34" charset="0"/>
                <a:ea typeface="+mn-ea"/>
                <a:cs typeface="Arial" panose="020B0604020202020204" pitchFamily="34" charset="0"/>
              </a:rPr>
              <a:t>偏振</a:t>
            </a:r>
            <a:r>
              <a:rPr lang="zh-CN" altLang="en-US" dirty="0">
                <a:latin typeface="Arial" panose="020B0604020202020204" pitchFamily="34" charset="0"/>
                <a:ea typeface="+mn-ea"/>
                <a:cs typeface="Arial" panose="020B0604020202020204" pitchFamily="34" charset="0"/>
              </a:rPr>
              <a:t>。对 于</a:t>
            </a:r>
            <a:r>
              <a:rPr lang="zh-CN" altLang="en-US" i="1" dirty="0">
                <a:solidFill>
                  <a:schemeClr val="folHlink"/>
                </a:solidFill>
                <a:latin typeface="Arial" panose="020B0604020202020204" pitchFamily="34" charset="0"/>
                <a:ea typeface="+mn-ea"/>
                <a:cs typeface="Arial" panose="020B0604020202020204" pitchFamily="34" charset="0"/>
              </a:rPr>
              <a:t>△</a:t>
            </a:r>
            <a:r>
              <a:rPr lang="en-US" altLang="zh-CN" i="1" dirty="0">
                <a:solidFill>
                  <a:schemeClr val="folHlink"/>
                </a:solidFill>
                <a:latin typeface="Arial" panose="020B0604020202020204" pitchFamily="34" charset="0"/>
                <a:ea typeface="+mn-ea"/>
                <a:cs typeface="Arial" panose="020B0604020202020204" pitchFamily="34" charset="0"/>
              </a:rPr>
              <a:t>M</a:t>
            </a:r>
            <a:r>
              <a:rPr lang="en-US" altLang="zh-CN" i="1" baseline="-25000" dirty="0">
                <a:solidFill>
                  <a:schemeClr val="folHlink"/>
                </a:solidFill>
                <a:latin typeface="Arial" panose="020B0604020202020204" pitchFamily="34" charset="0"/>
                <a:ea typeface="+mn-ea"/>
                <a:cs typeface="Arial" panose="020B0604020202020204" pitchFamily="34" charset="0"/>
              </a:rPr>
              <a:t>J</a:t>
            </a:r>
            <a:r>
              <a:rPr lang="en-US" altLang="zh-CN" dirty="0">
                <a:solidFill>
                  <a:schemeClr val="folHlink"/>
                </a:solidFill>
                <a:latin typeface="Arial" panose="020B0604020202020204" pitchFamily="34" charset="0"/>
                <a:ea typeface="+mn-ea"/>
                <a:cs typeface="Arial" panose="020B0604020202020204" pitchFamily="34" charset="0"/>
              </a:rPr>
              <a:t>=</a:t>
            </a:r>
            <a:r>
              <a:rPr lang="en-US" altLang="en-US" dirty="0">
                <a:solidFill>
                  <a:schemeClr val="folHlink"/>
                </a:solidFill>
                <a:latin typeface="Arial" panose="020B0604020202020204" pitchFamily="34" charset="0"/>
                <a:ea typeface="+mn-ea"/>
                <a:cs typeface="Arial" panose="020B0604020202020204" pitchFamily="34" charset="0"/>
              </a:rPr>
              <a:t>－</a:t>
            </a:r>
            <a:r>
              <a:rPr lang="en-US" altLang="zh-CN" dirty="0">
                <a:solidFill>
                  <a:schemeClr val="folHlink"/>
                </a:solidFill>
                <a:latin typeface="Arial" panose="020B0604020202020204" pitchFamily="34" charset="0"/>
                <a:ea typeface="+mn-ea"/>
                <a:cs typeface="Arial" panose="020B0604020202020204" pitchFamily="34" charset="0"/>
              </a:rPr>
              <a:t>1</a:t>
            </a:r>
            <a:r>
              <a:rPr lang="zh-CN" altLang="en-US" dirty="0">
                <a:latin typeface="Arial" panose="020B0604020202020204" pitchFamily="34" charset="0"/>
                <a:ea typeface="+mn-ea"/>
                <a:cs typeface="Arial" panose="020B0604020202020204" pitchFamily="34" charset="0"/>
              </a:rPr>
              <a:t>，原子在磁场方向的角动量增加</a:t>
            </a:r>
            <a:r>
              <a:rPr lang="en-US" altLang="zh-CN" dirty="0">
                <a:latin typeface="Arial" panose="020B0604020202020204" pitchFamily="34" charset="0"/>
                <a:ea typeface="+mn-ea"/>
                <a:cs typeface="Arial" panose="020B0604020202020204" pitchFamily="34" charset="0"/>
              </a:rPr>
              <a:t>1</a:t>
            </a:r>
            <a:r>
              <a:rPr lang="zh-CN" altLang="en-US" dirty="0">
                <a:latin typeface="Arial" panose="020B0604020202020204" pitchFamily="34" charset="0"/>
                <a:ea typeface="+mn-ea"/>
                <a:cs typeface="Arial" panose="020B0604020202020204" pitchFamily="34" charset="0"/>
              </a:rPr>
              <a:t>个   ，同理，所发光子必在与磁场相反的方向上具有角动量   ，于是我们将观察到</a:t>
            </a:r>
            <a:r>
              <a:rPr lang="el-GR" altLang="zh-CN" i="1" dirty="0">
                <a:solidFill>
                  <a:schemeClr val="folHlink"/>
                </a:solidFill>
                <a:latin typeface="Arial" panose="020B0604020202020204" pitchFamily="34" charset="0"/>
                <a:ea typeface="+mn-ea"/>
                <a:cs typeface="Arial" panose="020B0604020202020204" pitchFamily="34" charset="0"/>
              </a:rPr>
              <a:t>σ</a:t>
            </a:r>
            <a:r>
              <a:rPr lang="zh-CN" altLang="en-US" baseline="30000" dirty="0">
                <a:solidFill>
                  <a:schemeClr val="folHlink"/>
                </a:solidFill>
                <a:latin typeface="Arial" panose="020B0604020202020204" pitchFamily="34" charset="0"/>
                <a:ea typeface="+mn-ea"/>
                <a:cs typeface="Arial" panose="020B0604020202020204" pitchFamily="34" charset="0"/>
              </a:rPr>
              <a:t>－</a:t>
            </a:r>
            <a:r>
              <a:rPr lang="zh-CN" altLang="en-US" dirty="0">
                <a:solidFill>
                  <a:schemeClr val="folHlink"/>
                </a:solidFill>
                <a:latin typeface="Arial" panose="020B0604020202020204" pitchFamily="34" charset="0"/>
                <a:ea typeface="+mn-ea"/>
                <a:cs typeface="Arial" panose="020B0604020202020204" pitchFamily="34" charset="0"/>
              </a:rPr>
              <a:t>偏振</a:t>
            </a:r>
            <a:r>
              <a:rPr lang="zh-CN" altLang="en-US" dirty="0">
                <a:latin typeface="Arial" panose="020B0604020202020204" pitchFamily="34" charset="0"/>
                <a:ea typeface="+mn-ea"/>
                <a:cs typeface="Arial" panose="020B0604020202020204" pitchFamily="34" charset="0"/>
              </a:rPr>
              <a:t>。对于这两条谱线，电矢量在</a:t>
            </a:r>
            <a:r>
              <a:rPr lang="en-US" altLang="zh-CN" dirty="0" err="1">
                <a:latin typeface="Arial" panose="020B0604020202020204" pitchFamily="34" charset="0"/>
                <a:ea typeface="+mn-ea"/>
                <a:cs typeface="Arial" panose="020B0604020202020204" pitchFamily="34" charset="0"/>
              </a:rPr>
              <a:t>xy</a:t>
            </a:r>
            <a:r>
              <a:rPr lang="zh-CN" altLang="en-US" dirty="0">
                <a:latin typeface="Arial" panose="020B0604020202020204" pitchFamily="34" charset="0"/>
                <a:ea typeface="+mn-ea"/>
                <a:cs typeface="Arial" panose="020B0604020202020204" pitchFamily="34" charset="0"/>
              </a:rPr>
              <a:t>平面，因此，在与磁场</a:t>
            </a:r>
            <a:r>
              <a:rPr lang="en-US" altLang="zh-CN" dirty="0">
                <a:latin typeface="Arial" panose="020B0604020202020204" pitchFamily="34" charset="0"/>
                <a:ea typeface="+mn-ea"/>
                <a:cs typeface="Arial" panose="020B0604020202020204" pitchFamily="34" charset="0"/>
              </a:rPr>
              <a:t>B</a:t>
            </a:r>
            <a:r>
              <a:rPr lang="zh-CN" altLang="en-US" dirty="0">
                <a:latin typeface="Arial" panose="020B0604020202020204" pitchFamily="34" charset="0"/>
                <a:ea typeface="+mn-ea"/>
                <a:cs typeface="Arial" panose="020B0604020202020204" pitchFamily="34" charset="0"/>
              </a:rPr>
              <a:t>垂直的方向（</a:t>
            </a:r>
            <a:r>
              <a:rPr lang="zh-CN" altLang="en-US" dirty="0" smtClean="0">
                <a:latin typeface="Arial" panose="020B0604020202020204" pitchFamily="34" charset="0"/>
                <a:ea typeface="+mn-ea"/>
                <a:cs typeface="Arial" panose="020B0604020202020204" pitchFamily="34" charset="0"/>
              </a:rPr>
              <a:t>例如</a:t>
            </a:r>
            <a:r>
              <a:rPr lang="en-US" altLang="zh-CN" dirty="0" smtClean="0">
                <a:latin typeface="Arial" panose="020B0604020202020204" pitchFamily="34" charset="0"/>
                <a:ea typeface="+mn-ea"/>
                <a:cs typeface="Arial" panose="020B0604020202020204" pitchFamily="34" charset="0"/>
              </a:rPr>
              <a:t>x</a:t>
            </a:r>
            <a:r>
              <a:rPr lang="zh-CN" altLang="en-US" dirty="0" smtClean="0">
                <a:latin typeface="Arial" panose="020B0604020202020204" pitchFamily="34" charset="0"/>
                <a:ea typeface="+mn-ea"/>
                <a:cs typeface="Arial" panose="020B0604020202020204" pitchFamily="34" charset="0"/>
              </a:rPr>
              <a:t>方向</a:t>
            </a:r>
            <a:r>
              <a:rPr lang="zh-CN" altLang="en-US" dirty="0">
                <a:latin typeface="Arial" panose="020B0604020202020204" pitchFamily="34" charset="0"/>
                <a:ea typeface="+mn-ea"/>
                <a:cs typeface="Arial" panose="020B0604020202020204" pitchFamily="34" charset="0"/>
              </a:rPr>
              <a:t>）观察时，只能见到</a:t>
            </a:r>
            <a:r>
              <a:rPr lang="en-US" altLang="zh-CN" dirty="0" err="1">
                <a:latin typeface="Arial" panose="020B0604020202020204" pitchFamily="34" charset="0"/>
                <a:ea typeface="+mn-ea"/>
                <a:cs typeface="Arial" panose="020B0604020202020204" pitchFamily="34" charset="0"/>
              </a:rPr>
              <a:t>Ey</a:t>
            </a:r>
            <a:r>
              <a:rPr lang="zh-CN" altLang="en-US" dirty="0">
                <a:latin typeface="Arial" panose="020B0604020202020204" pitchFamily="34" charset="0"/>
                <a:ea typeface="+mn-ea"/>
                <a:cs typeface="Arial" panose="020B0604020202020204" pitchFamily="34" charset="0"/>
              </a:rPr>
              <a:t>分量。于是我们观察到两条与</a:t>
            </a:r>
            <a:r>
              <a:rPr lang="en-US" altLang="zh-CN" dirty="0">
                <a:latin typeface="Arial" panose="020B0604020202020204" pitchFamily="34" charset="0"/>
                <a:ea typeface="+mn-ea"/>
                <a:cs typeface="Arial" panose="020B0604020202020204" pitchFamily="34" charset="0"/>
              </a:rPr>
              <a:t>B</a:t>
            </a:r>
            <a:r>
              <a:rPr lang="zh-CN" altLang="en-US" dirty="0">
                <a:latin typeface="Arial" panose="020B0604020202020204" pitchFamily="34" charset="0"/>
                <a:ea typeface="+mn-ea"/>
                <a:cs typeface="Arial" panose="020B0604020202020204" pitchFamily="34" charset="0"/>
              </a:rPr>
              <a:t>垂直的线偏振光。</a:t>
            </a:r>
          </a:p>
        </p:txBody>
      </p:sp>
      <p:graphicFrame>
        <p:nvGraphicFramePr>
          <p:cNvPr id="70659" name="Object 4"/>
          <p:cNvGraphicFramePr>
            <a:graphicFrameLocks noChangeAspect="1"/>
          </p:cNvGraphicFramePr>
          <p:nvPr>
            <p:extLst/>
          </p:nvPr>
        </p:nvGraphicFramePr>
        <p:xfrm>
          <a:off x="2814128" y="1916832"/>
          <a:ext cx="273050" cy="358775"/>
        </p:xfrm>
        <a:graphic>
          <a:graphicData uri="http://schemas.openxmlformats.org/presentationml/2006/ole">
            <mc:AlternateContent xmlns:mc="http://schemas.openxmlformats.org/markup-compatibility/2006">
              <mc:Choice xmlns:v="urn:schemas-microsoft-com:vml" Requires="v">
                <p:oleObj spid="_x0000_s332878" r:id="rId3" imgW="126780" imgH="164814" progId="">
                  <p:embed/>
                </p:oleObj>
              </mc:Choice>
              <mc:Fallback>
                <p:oleObj r:id="rId3" imgW="126780" imgH="16481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4128" y="1916832"/>
                        <a:ext cx="273050"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0" name="Object 5"/>
          <p:cNvGraphicFramePr>
            <a:graphicFrameLocks noChangeAspect="1"/>
          </p:cNvGraphicFramePr>
          <p:nvPr>
            <p:extLst/>
          </p:nvPr>
        </p:nvGraphicFramePr>
        <p:xfrm>
          <a:off x="4067944" y="2998788"/>
          <a:ext cx="273050" cy="358775"/>
        </p:xfrm>
        <a:graphic>
          <a:graphicData uri="http://schemas.openxmlformats.org/presentationml/2006/ole">
            <mc:AlternateContent xmlns:mc="http://schemas.openxmlformats.org/markup-compatibility/2006">
              <mc:Choice xmlns:v="urn:schemas-microsoft-com:vml" Requires="v">
                <p:oleObj spid="_x0000_s332879" r:id="rId5" imgW="126780" imgH="164814" progId="Equation.3">
                  <p:embed/>
                </p:oleObj>
              </mc:Choice>
              <mc:Fallback>
                <p:oleObj r:id="rId5" imgW="126780" imgH="16481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2998788"/>
                        <a:ext cx="273050"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1" name="Object 8"/>
          <p:cNvGraphicFramePr>
            <a:graphicFrameLocks noChangeAspect="1"/>
          </p:cNvGraphicFramePr>
          <p:nvPr>
            <p:extLst/>
          </p:nvPr>
        </p:nvGraphicFramePr>
        <p:xfrm>
          <a:off x="8316416" y="2275607"/>
          <a:ext cx="277812" cy="361950"/>
        </p:xfrm>
        <a:graphic>
          <a:graphicData uri="http://schemas.openxmlformats.org/presentationml/2006/ole">
            <mc:AlternateContent xmlns:mc="http://schemas.openxmlformats.org/markup-compatibility/2006">
              <mc:Choice xmlns:v="urn:schemas-microsoft-com:vml" Requires="v">
                <p:oleObj spid="_x0000_s332880" r:id="rId6" imgW="126780" imgH="164814" progId="Equation.3">
                  <p:embed/>
                </p:oleObj>
              </mc:Choice>
              <mc:Fallback>
                <p:oleObj r:id="rId6" imgW="126780" imgH="16481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6416" y="2275607"/>
                        <a:ext cx="277812"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2" name="Object 9"/>
          <p:cNvGraphicFramePr>
            <a:graphicFrameLocks noChangeAspect="1"/>
          </p:cNvGraphicFramePr>
          <p:nvPr>
            <p:extLst/>
          </p:nvPr>
        </p:nvGraphicFramePr>
        <p:xfrm>
          <a:off x="3635896" y="3357563"/>
          <a:ext cx="273050" cy="358775"/>
        </p:xfrm>
        <a:graphic>
          <a:graphicData uri="http://schemas.openxmlformats.org/presentationml/2006/ole">
            <mc:AlternateContent xmlns:mc="http://schemas.openxmlformats.org/markup-compatibility/2006">
              <mc:Choice xmlns:v="urn:schemas-microsoft-com:vml" Requires="v">
                <p:oleObj spid="_x0000_s332881" r:id="rId7" imgW="126780" imgH="164814" progId="">
                  <p:embed/>
                </p:oleObj>
              </mc:Choice>
              <mc:Fallback>
                <p:oleObj r:id="rId7" imgW="126780" imgH="16481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3357563"/>
                        <a:ext cx="273050"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485504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1683" name="Rectangle 2"/>
              <p:cNvSpPr>
                <a:spLocks noChangeArrowheads="1"/>
              </p:cNvSpPr>
              <p:nvPr/>
            </p:nvSpPr>
            <p:spPr bwMode="auto">
              <a:xfrm>
                <a:off x="395536" y="1052736"/>
                <a:ext cx="8424862" cy="38472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indent="457200" algn="just" eaLnBrk="1" hangingPunct="1"/>
                <a:r>
                  <a:rPr lang="zh-CN" altLang="en-US" dirty="0" smtClean="0">
                    <a:latin typeface="+mn-ea"/>
                    <a:ea typeface="+mn-ea"/>
                  </a:rPr>
                  <a:t>对于</a:t>
                </a:r>
                <a:r>
                  <a:rPr lang="zh-CN" altLang="en-US" i="1" dirty="0">
                    <a:solidFill>
                      <a:srgbClr val="CC6600"/>
                    </a:solidFill>
                    <a:latin typeface="+mn-ea"/>
                    <a:ea typeface="+mn-ea"/>
                  </a:rPr>
                  <a:t>△</a:t>
                </a:r>
                <a:r>
                  <a:rPr lang="en-US" altLang="zh-CN" i="1" dirty="0">
                    <a:solidFill>
                      <a:srgbClr val="CC6600"/>
                    </a:solidFill>
                    <a:latin typeface="+mn-ea"/>
                    <a:ea typeface="+mn-ea"/>
                  </a:rPr>
                  <a:t>M</a:t>
                </a:r>
                <a:r>
                  <a:rPr lang="en-US" altLang="zh-CN" i="1" baseline="-25000" dirty="0">
                    <a:solidFill>
                      <a:srgbClr val="CC6600"/>
                    </a:solidFill>
                    <a:latin typeface="+mn-ea"/>
                    <a:ea typeface="+mn-ea"/>
                  </a:rPr>
                  <a:t>J</a:t>
                </a:r>
                <a:r>
                  <a:rPr lang="en-US" altLang="zh-CN" dirty="0">
                    <a:solidFill>
                      <a:srgbClr val="CC6600"/>
                    </a:solidFill>
                    <a:latin typeface="+mn-ea"/>
                    <a:ea typeface="+mn-ea"/>
                  </a:rPr>
                  <a:t>=0</a:t>
                </a:r>
                <a:r>
                  <a:rPr lang="zh-CN" altLang="en-US" dirty="0">
                    <a:latin typeface="+mn-ea"/>
                    <a:ea typeface="+mn-ea"/>
                  </a:rPr>
                  <a:t>的情况，原子在磁场方向的角动量不变，但光子固有角动量；原子发射光时，为了保持角动量守恒，所发光子的角动量一定垂直于磁场。那时，与光相应的电矢量必在</a:t>
                </a:r>
                <a:r>
                  <a:rPr lang="en-US" altLang="zh-CN" dirty="0" err="1">
                    <a:latin typeface="+mn-ea"/>
                    <a:ea typeface="+mn-ea"/>
                  </a:rPr>
                  <a:t>yz</a:t>
                </a:r>
                <a:r>
                  <a:rPr lang="zh-CN" altLang="en-US" dirty="0">
                    <a:latin typeface="+mn-ea"/>
                    <a:ea typeface="+mn-ea"/>
                  </a:rPr>
                  <a:t>平面（取光的角动量方向</a:t>
                </a:r>
                <a:r>
                  <a:rPr lang="zh-CN" altLang="en-US" dirty="0" smtClean="0">
                    <a:latin typeface="+mn-ea"/>
                    <a:ea typeface="+mn-ea"/>
                  </a:rPr>
                  <a:t>为</a:t>
                </a:r>
                <a14:m>
                  <m:oMath xmlns:m="http://schemas.openxmlformats.org/officeDocument/2006/math">
                    <m:r>
                      <a:rPr lang="en-US" altLang="zh-CN" b="0" i="1" smtClean="0">
                        <a:latin typeface="+mn-ea"/>
                        <a:ea typeface="+mn-ea"/>
                      </a:rPr>
                      <m:t>𝜒</m:t>
                    </m:r>
                  </m:oMath>
                </a14:m>
                <a:r>
                  <a:rPr lang="zh-CN" altLang="en-US" dirty="0" smtClean="0">
                    <a:latin typeface="+mn-ea"/>
                    <a:ea typeface="+mn-ea"/>
                  </a:rPr>
                  <a:t>），</a:t>
                </a:r>
                <a:r>
                  <a:rPr lang="zh-CN" altLang="en-US" dirty="0">
                    <a:latin typeface="+mn-ea"/>
                    <a:ea typeface="+mn-ea"/>
                  </a:rPr>
                  <a:t>可以有</a:t>
                </a:r>
                <a:r>
                  <a:rPr lang="en-US" altLang="zh-CN" dirty="0" err="1">
                    <a:latin typeface="+mn-ea"/>
                    <a:ea typeface="+mn-ea"/>
                  </a:rPr>
                  <a:t>E</a:t>
                </a:r>
                <a:r>
                  <a:rPr lang="en-US" altLang="zh-CN" baseline="-30000" dirty="0" err="1">
                    <a:latin typeface="+mn-ea"/>
                    <a:ea typeface="+mn-ea"/>
                  </a:rPr>
                  <a:t>y</a:t>
                </a:r>
                <a:r>
                  <a:rPr lang="zh-CN" altLang="en-US" dirty="0">
                    <a:latin typeface="+mn-ea"/>
                    <a:ea typeface="+mn-ea"/>
                  </a:rPr>
                  <a:t>和</a:t>
                </a:r>
                <a:r>
                  <a:rPr lang="en-US" altLang="zh-CN" dirty="0" err="1">
                    <a:latin typeface="+mn-ea"/>
                    <a:ea typeface="+mn-ea"/>
                  </a:rPr>
                  <a:t>E</a:t>
                </a:r>
                <a:r>
                  <a:rPr lang="en-US" altLang="zh-CN" baseline="-30000" dirty="0" err="1">
                    <a:latin typeface="+mn-ea"/>
                    <a:ea typeface="+mn-ea"/>
                  </a:rPr>
                  <a:t>z</a:t>
                </a:r>
                <a:r>
                  <a:rPr lang="zh-CN" altLang="en-US" dirty="0">
                    <a:latin typeface="+mn-ea"/>
                    <a:ea typeface="+mn-ea"/>
                  </a:rPr>
                  <a:t>分量。但是，实际上凡是角动量方向在</a:t>
                </a:r>
                <a:r>
                  <a:rPr lang="en-US" altLang="zh-CN" dirty="0" err="1">
                    <a:latin typeface="+mn-ea"/>
                    <a:ea typeface="+mn-ea"/>
                  </a:rPr>
                  <a:t>xy</a:t>
                </a:r>
                <a:r>
                  <a:rPr lang="zh-CN" altLang="en-US" dirty="0">
                    <a:latin typeface="+mn-ea"/>
                    <a:ea typeface="+mn-ea"/>
                  </a:rPr>
                  <a:t>平同上的所有光子都满足</a:t>
                </a:r>
                <a:r>
                  <a:rPr lang="zh-CN" altLang="en-US" i="1" dirty="0">
                    <a:latin typeface="+mn-ea"/>
                    <a:ea typeface="+mn-ea"/>
                  </a:rPr>
                  <a:t>△</a:t>
                </a:r>
                <a:r>
                  <a:rPr lang="en-US" altLang="zh-CN" i="1" dirty="0">
                    <a:latin typeface="+mn-ea"/>
                    <a:ea typeface="+mn-ea"/>
                  </a:rPr>
                  <a:t>M</a:t>
                </a:r>
                <a:r>
                  <a:rPr lang="en-US" altLang="zh-CN" i="1" baseline="-25000" dirty="0">
                    <a:latin typeface="+mn-ea"/>
                    <a:ea typeface="+mn-ea"/>
                  </a:rPr>
                  <a:t>J</a:t>
                </a:r>
                <a:r>
                  <a:rPr lang="en-US" altLang="zh-CN" dirty="0">
                    <a:latin typeface="+mn-ea"/>
                    <a:ea typeface="+mn-ea"/>
                  </a:rPr>
                  <a:t>=0</a:t>
                </a:r>
                <a:r>
                  <a:rPr lang="zh-CN" altLang="en-US" dirty="0">
                    <a:latin typeface="+mn-ea"/>
                    <a:ea typeface="+mn-ea"/>
                  </a:rPr>
                  <a:t>的条件，因此，平均的效果将使</a:t>
                </a:r>
                <a:r>
                  <a:rPr lang="en-US" altLang="zh-CN" dirty="0" err="1">
                    <a:latin typeface="+mn-ea"/>
                    <a:ea typeface="+mn-ea"/>
                  </a:rPr>
                  <a:t>Ey</a:t>
                </a:r>
                <a:r>
                  <a:rPr lang="zh-CN" altLang="en-US" dirty="0">
                    <a:latin typeface="+mn-ea"/>
                    <a:ea typeface="+mn-ea"/>
                  </a:rPr>
                  <a:t>分量为零，于是，在沿磁场方向（</a:t>
                </a:r>
                <a:r>
                  <a:rPr lang="en-US" altLang="zh-CN" dirty="0">
                    <a:latin typeface="+mn-ea"/>
                    <a:ea typeface="+mn-ea"/>
                  </a:rPr>
                  <a:t>z</a:t>
                </a:r>
                <a:r>
                  <a:rPr lang="zh-CN" altLang="en-US" dirty="0">
                    <a:latin typeface="+mn-ea"/>
                    <a:ea typeface="+mn-ea"/>
                  </a:rPr>
                  <a:t>）既观察不到</a:t>
                </a:r>
                <a:r>
                  <a:rPr lang="en-US" altLang="zh-CN" dirty="0" err="1">
                    <a:latin typeface="+mn-ea"/>
                    <a:ea typeface="+mn-ea"/>
                  </a:rPr>
                  <a:t>E</a:t>
                </a:r>
                <a:r>
                  <a:rPr lang="en-US" altLang="zh-CN" baseline="-30000" dirty="0" err="1">
                    <a:latin typeface="+mn-ea"/>
                    <a:ea typeface="+mn-ea"/>
                  </a:rPr>
                  <a:t>y</a:t>
                </a:r>
                <a:r>
                  <a:rPr lang="zh-CN" altLang="en-US" dirty="0">
                    <a:latin typeface="+mn-ea"/>
                    <a:ea typeface="+mn-ea"/>
                  </a:rPr>
                  <a:t>分量，也不会有</a:t>
                </a:r>
                <a:r>
                  <a:rPr lang="en-US" altLang="zh-CN" dirty="0" err="1">
                    <a:latin typeface="+mn-ea"/>
                    <a:ea typeface="+mn-ea"/>
                  </a:rPr>
                  <a:t>E</a:t>
                </a:r>
                <a:r>
                  <a:rPr lang="en-US" altLang="zh-CN" baseline="-30000" dirty="0" err="1">
                    <a:latin typeface="+mn-ea"/>
                    <a:ea typeface="+mn-ea"/>
                  </a:rPr>
                  <a:t>z</a:t>
                </a:r>
                <a:r>
                  <a:rPr lang="zh-CN" altLang="en-US" dirty="0">
                    <a:latin typeface="+mn-ea"/>
                    <a:ea typeface="+mn-ea"/>
                  </a:rPr>
                  <a:t>分量（横波特性），故就见不到与</a:t>
                </a:r>
                <a:r>
                  <a:rPr lang="zh-CN" altLang="en-US" i="1" dirty="0">
                    <a:latin typeface="+mn-ea"/>
                    <a:ea typeface="+mn-ea"/>
                  </a:rPr>
                  <a:t>△</a:t>
                </a:r>
                <a:r>
                  <a:rPr lang="en-US" altLang="zh-CN" i="1" dirty="0">
                    <a:latin typeface="+mn-ea"/>
                    <a:ea typeface="+mn-ea"/>
                  </a:rPr>
                  <a:t>M</a:t>
                </a:r>
                <a:r>
                  <a:rPr lang="en-US" altLang="zh-CN" i="1" baseline="-25000" dirty="0">
                    <a:latin typeface="+mn-ea"/>
                    <a:ea typeface="+mn-ea"/>
                  </a:rPr>
                  <a:t>J</a:t>
                </a:r>
                <a:r>
                  <a:rPr lang="en-US" altLang="zh-CN" dirty="0">
                    <a:latin typeface="+mn-ea"/>
                    <a:ea typeface="+mn-ea"/>
                  </a:rPr>
                  <a:t>=0</a:t>
                </a:r>
                <a:r>
                  <a:rPr lang="zh-CN" altLang="en-US" dirty="0">
                    <a:latin typeface="+mn-ea"/>
                    <a:ea typeface="+mn-ea"/>
                  </a:rPr>
                  <a:t>相应的谱线，在与磁场方向相垂直的方向（</a:t>
                </a:r>
                <a:r>
                  <a:rPr lang="en-US" altLang="zh-CN" dirty="0">
                    <a:latin typeface="+mn-ea"/>
                    <a:ea typeface="+mn-ea"/>
                  </a:rPr>
                  <a:t>x</a:t>
                </a:r>
                <a:r>
                  <a:rPr lang="zh-CN" altLang="en-US" dirty="0">
                    <a:latin typeface="+mn-ea"/>
                    <a:ea typeface="+mn-ea"/>
                  </a:rPr>
                  <a:t>）观察时，只能见到</a:t>
                </a:r>
                <a:r>
                  <a:rPr lang="en-US" altLang="zh-CN" dirty="0" err="1">
                    <a:latin typeface="+mn-ea"/>
                    <a:ea typeface="+mn-ea"/>
                  </a:rPr>
                  <a:t>E</a:t>
                </a:r>
                <a:r>
                  <a:rPr lang="en-US" altLang="zh-CN" baseline="-30000" dirty="0" err="1">
                    <a:latin typeface="+mn-ea"/>
                    <a:ea typeface="+mn-ea"/>
                  </a:rPr>
                  <a:t>z</a:t>
                </a:r>
                <a:r>
                  <a:rPr lang="zh-CN" altLang="en-US" dirty="0">
                    <a:latin typeface="+mn-ea"/>
                    <a:ea typeface="+mn-ea"/>
                  </a:rPr>
                  <a:t>分量，即观察到与磁场</a:t>
                </a:r>
                <a:r>
                  <a:rPr lang="en-US" altLang="zh-CN" dirty="0">
                    <a:latin typeface="+mn-ea"/>
                    <a:ea typeface="+mn-ea"/>
                  </a:rPr>
                  <a:t>B</a:t>
                </a:r>
                <a:r>
                  <a:rPr lang="zh-CN" altLang="en-US" dirty="0">
                    <a:latin typeface="+mn-ea"/>
                    <a:ea typeface="+mn-ea"/>
                  </a:rPr>
                  <a:t>平行的</a:t>
                </a:r>
                <a:r>
                  <a:rPr lang="zh-CN" altLang="en-US" dirty="0">
                    <a:solidFill>
                      <a:srgbClr val="CC6600"/>
                    </a:solidFill>
                    <a:latin typeface="+mn-ea"/>
                    <a:ea typeface="+mn-ea"/>
                  </a:rPr>
                  <a:t>线（</a:t>
                </a:r>
                <a:r>
                  <a:rPr lang="el-GR" altLang="zh-CN" i="1" dirty="0">
                    <a:solidFill>
                      <a:srgbClr val="CC6600"/>
                    </a:solidFill>
                    <a:latin typeface="+mn-ea"/>
                    <a:ea typeface="+mn-ea"/>
                    <a:cs typeface="Times New Roman" panose="02020603050405020304" pitchFamily="18" charset="0"/>
                  </a:rPr>
                  <a:t>π</a:t>
                </a:r>
                <a:r>
                  <a:rPr lang="zh-CN" altLang="en-US" dirty="0">
                    <a:solidFill>
                      <a:srgbClr val="CC6600"/>
                    </a:solidFill>
                    <a:latin typeface="+mn-ea"/>
                    <a:ea typeface="+mn-ea"/>
                  </a:rPr>
                  <a:t>）偏振</a:t>
                </a:r>
                <a:r>
                  <a:rPr lang="zh-CN" altLang="en-US" dirty="0">
                    <a:latin typeface="+mn-ea"/>
                    <a:ea typeface="+mn-ea"/>
                  </a:rPr>
                  <a:t>。</a:t>
                </a:r>
              </a:p>
            </p:txBody>
          </p:sp>
        </mc:Choice>
        <mc:Fallback>
          <p:sp>
            <p:nvSpPr>
              <p:cNvPr id="71683" name="Rectangle 2"/>
              <p:cNvSpPr>
                <a:spLocks noRot="1" noChangeAspect="1" noMove="1" noResize="1" noEditPoints="1" noAdjustHandles="1" noChangeArrowheads="1" noChangeShapeType="1" noTextEdit="1"/>
              </p:cNvSpPr>
              <p:nvPr/>
            </p:nvSpPr>
            <p:spPr bwMode="auto">
              <a:xfrm>
                <a:off x="395536" y="1052736"/>
                <a:ext cx="8424862" cy="3847207"/>
              </a:xfrm>
              <a:prstGeom prst="rect">
                <a:avLst/>
              </a:prstGeom>
              <a:blipFill rotWithShape="0">
                <a:blip r:embed="rId2"/>
                <a:stretch>
                  <a:fillRect l="-1158" t="-1268" r="-1085" b="-110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67024092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5"/>
          <p:cNvSpPr>
            <a:spLocks noChangeArrowheads="1"/>
          </p:cNvSpPr>
          <p:nvPr/>
        </p:nvSpPr>
        <p:spPr bwMode="auto">
          <a:xfrm>
            <a:off x="512366" y="1484288"/>
            <a:ext cx="82804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a:latin typeface="Arial" panose="020B0604020202020204" pitchFamily="34" charset="0"/>
                <a:ea typeface="+mn-ea"/>
                <a:cs typeface="Arial" panose="020B0604020202020204" pitchFamily="34" charset="0"/>
              </a:rPr>
              <a:t>把镉光源放在足够强的磁极之间，从</a:t>
            </a:r>
          </a:p>
          <a:p>
            <a:pPr algn="l" eaLnBrk="1" hangingPunct="1"/>
            <a:r>
              <a:rPr lang="zh-CN" altLang="en-US">
                <a:solidFill>
                  <a:schemeClr val="hlink"/>
                </a:solidFill>
                <a:latin typeface="Arial" panose="020B0604020202020204" pitchFamily="34" charset="0"/>
                <a:ea typeface="+mn-ea"/>
                <a:cs typeface="Arial" panose="020B0604020202020204" pitchFamily="34" charset="0"/>
              </a:rPr>
              <a:t>垂直于磁场</a:t>
            </a:r>
            <a:r>
              <a:rPr lang="zh-CN" altLang="en-US">
                <a:latin typeface="Arial" panose="020B0604020202020204" pitchFamily="34" charset="0"/>
                <a:ea typeface="+mn-ea"/>
                <a:cs typeface="Arial" panose="020B0604020202020204" pitchFamily="34" charset="0"/>
              </a:rPr>
              <a:t>的方向观察光谱，会发现</a:t>
            </a:r>
          </a:p>
          <a:p>
            <a:pPr algn="l" eaLnBrk="1" hangingPunct="1"/>
            <a:r>
              <a:rPr lang="zh-CN" altLang="en-US">
                <a:latin typeface="Arial" panose="020B0604020202020204" pitchFamily="34" charset="0"/>
                <a:ea typeface="+mn-ea"/>
                <a:cs typeface="Arial" panose="020B0604020202020204" pitchFamily="34" charset="0"/>
              </a:rPr>
              <a:t>这条谱线分裂为三条，一条在原位，</a:t>
            </a:r>
          </a:p>
          <a:p>
            <a:pPr algn="l" eaLnBrk="1" hangingPunct="1"/>
            <a:r>
              <a:rPr lang="zh-CN" altLang="en-US">
                <a:latin typeface="Arial" panose="020B0604020202020204" pitchFamily="34" charset="0"/>
                <a:ea typeface="+mn-ea"/>
                <a:cs typeface="Arial" panose="020B0604020202020204" pitchFamily="34" charset="0"/>
              </a:rPr>
              <a:t>左右还各有一条。两边谱线距中线的</a:t>
            </a:r>
          </a:p>
          <a:p>
            <a:pPr algn="l" eaLnBrk="1" hangingPunct="1"/>
            <a:r>
              <a:rPr lang="zh-CN" altLang="en-US">
                <a:latin typeface="Arial" panose="020B0604020202020204" pitchFamily="34" charset="0"/>
                <a:ea typeface="+mn-ea"/>
                <a:cs typeface="Arial" panose="020B0604020202020204" pitchFamily="34" charset="0"/>
              </a:rPr>
              <a:t>距离用波数表示是相等的。三条谱线</a:t>
            </a:r>
          </a:p>
          <a:p>
            <a:pPr algn="l" eaLnBrk="1" hangingPunct="1"/>
            <a:r>
              <a:rPr lang="zh-CN" altLang="en-US">
                <a:latin typeface="Arial" panose="020B0604020202020204" pitchFamily="34" charset="0"/>
                <a:ea typeface="+mn-ea"/>
                <a:cs typeface="Arial" panose="020B0604020202020204" pitchFamily="34" charset="0"/>
              </a:rPr>
              <a:t>是平面偏振的。中间一条的电矢量平</a:t>
            </a:r>
          </a:p>
          <a:p>
            <a:pPr algn="l" eaLnBrk="1" hangingPunct="1"/>
            <a:r>
              <a:rPr lang="zh-CN" altLang="en-US">
                <a:latin typeface="Arial" panose="020B0604020202020204" pitchFamily="34" charset="0"/>
                <a:ea typeface="+mn-ea"/>
                <a:cs typeface="Arial" panose="020B0604020202020204" pitchFamily="34" charset="0"/>
              </a:rPr>
              <a:t>行于磁场，左右两条的电矢量垂直于</a:t>
            </a:r>
          </a:p>
          <a:p>
            <a:pPr algn="l" eaLnBrk="1" hangingPunct="1"/>
            <a:r>
              <a:rPr lang="zh-CN" altLang="en-US">
                <a:latin typeface="Arial" panose="020B0604020202020204" pitchFamily="34" charset="0"/>
                <a:ea typeface="+mn-ea"/>
                <a:cs typeface="Arial" panose="020B0604020202020204" pitchFamily="34" charset="0"/>
              </a:rPr>
              <a:t>磁场。如</a:t>
            </a:r>
            <a:r>
              <a:rPr lang="zh-CN" altLang="en-US">
                <a:solidFill>
                  <a:schemeClr val="hlink"/>
                </a:solidFill>
                <a:latin typeface="Arial" panose="020B0604020202020204" pitchFamily="34" charset="0"/>
                <a:ea typeface="+mn-ea"/>
                <a:cs typeface="Arial" panose="020B0604020202020204" pitchFamily="34" charset="0"/>
              </a:rPr>
              <a:t>沿磁场方向</a:t>
            </a:r>
            <a:r>
              <a:rPr lang="zh-CN" altLang="en-US">
                <a:latin typeface="Arial" panose="020B0604020202020204" pitchFamily="34" charset="0"/>
                <a:ea typeface="+mn-ea"/>
                <a:cs typeface="Arial" panose="020B0604020202020204" pitchFamily="34" charset="0"/>
              </a:rPr>
              <a:t>观察光谱，中线不出现；两边仍在垂直方向观察到的位置，但已经是圆偏振的了。两条谱线的偏振转向是相反的。频率比原谱线频率高的那一条的偏振转向是沿磁场方向前进的螺旋转动的方向；频率较原谱线频率低的那一条的偏振转向相反。 </a:t>
            </a:r>
          </a:p>
        </p:txBody>
      </p:sp>
      <p:sp>
        <p:nvSpPr>
          <p:cNvPr id="59395" name="Rectangle 2"/>
          <p:cNvSpPr>
            <a:spLocks noChangeArrowheads="1"/>
          </p:cNvSpPr>
          <p:nvPr/>
        </p:nvSpPr>
        <p:spPr bwMode="auto">
          <a:xfrm>
            <a:off x="611560" y="620688"/>
            <a:ext cx="62277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a:latin typeface="Arial" panose="020B0604020202020204" pitchFamily="34" charset="0"/>
                <a:ea typeface="+mn-ea"/>
                <a:cs typeface="Arial" panose="020B0604020202020204" pitchFamily="34" charset="0"/>
              </a:rPr>
              <a:t>现在举例说明观察到的现象： </a:t>
            </a:r>
          </a:p>
          <a:p>
            <a:pPr algn="just" eaLnBrk="1" hangingPunct="1"/>
            <a:r>
              <a:rPr lang="zh-CN" altLang="en-US">
                <a:latin typeface="Arial" panose="020B0604020202020204" pitchFamily="34" charset="0"/>
                <a:ea typeface="+mn-ea"/>
                <a:cs typeface="Arial" panose="020B0604020202020204" pitchFamily="34" charset="0"/>
              </a:rPr>
              <a:t>     ① 镉的</a:t>
            </a:r>
            <a:r>
              <a:rPr lang="en-US" altLang="zh-CN">
                <a:latin typeface="Arial" panose="020B0604020202020204" pitchFamily="34" charset="0"/>
                <a:ea typeface="+mn-ea"/>
                <a:cs typeface="Arial" panose="020B0604020202020204" pitchFamily="34" charset="0"/>
              </a:rPr>
              <a:t>6438.47Å</a:t>
            </a:r>
            <a:r>
              <a:rPr lang="zh-CN" altLang="en-US">
                <a:latin typeface="Arial" panose="020B0604020202020204" pitchFamily="34" charset="0"/>
                <a:ea typeface="+mn-ea"/>
                <a:cs typeface="Arial" panose="020B0604020202020204" pitchFamily="34" charset="0"/>
              </a:rPr>
              <a:t>红色谱线的塞曼效应 ：</a:t>
            </a:r>
          </a:p>
        </p:txBody>
      </p:sp>
      <p:pic>
        <p:nvPicPr>
          <p:cNvPr id="59396" name="Picture 4" descr="222-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8579" y="1557313"/>
            <a:ext cx="3348037" cy="2433638"/>
          </a:xfrm>
          <a:prstGeom prst="rect">
            <a:avLst/>
          </a:prstGeom>
          <a:noFill/>
          <a:ln w="9525">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54823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ChangeArrowheads="1"/>
          </p:cNvSpPr>
          <p:nvPr/>
        </p:nvSpPr>
        <p:spPr bwMode="auto">
          <a:xfrm>
            <a:off x="1042988" y="1196975"/>
            <a:ext cx="81010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sz="2800" b="1" dirty="0" smtClean="0">
                <a:solidFill>
                  <a:srgbClr val="009999"/>
                </a:solidFill>
                <a:latin typeface="Times New Roman" panose="02020603050405020304" pitchFamily="18" charset="0"/>
                <a:ea typeface="楷体_GB2312" pitchFamily="49" charset="-122"/>
              </a:rPr>
              <a:t> </a:t>
            </a:r>
            <a:r>
              <a:rPr lang="zh-CN" altLang="en-US" sz="2800" b="1" dirty="0">
                <a:solidFill>
                  <a:srgbClr val="009999"/>
                </a:solidFill>
                <a:latin typeface="Times New Roman" panose="02020603050405020304" pitchFamily="18" charset="0"/>
                <a:ea typeface="楷体_GB2312" pitchFamily="49" charset="-122"/>
              </a:rPr>
              <a:t>塞曼效应的观察</a:t>
            </a:r>
            <a:r>
              <a:rPr lang="zh-CN" altLang="en-US" sz="2800" dirty="0">
                <a:latin typeface="Times New Roman" panose="02020603050405020304" pitchFamily="18" charset="0"/>
                <a:ea typeface="楷体_GB2312" pitchFamily="49" charset="-122"/>
              </a:rPr>
              <a:t> </a:t>
            </a:r>
          </a:p>
        </p:txBody>
      </p:sp>
      <p:pic>
        <p:nvPicPr>
          <p:cNvPr id="58372"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813" y="1700213"/>
            <a:ext cx="5903912" cy="5119687"/>
          </a:xfrm>
          <a:prstGeom prst="rect">
            <a:avLst/>
          </a:prstGeom>
          <a:noFill/>
          <a:ln>
            <a:noFill/>
          </a:ln>
          <a:effectLst/>
          <a:extLst>
            <a:ext uri="{909E8E84-426E-40DD-AFC4-6F175D3DCCD1}">
              <a14:hiddenFill xmlns:a14="http://schemas.microsoft.com/office/drawing/2010/main">
                <a:gradFill rotWithShape="1">
                  <a:gsLst>
                    <a:gs pos="0">
                      <a:srgbClr val="4C1607"/>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176847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468313" y="1341438"/>
            <a:ext cx="82804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b="1">
                <a:latin typeface="Times New Roman" panose="02020603050405020304" pitchFamily="18" charset="0"/>
                <a:ea typeface="楷体_GB2312" pitchFamily="49" charset="-122"/>
              </a:rPr>
              <a:t>        为了便于描述，光谱学中用希腊字母</a:t>
            </a:r>
            <a:r>
              <a:rPr lang="en-US" altLang="zh-CN" b="1">
                <a:solidFill>
                  <a:schemeClr val="hlink"/>
                </a:solidFill>
                <a:latin typeface="Times New Roman" panose="02020603050405020304" pitchFamily="18" charset="0"/>
                <a:ea typeface="楷体_GB2312" pitchFamily="49" charset="-122"/>
              </a:rPr>
              <a:t>π</a:t>
            </a:r>
            <a:r>
              <a:rPr lang="zh-CN" altLang="en-US" b="1">
                <a:latin typeface="Times New Roman" panose="02020603050405020304" pitchFamily="18" charset="0"/>
                <a:ea typeface="楷体_GB2312" pitchFamily="49" charset="-122"/>
              </a:rPr>
              <a:t>作为电矢量平行于磁场那一条的标记，用</a:t>
            </a:r>
            <a:r>
              <a:rPr lang="en-US" altLang="zh-CN" b="1">
                <a:solidFill>
                  <a:schemeClr val="hlink"/>
                </a:solidFill>
                <a:latin typeface="Times New Roman" panose="02020603050405020304" pitchFamily="18" charset="0"/>
                <a:ea typeface="楷体_GB2312" pitchFamily="49" charset="-122"/>
              </a:rPr>
              <a:t>σ</a:t>
            </a:r>
            <a:r>
              <a:rPr lang="zh-CN" altLang="en-US" b="1">
                <a:latin typeface="Times New Roman" panose="02020603050405020304" pitchFamily="18" charset="0"/>
                <a:ea typeface="楷体_GB2312" pitchFamily="49" charset="-122"/>
              </a:rPr>
              <a:t>作为电矢量垂直于磁场那两条的标记。</a:t>
            </a:r>
            <a:r>
              <a:rPr lang="zh-CN" altLang="en-US" b="1">
                <a:latin typeface="Times New Roman" panose="02020603050405020304" pitchFamily="18" charset="0"/>
              </a:rPr>
              <a:t> </a:t>
            </a:r>
          </a:p>
          <a:p>
            <a:pPr algn="l" eaLnBrk="1" hangingPunct="1"/>
            <a:r>
              <a:rPr lang="zh-CN" altLang="en-US" b="1">
                <a:latin typeface="Times New Roman" panose="02020603050405020304" pitchFamily="18" charset="0"/>
                <a:ea typeface="楷体_GB2312" pitchFamily="49" charset="-122"/>
              </a:rPr>
              <a:t>        ②钠的</a:t>
            </a:r>
            <a:r>
              <a:rPr lang="en-US" altLang="zh-CN" b="1">
                <a:latin typeface="Times New Roman" panose="02020603050405020304" pitchFamily="18" charset="0"/>
                <a:ea typeface="楷体_GB2312" pitchFamily="49" charset="-122"/>
              </a:rPr>
              <a:t>5895.93Å</a:t>
            </a:r>
            <a:r>
              <a:rPr lang="zh-CN" altLang="en-US" b="1">
                <a:latin typeface="Times New Roman" panose="02020603050405020304" pitchFamily="18" charset="0"/>
                <a:ea typeface="楷体_GB2312" pitchFamily="49" charset="-122"/>
              </a:rPr>
              <a:t>和</a:t>
            </a:r>
            <a:r>
              <a:rPr lang="en-US" altLang="zh-CN" b="1">
                <a:latin typeface="Times New Roman" panose="02020603050405020304" pitchFamily="18" charset="0"/>
                <a:ea typeface="楷体_GB2312" pitchFamily="49" charset="-122"/>
              </a:rPr>
              <a:t>5889.96Å</a:t>
            </a:r>
            <a:r>
              <a:rPr lang="zh-CN" altLang="en-US" b="1">
                <a:latin typeface="Times New Roman" panose="02020603050405020304" pitchFamily="18" charset="0"/>
                <a:ea typeface="楷体_GB2312" pitchFamily="49" charset="-122"/>
              </a:rPr>
              <a:t>黄色谱线的塞曼效应 ：把钠光源放在足够强的磁场中，从垂直于磁场方向观察，会看到谱线分裂成下图中相片所示情况。图中用字母</a:t>
            </a:r>
            <a:r>
              <a:rPr lang="en-US" altLang="zh-CN" b="1">
                <a:latin typeface="Times New Roman" panose="02020603050405020304" pitchFamily="18" charset="0"/>
                <a:ea typeface="楷体_GB2312" pitchFamily="49" charset="-122"/>
              </a:rPr>
              <a:t>σ</a:t>
            </a:r>
            <a:r>
              <a:rPr lang="zh-CN" altLang="en-US" b="1">
                <a:latin typeface="Times New Roman" panose="02020603050405020304" pitchFamily="18" charset="0"/>
                <a:ea typeface="楷体_GB2312" pitchFamily="49" charset="-122"/>
              </a:rPr>
              <a:t>和</a:t>
            </a:r>
            <a:r>
              <a:rPr lang="en-US" altLang="zh-CN" b="1">
                <a:latin typeface="Times New Roman" panose="02020603050405020304" pitchFamily="18" charset="0"/>
                <a:ea typeface="楷体_GB2312" pitchFamily="49" charset="-122"/>
              </a:rPr>
              <a:t>π</a:t>
            </a:r>
            <a:r>
              <a:rPr lang="zh-CN" altLang="en-US" b="1">
                <a:latin typeface="Times New Roman" panose="02020603050405020304" pitchFamily="18" charset="0"/>
                <a:ea typeface="楷体_GB2312" pitchFamily="49" charset="-122"/>
              </a:rPr>
              <a:t>分别标明各线的性质。当然在平行于磁场方向观察时，</a:t>
            </a:r>
            <a:r>
              <a:rPr lang="en-US" altLang="zh-CN" b="1">
                <a:latin typeface="Times New Roman" panose="02020603050405020304" pitchFamily="18" charset="0"/>
                <a:ea typeface="楷体_GB2312" pitchFamily="49" charset="-122"/>
              </a:rPr>
              <a:t>π</a:t>
            </a:r>
            <a:r>
              <a:rPr lang="zh-CN" altLang="en-US" b="1">
                <a:latin typeface="Times New Roman" panose="02020603050405020304" pitchFamily="18" charset="0"/>
                <a:ea typeface="楷体_GB2312" pitchFamily="49" charset="-122"/>
              </a:rPr>
              <a:t>部分不出现。</a:t>
            </a:r>
            <a:endParaRPr lang="zh-CN" altLang="en-US" b="1">
              <a:latin typeface="Times New Roman" panose="02020603050405020304" pitchFamily="18" charset="0"/>
            </a:endParaRPr>
          </a:p>
        </p:txBody>
      </p:sp>
      <p:pic>
        <p:nvPicPr>
          <p:cNvPr id="60419" name="Picture 4" descr="222-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4292600"/>
            <a:ext cx="5400675" cy="1912938"/>
          </a:xfrm>
          <a:prstGeom prst="rect">
            <a:avLst/>
          </a:prstGeom>
          <a:noFill/>
          <a:ln w="9525">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6379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idx="1"/>
          </p:nvPr>
        </p:nvSpPr>
        <p:spPr>
          <a:xfrm>
            <a:off x="0" y="381000"/>
            <a:ext cx="8839200" cy="6477000"/>
          </a:xfrm>
        </p:spPr>
        <p:txBody>
          <a:bodyPr/>
          <a:lstStyle/>
          <a:p>
            <a:pPr algn="just">
              <a:buFont typeface="Wingdings" panose="05000000000000000000" pitchFamily="2" charset="2"/>
              <a:buNone/>
            </a:pPr>
            <a:r>
              <a:rPr lang="zh-CN" altLang="en-US">
                <a:latin typeface="Arial Unicode MS" panose="020B0604020202020204" pitchFamily="34" charset="-122"/>
                <a:ea typeface="楷体_GB2312" pitchFamily="49" charset="-122"/>
              </a:rPr>
              <a:t>        </a:t>
            </a:r>
            <a:endParaRPr lang="zh-CN" altLang="en-US"/>
          </a:p>
        </p:txBody>
      </p:sp>
      <p:sp>
        <p:nvSpPr>
          <p:cNvPr id="207875" name="Rectangle 3"/>
          <p:cNvSpPr>
            <a:spLocks noChangeArrowheads="1"/>
          </p:cNvSpPr>
          <p:nvPr/>
        </p:nvSpPr>
        <p:spPr bwMode="auto">
          <a:xfrm>
            <a:off x="774700" y="980728"/>
            <a:ext cx="8064500" cy="453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sz="2800" dirty="0">
                <a:latin typeface="Times New Roman" panose="02020603050405020304" pitchFamily="18" charset="0"/>
                <a:ea typeface="楷体_GB2312" pitchFamily="49" charset="-122"/>
              </a:rPr>
              <a:t>       </a:t>
            </a:r>
            <a:r>
              <a:rPr lang="zh-CN" altLang="en-US" b="1" dirty="0">
                <a:latin typeface="Times New Roman" panose="02020603050405020304" pitchFamily="18" charset="0"/>
                <a:ea typeface="楷体_GB2312" pitchFamily="49" charset="-122"/>
              </a:rPr>
              <a:t>在上一章里，我们介绍了玻尔的原子理论。玻尔理论考虑了原子中的最主要的相互作用，即原子核与电子的静电相互作用。与此相互作用对应的能量计算结果，与实验符合得很好，反映能量差值的光谱线（巴耳末光谱系等）得到了满意的解释。不过，如果仔细观察光谱线，人们发现其中还有精细结构，例如，巴耳末系中的</a:t>
            </a:r>
            <a:r>
              <a:rPr lang="en-US" altLang="zh-CN" b="1" dirty="0">
                <a:latin typeface="Times New Roman" panose="02020603050405020304" pitchFamily="18" charset="0"/>
                <a:ea typeface="楷体_GB2312" pitchFamily="49" charset="-122"/>
              </a:rPr>
              <a:t>H</a:t>
            </a:r>
            <a:r>
              <a:rPr lang="en-US" altLang="zh-CN" b="1" baseline="-25000" dirty="0">
                <a:latin typeface="Times New Roman" panose="02020603050405020304" pitchFamily="18" charset="0"/>
                <a:ea typeface="楷体_GB2312" pitchFamily="49" charset="-122"/>
              </a:rPr>
              <a:t>α</a:t>
            </a:r>
            <a:r>
              <a:rPr lang="zh-CN" altLang="en-US" b="1" dirty="0">
                <a:latin typeface="Times New Roman" panose="02020603050405020304" pitchFamily="18" charset="0"/>
                <a:ea typeface="楷体_GB2312" pitchFamily="49" charset="-122"/>
              </a:rPr>
              <a:t>线并非单线（现在已分辨出，</a:t>
            </a:r>
            <a:r>
              <a:rPr lang="en-US" altLang="zh-CN" b="1" u="sng" dirty="0">
                <a:solidFill>
                  <a:schemeClr val="hlink"/>
                </a:solidFill>
                <a:latin typeface="Times New Roman" panose="02020603050405020304" pitchFamily="18" charset="0"/>
                <a:ea typeface="楷体_GB2312" pitchFamily="49" charset="-122"/>
              </a:rPr>
              <a:t>H</a:t>
            </a:r>
            <a:r>
              <a:rPr lang="en-US" altLang="zh-CN" b="1" u="sng" baseline="-25000" dirty="0">
                <a:solidFill>
                  <a:schemeClr val="hlink"/>
                </a:solidFill>
                <a:latin typeface="Times New Roman" panose="02020603050405020304" pitchFamily="18" charset="0"/>
                <a:ea typeface="楷体_GB2312" pitchFamily="49" charset="-122"/>
              </a:rPr>
              <a:t>α</a:t>
            </a:r>
            <a:r>
              <a:rPr lang="zh-CN" altLang="en-US" b="1" u="sng" dirty="0">
                <a:solidFill>
                  <a:schemeClr val="hlink"/>
                </a:solidFill>
                <a:latin typeface="Times New Roman" panose="02020603050405020304" pitchFamily="18" charset="0"/>
                <a:ea typeface="楷体_GB2312" pitchFamily="49" charset="-122"/>
              </a:rPr>
              <a:t>线内含有七条谱线</a:t>
            </a:r>
            <a:r>
              <a:rPr lang="zh-CN" altLang="en-US" b="1" dirty="0">
                <a:latin typeface="Times New Roman" panose="02020603050405020304" pitchFamily="18" charset="0"/>
                <a:ea typeface="楷体_GB2312" pitchFamily="49" charset="-122"/>
              </a:rPr>
              <a:t>）。</a:t>
            </a:r>
            <a:r>
              <a:rPr lang="zh-CN" altLang="en-US" b="1" dirty="0">
                <a:solidFill>
                  <a:schemeClr val="hlink"/>
                </a:solidFill>
                <a:latin typeface="Times New Roman" panose="02020603050405020304" pitchFamily="18" charset="0"/>
                <a:ea typeface="楷体_GB2312" pitchFamily="49" charset="-122"/>
              </a:rPr>
              <a:t>钠的黄色</a:t>
            </a:r>
            <a:r>
              <a:rPr lang="en-US" altLang="zh-CN" b="1" dirty="0">
                <a:solidFill>
                  <a:schemeClr val="hlink"/>
                </a:solidFill>
                <a:latin typeface="Times New Roman" panose="02020603050405020304" pitchFamily="18" charset="0"/>
                <a:ea typeface="楷体_GB2312" pitchFamily="49" charset="-122"/>
              </a:rPr>
              <a:t>D</a:t>
            </a:r>
            <a:r>
              <a:rPr lang="zh-CN" altLang="en-US" b="1" dirty="0">
                <a:solidFill>
                  <a:schemeClr val="hlink"/>
                </a:solidFill>
                <a:latin typeface="Times New Roman" panose="02020603050405020304" pitchFamily="18" charset="0"/>
                <a:ea typeface="楷体_GB2312" pitchFamily="49" charset="-122"/>
              </a:rPr>
              <a:t>线更是著名的双线</a:t>
            </a:r>
            <a:r>
              <a:rPr lang="zh-CN" altLang="en-US" b="1" dirty="0">
                <a:latin typeface="Times New Roman" panose="02020603050405020304" pitchFamily="18" charset="0"/>
                <a:ea typeface="楷体_GB2312" pitchFamily="49" charset="-122"/>
              </a:rPr>
              <a:t>。这就清楚表明，我们还</a:t>
            </a:r>
            <a:r>
              <a:rPr lang="zh-CN" altLang="en-US" b="1" u="sng" dirty="0">
                <a:solidFill>
                  <a:srgbClr val="CC6600"/>
                </a:solidFill>
                <a:latin typeface="Times New Roman" panose="02020603050405020304" pitchFamily="18" charset="0"/>
                <a:ea typeface="楷体_GB2312" pitchFamily="49" charset="-122"/>
              </a:rPr>
              <a:t>需要考虑其它相互作用，考虑引起能量变化的原因</a:t>
            </a:r>
            <a:r>
              <a:rPr lang="zh-CN" altLang="en-US" b="1" dirty="0">
                <a:latin typeface="Times New Roman" panose="02020603050405020304" pitchFamily="18" charset="0"/>
                <a:ea typeface="楷体_GB2312" pitchFamily="49" charset="-122"/>
              </a:rPr>
              <a:t>；从经典角度看，这是非常显然的：即使对于像氢原子那样简单的体系，除了电子与核的静电相互作用外，由于电子绕核运动，还必定存在磁相互作用。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07875"/>
                                        </p:tgtEl>
                                        <p:attrNameLst>
                                          <p:attrName>style.visibility</p:attrName>
                                        </p:attrNameLst>
                                      </p:cBhvr>
                                      <p:to>
                                        <p:strVal val="visible"/>
                                      </p:to>
                                    </p:set>
                                    <p:anim calcmode="lin" valueType="num">
                                      <p:cBhvr>
                                        <p:cTn id="7" dur="500" fill="hold"/>
                                        <p:tgtEl>
                                          <p:spTgt spid="207875"/>
                                        </p:tgtEl>
                                        <p:attrNameLst>
                                          <p:attrName>ppt_w</p:attrName>
                                        </p:attrNameLst>
                                      </p:cBhvr>
                                      <p:tavLst>
                                        <p:tav tm="0">
                                          <p:val>
                                            <p:fltVal val="0"/>
                                          </p:val>
                                        </p:tav>
                                        <p:tav tm="100000">
                                          <p:val>
                                            <p:strVal val="#ppt_w"/>
                                          </p:val>
                                        </p:tav>
                                      </p:tavLst>
                                    </p:anim>
                                    <p:anim calcmode="lin" valueType="num">
                                      <p:cBhvr>
                                        <p:cTn id="8" dur="500" fill="hold"/>
                                        <p:tgtEl>
                                          <p:spTgt spid="20787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539750" y="1341438"/>
            <a:ext cx="8208963" cy="459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2800" b="1">
                <a:solidFill>
                  <a:srgbClr val="009999"/>
                </a:solidFill>
                <a:latin typeface="Times New Roman" panose="02020603050405020304" pitchFamily="18" charset="0"/>
                <a:ea typeface="楷体_GB2312" pitchFamily="49" charset="-122"/>
              </a:rPr>
              <a:t>      D. </a:t>
            </a:r>
            <a:r>
              <a:rPr lang="zh-CN" altLang="en-US" sz="2800" b="1">
                <a:solidFill>
                  <a:srgbClr val="009999"/>
                </a:solidFill>
                <a:latin typeface="Times New Roman" panose="02020603050405020304" pitchFamily="18" charset="0"/>
                <a:ea typeface="楷体_GB2312" pitchFamily="49" charset="-122"/>
              </a:rPr>
              <a:t>反常塞曼效应</a:t>
            </a:r>
            <a:endParaRPr lang="zh-CN" altLang="en-US" sz="2800" b="1">
              <a:solidFill>
                <a:srgbClr val="009999"/>
              </a:solidFill>
              <a:latin typeface="Times New Roman" panose="02020603050405020304" pitchFamily="18" charset="0"/>
              <a:ea typeface="楷体_GB2312" pitchFamily="49" charset="-122"/>
              <a:cs typeface="Arial Unicode MS" panose="020B0604020202020204" pitchFamily="34" charset="-122"/>
            </a:endParaRPr>
          </a:p>
          <a:p>
            <a:pPr algn="just"/>
            <a:endParaRPr lang="zh-CN" altLang="en-US" sz="2800" b="1">
              <a:solidFill>
                <a:srgbClr val="009999"/>
              </a:solidFill>
              <a:latin typeface="Times New Roman" panose="02020603050405020304" pitchFamily="18" charset="0"/>
              <a:ea typeface="楷体_GB2312" pitchFamily="49" charset="-122"/>
            </a:endParaRPr>
          </a:p>
          <a:p>
            <a:pPr algn="just"/>
            <a:r>
              <a:rPr lang="zh-CN" altLang="en-US" b="1">
                <a:latin typeface="Times New Roman" panose="02020603050405020304" pitchFamily="18" charset="0"/>
                <a:ea typeface="楷体_GB2312" pitchFamily="49" charset="-122"/>
              </a:rPr>
              <a:t>        在</a:t>
            </a:r>
            <a:r>
              <a:rPr lang="en-US" altLang="zh-CN" b="1">
                <a:latin typeface="Times New Roman" panose="02020603050405020304" pitchFamily="18" charset="0"/>
                <a:ea typeface="楷体_GB2312" pitchFamily="49" charset="-122"/>
              </a:rPr>
              <a:t>1896</a:t>
            </a:r>
            <a:r>
              <a:rPr lang="zh-CN" altLang="en-US" b="1">
                <a:latin typeface="Times New Roman" panose="02020603050405020304" pitchFamily="18" charset="0"/>
                <a:ea typeface="楷体_GB2312" pitchFamily="49" charset="-122"/>
              </a:rPr>
              <a:t>年塞曼发现光谱线在磁场中发生三分裂的现象之后，很快由洛仑兹（</a:t>
            </a:r>
            <a:r>
              <a:rPr lang="en-US" altLang="zh-CN" b="1">
                <a:latin typeface="Times New Roman" panose="02020603050405020304" pitchFamily="18" charset="0"/>
                <a:ea typeface="楷体_GB2312" pitchFamily="49" charset="-122"/>
              </a:rPr>
              <a:t>H.A.Lorentz</a:t>
            </a:r>
            <a:r>
              <a:rPr lang="zh-CN" altLang="en-US" b="1">
                <a:latin typeface="Times New Roman" panose="02020603050405020304" pitchFamily="18" charset="0"/>
                <a:ea typeface="楷体_GB2312" pitchFamily="49" charset="-122"/>
              </a:rPr>
              <a:t>）给出了理论解释，并在后来被称之为正常的塞曼效应。但在</a:t>
            </a:r>
            <a:r>
              <a:rPr lang="en-US" altLang="zh-CN" b="1">
                <a:latin typeface="Times New Roman" panose="02020603050405020304" pitchFamily="18" charset="0"/>
                <a:ea typeface="楷体_GB2312" pitchFamily="49" charset="-122"/>
              </a:rPr>
              <a:t>1897</a:t>
            </a:r>
            <a:r>
              <a:rPr lang="zh-CN" altLang="en-US" b="1">
                <a:latin typeface="Times New Roman" panose="02020603050405020304" pitchFamily="18" charset="0"/>
                <a:ea typeface="楷体_GB2312" pitchFamily="49" charset="-122"/>
              </a:rPr>
              <a:t>年</a:t>
            </a:r>
            <a:r>
              <a:rPr lang="en-US" altLang="zh-CN" b="1">
                <a:latin typeface="Times New Roman" panose="02020603050405020304" pitchFamily="18" charset="0"/>
                <a:ea typeface="楷体_GB2312" pitchFamily="49" charset="-122"/>
              </a:rPr>
              <a:t>12</a:t>
            </a:r>
            <a:r>
              <a:rPr lang="zh-CN" altLang="en-US" b="1">
                <a:latin typeface="Times New Roman" panose="02020603050405020304" pitchFamily="18" charset="0"/>
                <a:ea typeface="楷体_GB2312" pitchFamily="49" charset="-122"/>
              </a:rPr>
              <a:t>月，普雷斯顿（</a:t>
            </a:r>
            <a:r>
              <a:rPr lang="en-US" altLang="zh-CN" b="1">
                <a:latin typeface="Times New Roman" panose="02020603050405020304" pitchFamily="18" charset="0"/>
                <a:ea typeface="楷体_GB2312" pitchFamily="49" charset="-122"/>
              </a:rPr>
              <a:t>T.Preston</a:t>
            </a:r>
            <a:r>
              <a:rPr lang="zh-CN" altLang="en-US" b="1">
                <a:latin typeface="Times New Roman" panose="02020603050405020304" pitchFamily="18" charset="0"/>
                <a:ea typeface="楷体_GB2312" pitchFamily="49" charset="-122"/>
              </a:rPr>
              <a:t>）报告说，在很多实验事例中，分裂的数目可以不是三个，间隔也不尽相同（下图）。在以后近三十年内，虽经许多人的尝试，但一直未能得到合理的解释，从而被称之为“反常”塞曼效应。</a:t>
            </a:r>
          </a:p>
          <a:p>
            <a:pPr algn="just"/>
            <a:r>
              <a:rPr lang="zh-CN" altLang="en-US" b="1">
                <a:latin typeface="Times New Roman" panose="02020603050405020304" pitchFamily="18" charset="0"/>
                <a:ea typeface="楷体_GB2312" pitchFamily="49" charset="-122"/>
              </a:rPr>
              <a:t>         反常塞曼效应是仑贝克古兹米特提出电了自旋假设的根据之一。利用自旋假设，反常塞曼效应这一难题被迎刃而解。从此也有力地证明了这一假设的实在性。</a:t>
            </a:r>
          </a:p>
        </p:txBody>
      </p:sp>
    </p:spTree>
    <p:extLst>
      <p:ext uri="{BB962C8B-B14F-4D97-AF65-F5344CB8AC3E}">
        <p14:creationId xmlns:p14="http://schemas.microsoft.com/office/powerpoint/2010/main" val="112916762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3" descr="1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0"/>
            <a:ext cx="80279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880742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395288" y="1268413"/>
            <a:ext cx="8497887" cy="130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a:latin typeface="Times New Roman" panose="02020603050405020304" pitchFamily="18" charset="0"/>
                <a:ea typeface="楷体_GB2312" pitchFamily="49" charset="-122"/>
              </a:rPr>
              <a:t>    </a:t>
            </a:r>
            <a:r>
              <a:rPr lang="zh-CN" altLang="en-US" b="1">
                <a:latin typeface="Times New Roman" panose="02020603050405020304" pitchFamily="18" charset="0"/>
                <a:ea typeface="楷体_GB2312" pitchFamily="49" charset="-122"/>
              </a:rPr>
              <a:t>    著名的黄色双线是</a:t>
            </a:r>
            <a:r>
              <a:rPr lang="en-US" altLang="zh-CN" sz="3200" b="1" i="1" baseline="30000">
                <a:solidFill>
                  <a:schemeClr val="hlink"/>
                </a:solidFill>
                <a:latin typeface="Times New Roman" panose="02020603050405020304" pitchFamily="18" charset="0"/>
                <a:ea typeface="楷体_GB2312" pitchFamily="49" charset="-122"/>
              </a:rPr>
              <a:t>2</a:t>
            </a:r>
            <a:r>
              <a:rPr lang="en-US" altLang="zh-CN" sz="3200" b="1" i="1">
                <a:solidFill>
                  <a:schemeClr val="hlink"/>
                </a:solidFill>
                <a:latin typeface="Times New Roman" panose="02020603050405020304" pitchFamily="18" charset="0"/>
                <a:ea typeface="楷体_GB2312" pitchFamily="49" charset="-122"/>
              </a:rPr>
              <a:t>P</a:t>
            </a:r>
            <a:r>
              <a:rPr lang="en-US" altLang="zh-CN" sz="3200" b="1" i="1" baseline="-25000">
                <a:solidFill>
                  <a:schemeClr val="hlink"/>
                </a:solidFill>
                <a:latin typeface="Times New Roman" panose="02020603050405020304" pitchFamily="18" charset="0"/>
                <a:ea typeface="楷体_GB2312" pitchFamily="49" charset="-122"/>
              </a:rPr>
              <a:t>1/2,3/2</a:t>
            </a:r>
            <a:r>
              <a:rPr lang="en-US" altLang="en-US" sz="3200" b="1">
                <a:solidFill>
                  <a:schemeClr val="hlink"/>
                </a:solidFill>
              </a:rPr>
              <a:t>→</a:t>
            </a:r>
            <a:r>
              <a:rPr lang="en-US" altLang="zh-CN" sz="3200" b="1" i="1" baseline="30000">
                <a:solidFill>
                  <a:schemeClr val="hlink"/>
                </a:solidFill>
                <a:latin typeface="Times New Roman" panose="02020603050405020304" pitchFamily="18" charset="0"/>
                <a:ea typeface="楷体_GB2312" pitchFamily="49" charset="-122"/>
              </a:rPr>
              <a:t>2</a:t>
            </a:r>
            <a:r>
              <a:rPr lang="en-US" altLang="zh-CN" sz="3200" b="1" i="1">
                <a:solidFill>
                  <a:schemeClr val="hlink"/>
                </a:solidFill>
                <a:latin typeface="Times New Roman" panose="02020603050405020304" pitchFamily="18" charset="0"/>
                <a:ea typeface="楷体_GB2312" pitchFamily="49" charset="-122"/>
              </a:rPr>
              <a:t>S</a:t>
            </a:r>
            <a:r>
              <a:rPr lang="en-US" altLang="zh-CN" sz="3200" b="1" i="1" baseline="-25000">
                <a:solidFill>
                  <a:schemeClr val="hlink"/>
                </a:solidFill>
                <a:latin typeface="Times New Roman" panose="02020603050405020304" pitchFamily="18" charset="0"/>
                <a:ea typeface="楷体_GB2312" pitchFamily="49" charset="-122"/>
              </a:rPr>
              <a:t>1/2</a:t>
            </a:r>
            <a:r>
              <a:rPr lang="zh-CN" altLang="en-US" b="1">
                <a:latin typeface="Times New Roman" panose="02020603050405020304" pitchFamily="18" charset="0"/>
                <a:ea typeface="楷体_GB2312" pitchFamily="49" charset="-122"/>
              </a:rPr>
              <a:t>（体系的自旋不为零（</a:t>
            </a:r>
            <a:r>
              <a:rPr lang="en-US" altLang="zh-CN" b="1" i="1">
                <a:latin typeface="Times New Roman" panose="02020603050405020304" pitchFamily="18" charset="0"/>
                <a:ea typeface="楷体_GB2312" pitchFamily="49" charset="-122"/>
              </a:rPr>
              <a:t>S=</a:t>
            </a:r>
            <a:r>
              <a:rPr lang="en-US" altLang="zh-CN" b="1">
                <a:latin typeface="Times New Roman" panose="02020603050405020304" pitchFamily="18" charset="0"/>
                <a:ea typeface="楷体_GB2312" pitchFamily="49" charset="-122"/>
              </a:rPr>
              <a:t>1/2≠0</a:t>
            </a:r>
            <a:r>
              <a:rPr lang="zh-CN" altLang="en-US" b="1">
                <a:latin typeface="Times New Roman" panose="02020603050405020304" pitchFamily="18" charset="0"/>
                <a:ea typeface="楷体_GB2312" pitchFamily="49" charset="-122"/>
              </a:rPr>
              <a:t>））之间跃迁的结果，有关的原子态及相应的</a:t>
            </a:r>
            <a:r>
              <a:rPr lang="en-US" altLang="zh-CN" b="1" i="1">
                <a:latin typeface="Times New Roman" panose="02020603050405020304" pitchFamily="18" charset="0"/>
                <a:ea typeface="楷体_GB2312" pitchFamily="49" charset="-122"/>
              </a:rPr>
              <a:t>g</a:t>
            </a:r>
            <a:r>
              <a:rPr lang="zh-CN" altLang="en-US" b="1">
                <a:latin typeface="Times New Roman" panose="02020603050405020304" pitchFamily="18" charset="0"/>
                <a:ea typeface="楷体_GB2312" pitchFamily="49" charset="-122"/>
              </a:rPr>
              <a:t>因子和数值已在前面算出，分裂谱线相应的能量为</a:t>
            </a:r>
          </a:p>
        </p:txBody>
      </p:sp>
      <p:graphicFrame>
        <p:nvGraphicFramePr>
          <p:cNvPr id="74755" name="Object 5"/>
          <p:cNvGraphicFramePr>
            <a:graphicFrameLocks noChangeAspect="1"/>
          </p:cNvGraphicFramePr>
          <p:nvPr/>
        </p:nvGraphicFramePr>
        <p:xfrm>
          <a:off x="1187450" y="3068638"/>
          <a:ext cx="6626225" cy="760412"/>
        </p:xfrm>
        <a:graphic>
          <a:graphicData uri="http://schemas.openxmlformats.org/presentationml/2006/ole">
            <mc:AlternateContent xmlns:mc="http://schemas.openxmlformats.org/markup-compatibility/2006">
              <mc:Choice xmlns:v="urn:schemas-microsoft-com:vml" Requires="v">
                <p:oleObj spid="_x0000_s334888" r:id="rId3" imgW="1993900" imgH="228600" progId="">
                  <p:embed/>
                </p:oleObj>
              </mc:Choice>
              <mc:Fallback>
                <p:oleObj r:id="rId3" imgW="1993900" imgH="2286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3068638"/>
                        <a:ext cx="6626225" cy="760412"/>
                      </a:xfrm>
                      <a:prstGeom prst="rect">
                        <a:avLst/>
                      </a:prstGeom>
                      <a:solidFill>
                        <a:srgbClr val="FFCC99"/>
                      </a:solidFill>
                    </p:spPr>
                  </p:pic>
                </p:oleObj>
              </mc:Fallback>
            </mc:AlternateContent>
          </a:graphicData>
        </a:graphic>
      </p:graphicFrame>
      <p:graphicFrame>
        <p:nvGraphicFramePr>
          <p:cNvPr id="74756" name="Object 7"/>
          <p:cNvGraphicFramePr>
            <a:graphicFrameLocks noChangeAspect="1"/>
          </p:cNvGraphicFramePr>
          <p:nvPr/>
        </p:nvGraphicFramePr>
        <p:xfrm>
          <a:off x="1187450" y="4365625"/>
          <a:ext cx="5329238" cy="1116013"/>
        </p:xfrm>
        <a:graphic>
          <a:graphicData uri="http://schemas.openxmlformats.org/presentationml/2006/ole">
            <mc:AlternateContent xmlns:mc="http://schemas.openxmlformats.org/markup-compatibility/2006">
              <mc:Choice xmlns:v="urn:schemas-microsoft-com:vml" Requires="v">
                <p:oleObj spid="_x0000_s334889" r:id="rId5" imgW="1866090" imgH="393529" progId="">
                  <p:embed/>
                </p:oleObj>
              </mc:Choice>
              <mc:Fallback>
                <p:oleObj r:id="rId5" imgW="1866090" imgH="393529"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4365625"/>
                        <a:ext cx="5329238" cy="1116013"/>
                      </a:xfrm>
                      <a:prstGeom prst="rect">
                        <a:avLst/>
                      </a:prstGeom>
                      <a:solidFill>
                        <a:srgbClr val="00CCFF"/>
                      </a:solidFill>
                    </p:spPr>
                  </p:pic>
                </p:oleObj>
              </mc:Fallback>
            </mc:AlternateContent>
          </a:graphicData>
        </a:graphic>
      </p:graphicFrame>
    </p:spTree>
    <p:extLst>
      <p:ext uri="{BB962C8B-B14F-4D97-AF65-F5344CB8AC3E}">
        <p14:creationId xmlns:p14="http://schemas.microsoft.com/office/powerpoint/2010/main" val="64850405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4"/>
          <p:cNvSpPr>
            <a:spLocks noChangeArrowheads="1"/>
          </p:cNvSpPr>
          <p:nvPr/>
        </p:nvSpPr>
        <p:spPr bwMode="auto">
          <a:xfrm>
            <a:off x="468313" y="1557338"/>
            <a:ext cx="8424862" cy="197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a:latin typeface="Times New Roman" panose="02020603050405020304" pitchFamily="18" charset="0"/>
                <a:ea typeface="楷体_GB2312" pitchFamily="49" charset="-122"/>
              </a:rPr>
              <a:t>     </a:t>
            </a:r>
            <a:r>
              <a:rPr lang="zh-CN" altLang="en-US" b="1">
                <a:latin typeface="Times New Roman" panose="02020603050405020304" pitchFamily="18" charset="0"/>
                <a:ea typeface="楷体_GB2312" pitchFamily="49" charset="-122"/>
              </a:rPr>
              <a:t>依照跃迁选择</a:t>
            </a:r>
            <a:r>
              <a:rPr lang="zh-CN" altLang="en-US" b="1" i="1">
                <a:solidFill>
                  <a:schemeClr val="hlink"/>
                </a:solidFill>
                <a:latin typeface="Times New Roman" panose="02020603050405020304" pitchFamily="18" charset="0"/>
                <a:ea typeface="楷体_GB2312" pitchFamily="49" charset="-122"/>
              </a:rPr>
              <a:t>△</a:t>
            </a:r>
            <a:r>
              <a:rPr lang="en-US" altLang="zh-CN" b="1" i="1">
                <a:solidFill>
                  <a:schemeClr val="hlink"/>
                </a:solidFill>
                <a:latin typeface="Times New Roman" panose="02020603050405020304" pitchFamily="18" charset="0"/>
                <a:ea typeface="楷体_GB2312" pitchFamily="49" charset="-122"/>
              </a:rPr>
              <a:t>M</a:t>
            </a:r>
            <a:r>
              <a:rPr lang="en-US" altLang="zh-CN" b="1" i="1" baseline="-25000">
                <a:solidFill>
                  <a:schemeClr val="hlink"/>
                </a:solidFill>
                <a:latin typeface="Times New Roman" panose="02020603050405020304" pitchFamily="18" charset="0"/>
                <a:ea typeface="楷体_GB2312" pitchFamily="49" charset="-122"/>
              </a:rPr>
              <a:t>J</a:t>
            </a:r>
            <a:r>
              <a:rPr lang="en-US" altLang="zh-CN" b="1">
                <a:solidFill>
                  <a:schemeClr val="hlink"/>
                </a:solidFill>
                <a:latin typeface="Times New Roman" panose="02020603050405020304" pitchFamily="18" charset="0"/>
                <a:ea typeface="楷体_GB2312" pitchFamily="49" charset="-122"/>
              </a:rPr>
              <a:t>=</a:t>
            </a:r>
            <a:r>
              <a:rPr lang="en-US" altLang="en-US" b="1">
                <a:solidFill>
                  <a:schemeClr val="hlink"/>
                </a:solidFill>
                <a:latin typeface="Times New Roman" panose="02020603050405020304" pitchFamily="18" charset="0"/>
                <a:ea typeface="楷体_GB2312" pitchFamily="49" charset="-122"/>
              </a:rPr>
              <a:t>±</a:t>
            </a:r>
            <a:r>
              <a:rPr lang="en-US" altLang="zh-CN" b="1">
                <a:solidFill>
                  <a:schemeClr val="hlink"/>
                </a:solidFill>
                <a:latin typeface="Times New Roman" panose="02020603050405020304" pitchFamily="18" charset="0"/>
                <a:ea typeface="楷体_GB2312" pitchFamily="49" charset="-122"/>
              </a:rPr>
              <a:t>1,0 </a:t>
            </a:r>
            <a:r>
              <a:rPr lang="zh-CN" altLang="en-US" b="1">
                <a:latin typeface="Times New Roman" panose="02020603050405020304" pitchFamily="18" charset="0"/>
                <a:ea typeface="楷体_GB2312" pitchFamily="49" charset="-122"/>
              </a:rPr>
              <a:t>及上式，则</a:t>
            </a:r>
            <a:r>
              <a:rPr lang="en-US" altLang="zh-CN" b="1">
                <a:latin typeface="Times New Roman" panose="02020603050405020304" pitchFamily="18" charset="0"/>
                <a:ea typeface="楷体_GB2312" pitchFamily="49" charset="-122"/>
              </a:rPr>
              <a:t>D</a:t>
            </a:r>
            <a:r>
              <a:rPr lang="zh-CN" altLang="en-US" b="1">
                <a:latin typeface="Times New Roman" panose="02020603050405020304" pitchFamily="18" charset="0"/>
                <a:ea typeface="楷体_GB2312" pitchFamily="49" charset="-122"/>
              </a:rPr>
              <a:t>钠线中</a:t>
            </a:r>
            <a:r>
              <a:rPr lang="en-US" altLang="zh-CN" b="1">
                <a:latin typeface="Times New Roman" panose="02020603050405020304" pitchFamily="18" charset="0"/>
                <a:ea typeface="楷体_GB2312" pitchFamily="49" charset="-122"/>
              </a:rPr>
              <a:t>5896Å</a:t>
            </a:r>
            <a:r>
              <a:rPr lang="zh-CN" altLang="en-US" b="1">
                <a:latin typeface="Times New Roman" panose="02020603050405020304" pitchFamily="18" charset="0"/>
                <a:ea typeface="楷体_GB2312" pitchFamily="49" charset="-122"/>
              </a:rPr>
              <a:t>谱线分裂为四条，两边相邻两谱线之频率差为</a:t>
            </a:r>
            <a:r>
              <a:rPr lang="en-US" altLang="zh-CN" b="1">
                <a:latin typeface="Times New Roman" panose="02020603050405020304" pitchFamily="18" charset="0"/>
                <a:ea typeface="楷体_GB2312" pitchFamily="49" charset="-122"/>
              </a:rPr>
              <a:t>2/3</a:t>
            </a:r>
            <a:r>
              <a:rPr lang="zh-CN" altLang="en-US" b="1">
                <a:latin typeface="Times New Roman" panose="02020603050405020304" pitchFamily="18" charset="0"/>
                <a:ea typeface="楷体_GB2312" pitchFamily="49" charset="-122"/>
              </a:rPr>
              <a:t>洛仑兹单位，而中间两条差</a:t>
            </a:r>
            <a:r>
              <a:rPr lang="en-US" altLang="zh-CN" b="1">
                <a:latin typeface="Times New Roman" panose="02020603050405020304" pitchFamily="18" charset="0"/>
                <a:ea typeface="楷体_GB2312" pitchFamily="49" charset="-122"/>
              </a:rPr>
              <a:t>4/3</a:t>
            </a:r>
            <a:r>
              <a:rPr lang="zh-CN" altLang="en-US" b="1">
                <a:latin typeface="Times New Roman" panose="02020603050405020304" pitchFamily="18" charset="0"/>
                <a:ea typeface="楷体_GB2312" pitchFamily="49" charset="-122"/>
              </a:rPr>
              <a:t>洛仑兹单位；</a:t>
            </a:r>
            <a:r>
              <a:rPr lang="en-US" altLang="zh-CN" b="1">
                <a:latin typeface="Times New Roman" panose="02020603050405020304" pitchFamily="18" charset="0"/>
                <a:ea typeface="楷体_GB2312" pitchFamily="49" charset="-122"/>
              </a:rPr>
              <a:t>5890Å</a:t>
            </a:r>
            <a:r>
              <a:rPr lang="zh-CN" altLang="en-US" b="1">
                <a:latin typeface="Times New Roman" panose="02020603050405020304" pitchFamily="18" charset="0"/>
                <a:ea typeface="楷体_GB2312" pitchFamily="49" charset="-122"/>
              </a:rPr>
              <a:t>谱线分裂为六条，相邻两谱线之频率差都为</a:t>
            </a:r>
            <a:r>
              <a:rPr lang="en-US" altLang="zh-CN" b="1">
                <a:latin typeface="Times New Roman" panose="02020603050405020304" pitchFamily="18" charset="0"/>
                <a:ea typeface="楷体_GB2312" pitchFamily="49" charset="-122"/>
              </a:rPr>
              <a:t>2/3</a:t>
            </a:r>
            <a:r>
              <a:rPr lang="zh-CN" altLang="en-US" b="1">
                <a:latin typeface="Times New Roman" panose="02020603050405020304" pitchFamily="18" charset="0"/>
                <a:ea typeface="楷体_GB2312" pitchFamily="49" charset="-122"/>
              </a:rPr>
              <a:t>洛仑兹单位，分裂后原谱线位置上都不再出现谱线。</a:t>
            </a:r>
          </a:p>
        </p:txBody>
      </p:sp>
      <p:sp>
        <p:nvSpPr>
          <p:cNvPr id="75779" name="Rectangle 5"/>
          <p:cNvSpPr>
            <a:spLocks noChangeArrowheads="1"/>
          </p:cNvSpPr>
          <p:nvPr/>
        </p:nvSpPr>
        <p:spPr bwMode="auto">
          <a:xfrm>
            <a:off x="539750" y="3716338"/>
            <a:ext cx="8353425" cy="1249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a:latin typeface="Times New Roman" panose="02020603050405020304" pitchFamily="18" charset="0"/>
                <a:ea typeface="楷体_GB2312" pitchFamily="49" charset="-122"/>
              </a:rPr>
              <a:t>     </a:t>
            </a:r>
            <a:r>
              <a:rPr lang="zh-CN" altLang="en-US" b="1">
                <a:latin typeface="Times New Roman" panose="02020603050405020304" pitchFamily="18" charset="0"/>
                <a:ea typeface="楷体_GB2312" pitchFamily="49" charset="-122"/>
              </a:rPr>
              <a:t>偏振情况与正常塞曼效应类同。 </a:t>
            </a:r>
            <a:r>
              <a:rPr lang="zh-CN" altLang="en-US" b="1" i="1">
                <a:solidFill>
                  <a:schemeClr val="hlink"/>
                </a:solidFill>
                <a:latin typeface="Times New Roman" panose="02020603050405020304" pitchFamily="18" charset="0"/>
                <a:ea typeface="楷体_GB2312" pitchFamily="49" charset="-122"/>
              </a:rPr>
              <a:t>△</a:t>
            </a:r>
            <a:r>
              <a:rPr lang="en-US" altLang="zh-CN" b="1" i="1">
                <a:solidFill>
                  <a:schemeClr val="hlink"/>
                </a:solidFill>
                <a:latin typeface="Times New Roman" panose="02020603050405020304" pitchFamily="18" charset="0"/>
                <a:ea typeface="楷体_GB2312" pitchFamily="49" charset="-122"/>
              </a:rPr>
              <a:t>MJ</a:t>
            </a:r>
            <a:r>
              <a:rPr lang="en-US" altLang="zh-CN" b="1">
                <a:solidFill>
                  <a:schemeClr val="hlink"/>
                </a:solidFill>
                <a:latin typeface="Times New Roman" panose="02020603050405020304" pitchFamily="18" charset="0"/>
                <a:ea typeface="楷体_GB2312" pitchFamily="49" charset="-122"/>
              </a:rPr>
              <a:t>=</a:t>
            </a:r>
            <a:r>
              <a:rPr lang="en-US" altLang="en-US" b="1">
                <a:solidFill>
                  <a:schemeClr val="hlink"/>
                </a:solidFill>
                <a:latin typeface="Times New Roman" panose="02020603050405020304" pitchFamily="18" charset="0"/>
                <a:ea typeface="楷体_GB2312" pitchFamily="49" charset="-122"/>
              </a:rPr>
              <a:t>±</a:t>
            </a:r>
            <a:r>
              <a:rPr lang="en-US" altLang="zh-CN" b="1">
                <a:solidFill>
                  <a:schemeClr val="hlink"/>
                </a:solidFill>
                <a:latin typeface="Times New Roman" panose="02020603050405020304" pitchFamily="18" charset="0"/>
                <a:ea typeface="楷体_GB2312" pitchFamily="49" charset="-122"/>
              </a:rPr>
              <a:t>1</a:t>
            </a:r>
            <a:r>
              <a:rPr lang="zh-CN" altLang="en-US" b="1">
                <a:latin typeface="Times New Roman" panose="02020603050405020304" pitchFamily="18" charset="0"/>
                <a:ea typeface="楷体_GB2312" pitchFamily="49" charset="-122"/>
              </a:rPr>
              <a:t> 时给出</a:t>
            </a:r>
            <a:r>
              <a:rPr lang="en-US" altLang="zh-CN" b="1">
                <a:latin typeface="Times New Roman" panose="02020603050405020304" pitchFamily="18" charset="0"/>
                <a:ea typeface="楷体_GB2312" pitchFamily="49" charset="-122"/>
              </a:rPr>
              <a:t>σ</a:t>
            </a:r>
            <a:r>
              <a:rPr lang="zh-CN" altLang="en-US" b="1">
                <a:latin typeface="Times New Roman" panose="02020603050405020304" pitchFamily="18" charset="0"/>
                <a:ea typeface="楷体_GB2312" pitchFamily="49" charset="-122"/>
              </a:rPr>
              <a:t>偏振， </a:t>
            </a:r>
            <a:r>
              <a:rPr lang="zh-CN" altLang="en-US" b="1" i="1">
                <a:solidFill>
                  <a:schemeClr val="hlink"/>
                </a:solidFill>
                <a:latin typeface="Times New Roman" panose="02020603050405020304" pitchFamily="18" charset="0"/>
                <a:ea typeface="楷体_GB2312" pitchFamily="49" charset="-122"/>
              </a:rPr>
              <a:t>△</a:t>
            </a:r>
            <a:r>
              <a:rPr lang="en-US" altLang="zh-CN" b="1" i="1">
                <a:solidFill>
                  <a:schemeClr val="hlink"/>
                </a:solidFill>
                <a:latin typeface="Times New Roman" panose="02020603050405020304" pitchFamily="18" charset="0"/>
                <a:ea typeface="楷体_GB2312" pitchFamily="49" charset="-122"/>
              </a:rPr>
              <a:t>MJ</a:t>
            </a:r>
            <a:r>
              <a:rPr lang="en-US" altLang="zh-CN" b="1">
                <a:solidFill>
                  <a:schemeClr val="hlink"/>
                </a:solidFill>
                <a:latin typeface="Times New Roman" panose="02020603050405020304" pitchFamily="18" charset="0"/>
                <a:ea typeface="楷体_GB2312" pitchFamily="49" charset="-122"/>
              </a:rPr>
              <a:t>=0</a:t>
            </a:r>
            <a:r>
              <a:rPr lang="zh-CN" altLang="en-US" b="1">
                <a:latin typeface="Times New Roman" panose="02020603050405020304" pitchFamily="18" charset="0"/>
                <a:ea typeface="楷体_GB2312" pitchFamily="49" charset="-122"/>
              </a:rPr>
              <a:t> 时给出</a:t>
            </a:r>
            <a:r>
              <a:rPr lang="el-GR" altLang="zh-CN" b="1">
                <a:latin typeface="Times New Roman" panose="02020603050405020304" pitchFamily="18" charset="0"/>
                <a:ea typeface="楷体_GB2312" pitchFamily="49" charset="-122"/>
                <a:cs typeface="Times New Roman" panose="02020603050405020304" pitchFamily="18" charset="0"/>
              </a:rPr>
              <a:t>π</a:t>
            </a:r>
            <a:r>
              <a:rPr lang="zh-CN" altLang="en-US" b="1">
                <a:latin typeface="Times New Roman" panose="02020603050405020304" pitchFamily="18" charset="0"/>
                <a:ea typeface="楷体_GB2312" pitchFamily="49" charset="-122"/>
              </a:rPr>
              <a:t>偏振。在垂直磁场方向，能观察到</a:t>
            </a:r>
            <a:r>
              <a:rPr lang="en-US" altLang="zh-CN" b="1">
                <a:latin typeface="Times New Roman" panose="02020603050405020304" pitchFamily="18" charset="0"/>
                <a:ea typeface="楷体_GB2312" pitchFamily="49" charset="-122"/>
              </a:rPr>
              <a:t>σ</a:t>
            </a:r>
            <a:r>
              <a:rPr lang="zh-CN" altLang="en-US" b="1">
                <a:latin typeface="Times New Roman" panose="02020603050405020304" pitchFamily="18" charset="0"/>
                <a:ea typeface="楷体_GB2312" pitchFamily="49" charset="-122"/>
              </a:rPr>
              <a:t>及</a:t>
            </a:r>
            <a:r>
              <a:rPr lang="el-GR" altLang="zh-CN" b="1">
                <a:latin typeface="Times New Roman" panose="02020603050405020304" pitchFamily="18" charset="0"/>
                <a:ea typeface="楷体_GB2312" pitchFamily="49" charset="-122"/>
              </a:rPr>
              <a:t>π</a:t>
            </a:r>
            <a:r>
              <a:rPr lang="zh-CN" altLang="en-US" b="1">
                <a:latin typeface="Times New Roman" panose="02020603050405020304" pitchFamily="18" charset="0"/>
                <a:ea typeface="楷体_GB2312" pitchFamily="49" charset="-122"/>
              </a:rPr>
              <a:t> 偏振，都呈线偏振。</a:t>
            </a:r>
          </a:p>
        </p:txBody>
      </p:sp>
    </p:spTree>
    <p:extLst>
      <p:ext uri="{BB962C8B-B14F-4D97-AF65-F5344CB8AC3E}">
        <p14:creationId xmlns:p14="http://schemas.microsoft.com/office/powerpoint/2010/main" val="144687481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7"/>
          <p:cNvSpPr>
            <a:spLocks noChangeArrowheads="1"/>
          </p:cNvSpPr>
          <p:nvPr/>
        </p:nvSpPr>
        <p:spPr bwMode="auto">
          <a:xfrm>
            <a:off x="0" y="0"/>
            <a:ext cx="9144000" cy="6858000"/>
          </a:xfrm>
          <a:prstGeom prst="rect">
            <a:avLst/>
          </a:prstGeom>
          <a:solidFill>
            <a:srgbClr val="CC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2562" name="Line 2"/>
          <p:cNvSpPr>
            <a:spLocks noChangeShapeType="1"/>
          </p:cNvSpPr>
          <p:nvPr/>
        </p:nvSpPr>
        <p:spPr bwMode="auto">
          <a:xfrm>
            <a:off x="762000" y="1219200"/>
            <a:ext cx="23622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2563" name="Line 3"/>
          <p:cNvSpPr>
            <a:spLocks noChangeShapeType="1"/>
          </p:cNvSpPr>
          <p:nvPr/>
        </p:nvSpPr>
        <p:spPr bwMode="auto">
          <a:xfrm>
            <a:off x="762000" y="2895600"/>
            <a:ext cx="23622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2564" name="Line 4"/>
          <p:cNvSpPr>
            <a:spLocks noChangeShapeType="1"/>
          </p:cNvSpPr>
          <p:nvPr/>
        </p:nvSpPr>
        <p:spPr bwMode="auto">
          <a:xfrm>
            <a:off x="838200" y="4495800"/>
            <a:ext cx="23622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2565" name="Text Box 5"/>
          <p:cNvSpPr txBox="1">
            <a:spLocks noChangeArrowheads="1"/>
          </p:cNvSpPr>
          <p:nvPr/>
        </p:nvSpPr>
        <p:spPr bwMode="auto">
          <a:xfrm>
            <a:off x="0" y="914400"/>
            <a:ext cx="990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baseline="30000">
                <a:latin typeface="Times New Roman" panose="02020603050405020304" pitchFamily="18" charset="0"/>
                <a:ea typeface="楷体_GB2312" pitchFamily="49" charset="-122"/>
              </a:rPr>
              <a:t>2</a:t>
            </a:r>
            <a:r>
              <a:rPr kumimoji="0" lang="en-US" altLang="zh-CN" b="1">
                <a:latin typeface="Times New Roman" panose="02020603050405020304" pitchFamily="18" charset="0"/>
                <a:ea typeface="楷体_GB2312" pitchFamily="49" charset="-122"/>
              </a:rPr>
              <a:t>P</a:t>
            </a:r>
            <a:r>
              <a:rPr kumimoji="0" lang="en-US" altLang="zh-CN" b="1" baseline="-25000">
                <a:latin typeface="Times New Roman" panose="02020603050405020304" pitchFamily="18" charset="0"/>
                <a:ea typeface="楷体_GB2312" pitchFamily="49" charset="-122"/>
              </a:rPr>
              <a:t>2/3</a:t>
            </a:r>
            <a:endParaRPr kumimoji="0" lang="en-US" altLang="zh-CN">
              <a:latin typeface="Times New Roman" panose="02020603050405020304" pitchFamily="18" charset="0"/>
              <a:ea typeface="楷体_GB2312" pitchFamily="49" charset="-122"/>
            </a:endParaRPr>
          </a:p>
        </p:txBody>
      </p:sp>
      <p:sp>
        <p:nvSpPr>
          <p:cNvPr id="322566" name="Text Box 6"/>
          <p:cNvSpPr txBox="1">
            <a:spLocks noChangeArrowheads="1"/>
          </p:cNvSpPr>
          <p:nvPr/>
        </p:nvSpPr>
        <p:spPr bwMode="auto">
          <a:xfrm>
            <a:off x="0" y="2667000"/>
            <a:ext cx="1219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baseline="30000">
                <a:latin typeface="Times New Roman" panose="02020603050405020304" pitchFamily="18" charset="0"/>
                <a:ea typeface="楷体_GB2312" pitchFamily="49" charset="-122"/>
              </a:rPr>
              <a:t>2</a:t>
            </a:r>
            <a:r>
              <a:rPr kumimoji="0" lang="en-US" altLang="zh-CN" b="1">
                <a:latin typeface="Times New Roman" panose="02020603050405020304" pitchFamily="18" charset="0"/>
                <a:ea typeface="楷体_GB2312" pitchFamily="49" charset="-122"/>
              </a:rPr>
              <a:t>P</a:t>
            </a:r>
            <a:r>
              <a:rPr kumimoji="0" lang="en-US" altLang="zh-CN" b="1" baseline="-25000">
                <a:latin typeface="Times New Roman" panose="02020603050405020304" pitchFamily="18" charset="0"/>
                <a:ea typeface="楷体_GB2312" pitchFamily="49" charset="-122"/>
              </a:rPr>
              <a:t>1/2</a:t>
            </a:r>
            <a:endParaRPr kumimoji="0" lang="en-US" altLang="zh-CN">
              <a:latin typeface="Times New Roman" panose="02020603050405020304" pitchFamily="18" charset="0"/>
              <a:ea typeface="楷体_GB2312" pitchFamily="49" charset="-122"/>
            </a:endParaRPr>
          </a:p>
        </p:txBody>
      </p:sp>
      <p:sp>
        <p:nvSpPr>
          <p:cNvPr id="322567" name="Text Box 7"/>
          <p:cNvSpPr txBox="1">
            <a:spLocks noChangeArrowheads="1"/>
          </p:cNvSpPr>
          <p:nvPr/>
        </p:nvSpPr>
        <p:spPr bwMode="auto">
          <a:xfrm>
            <a:off x="0" y="4267200"/>
            <a:ext cx="914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baseline="30000">
                <a:latin typeface="Times New Roman" panose="02020603050405020304" pitchFamily="18" charset="0"/>
                <a:ea typeface="楷体_GB2312" pitchFamily="49" charset="-122"/>
              </a:rPr>
              <a:t>2</a:t>
            </a:r>
            <a:r>
              <a:rPr kumimoji="0" lang="en-US" altLang="zh-CN" b="1">
                <a:latin typeface="Times New Roman" panose="02020603050405020304" pitchFamily="18" charset="0"/>
                <a:ea typeface="楷体_GB2312" pitchFamily="49" charset="-122"/>
              </a:rPr>
              <a:t>S</a:t>
            </a:r>
            <a:r>
              <a:rPr kumimoji="0" lang="en-US" altLang="zh-CN" b="1" baseline="-25000">
                <a:latin typeface="Times New Roman" panose="02020603050405020304" pitchFamily="18" charset="0"/>
                <a:ea typeface="楷体_GB2312" pitchFamily="49" charset="-122"/>
              </a:rPr>
              <a:t>1/2</a:t>
            </a:r>
            <a:endParaRPr kumimoji="0" lang="en-US" altLang="zh-CN">
              <a:latin typeface="Times New Roman" panose="02020603050405020304" pitchFamily="18" charset="0"/>
              <a:ea typeface="楷体_GB2312" pitchFamily="49" charset="-122"/>
            </a:endParaRPr>
          </a:p>
        </p:txBody>
      </p:sp>
      <p:grpSp>
        <p:nvGrpSpPr>
          <p:cNvPr id="322568" name="Group 8"/>
          <p:cNvGrpSpPr>
            <a:grpSpLocks/>
          </p:cNvGrpSpPr>
          <p:nvPr/>
        </p:nvGrpSpPr>
        <p:grpSpPr bwMode="auto">
          <a:xfrm>
            <a:off x="3124200" y="457200"/>
            <a:ext cx="4572000" cy="1371600"/>
            <a:chOff x="1968" y="288"/>
            <a:chExt cx="2880" cy="864"/>
          </a:xfrm>
        </p:grpSpPr>
        <p:sp>
          <p:nvSpPr>
            <p:cNvPr id="76827" name="Line 9"/>
            <p:cNvSpPr>
              <a:spLocks noChangeShapeType="1"/>
            </p:cNvSpPr>
            <p:nvPr/>
          </p:nvSpPr>
          <p:spPr bwMode="auto">
            <a:xfrm>
              <a:off x="2544" y="288"/>
              <a:ext cx="2256"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28" name="Line 10"/>
            <p:cNvSpPr>
              <a:spLocks noChangeShapeType="1"/>
            </p:cNvSpPr>
            <p:nvPr/>
          </p:nvSpPr>
          <p:spPr bwMode="auto">
            <a:xfrm>
              <a:off x="2544" y="528"/>
              <a:ext cx="2256"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29" name="Line 11"/>
            <p:cNvSpPr>
              <a:spLocks noChangeShapeType="1"/>
            </p:cNvSpPr>
            <p:nvPr/>
          </p:nvSpPr>
          <p:spPr bwMode="auto">
            <a:xfrm>
              <a:off x="2544" y="1152"/>
              <a:ext cx="2304"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30" name="Line 12"/>
            <p:cNvSpPr>
              <a:spLocks noChangeShapeType="1"/>
            </p:cNvSpPr>
            <p:nvPr/>
          </p:nvSpPr>
          <p:spPr bwMode="auto">
            <a:xfrm>
              <a:off x="2544" y="960"/>
              <a:ext cx="2256"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31" name="Line 13"/>
            <p:cNvSpPr>
              <a:spLocks noChangeShapeType="1"/>
            </p:cNvSpPr>
            <p:nvPr/>
          </p:nvSpPr>
          <p:spPr bwMode="auto">
            <a:xfrm>
              <a:off x="2544" y="768"/>
              <a:ext cx="2256"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32" name="Line 14"/>
            <p:cNvSpPr>
              <a:spLocks noChangeShapeType="1"/>
            </p:cNvSpPr>
            <p:nvPr/>
          </p:nvSpPr>
          <p:spPr bwMode="auto">
            <a:xfrm flipV="1">
              <a:off x="1968" y="288"/>
              <a:ext cx="576" cy="48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33" name="Line 15"/>
            <p:cNvSpPr>
              <a:spLocks noChangeShapeType="1"/>
            </p:cNvSpPr>
            <p:nvPr/>
          </p:nvSpPr>
          <p:spPr bwMode="auto">
            <a:xfrm flipV="1">
              <a:off x="1968" y="528"/>
              <a:ext cx="576" cy="24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34" name="Line 16"/>
            <p:cNvSpPr>
              <a:spLocks noChangeShapeType="1"/>
            </p:cNvSpPr>
            <p:nvPr/>
          </p:nvSpPr>
          <p:spPr bwMode="auto">
            <a:xfrm>
              <a:off x="1968" y="768"/>
              <a:ext cx="576"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35" name="Line 17"/>
            <p:cNvSpPr>
              <a:spLocks noChangeShapeType="1"/>
            </p:cNvSpPr>
            <p:nvPr/>
          </p:nvSpPr>
          <p:spPr bwMode="auto">
            <a:xfrm>
              <a:off x="1968" y="768"/>
              <a:ext cx="576" cy="19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36" name="Line 18"/>
            <p:cNvSpPr>
              <a:spLocks noChangeShapeType="1"/>
            </p:cNvSpPr>
            <p:nvPr/>
          </p:nvSpPr>
          <p:spPr bwMode="auto">
            <a:xfrm>
              <a:off x="1968" y="768"/>
              <a:ext cx="576" cy="384"/>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2579" name="Group 19"/>
          <p:cNvGrpSpPr>
            <a:grpSpLocks/>
          </p:cNvGrpSpPr>
          <p:nvPr/>
        </p:nvGrpSpPr>
        <p:grpSpPr bwMode="auto">
          <a:xfrm>
            <a:off x="3124200" y="2514600"/>
            <a:ext cx="4495800" cy="762000"/>
            <a:chOff x="1968" y="1584"/>
            <a:chExt cx="2832" cy="480"/>
          </a:xfrm>
        </p:grpSpPr>
        <p:sp>
          <p:nvSpPr>
            <p:cNvPr id="76821" name="Line 20"/>
            <p:cNvSpPr>
              <a:spLocks noChangeShapeType="1"/>
            </p:cNvSpPr>
            <p:nvPr/>
          </p:nvSpPr>
          <p:spPr bwMode="auto">
            <a:xfrm>
              <a:off x="2544" y="1584"/>
              <a:ext cx="2256"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22" name="Line 21"/>
            <p:cNvSpPr>
              <a:spLocks noChangeShapeType="1"/>
            </p:cNvSpPr>
            <p:nvPr/>
          </p:nvSpPr>
          <p:spPr bwMode="auto">
            <a:xfrm>
              <a:off x="2544" y="1824"/>
              <a:ext cx="2256"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23" name="Line 22"/>
            <p:cNvSpPr>
              <a:spLocks noChangeShapeType="1"/>
            </p:cNvSpPr>
            <p:nvPr/>
          </p:nvSpPr>
          <p:spPr bwMode="auto">
            <a:xfrm>
              <a:off x="2544" y="2064"/>
              <a:ext cx="2256"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24" name="Line 23"/>
            <p:cNvSpPr>
              <a:spLocks noChangeShapeType="1"/>
            </p:cNvSpPr>
            <p:nvPr/>
          </p:nvSpPr>
          <p:spPr bwMode="auto">
            <a:xfrm flipV="1">
              <a:off x="1968" y="1584"/>
              <a:ext cx="576" cy="24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25" name="Line 24"/>
            <p:cNvSpPr>
              <a:spLocks noChangeShapeType="1"/>
            </p:cNvSpPr>
            <p:nvPr/>
          </p:nvSpPr>
          <p:spPr bwMode="auto">
            <a:xfrm>
              <a:off x="1968" y="1824"/>
              <a:ext cx="576"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26" name="Line 25"/>
            <p:cNvSpPr>
              <a:spLocks noChangeShapeType="1"/>
            </p:cNvSpPr>
            <p:nvPr/>
          </p:nvSpPr>
          <p:spPr bwMode="auto">
            <a:xfrm>
              <a:off x="1968" y="1824"/>
              <a:ext cx="576" cy="24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2586" name="Group 26"/>
          <p:cNvGrpSpPr>
            <a:grpSpLocks/>
          </p:cNvGrpSpPr>
          <p:nvPr/>
        </p:nvGrpSpPr>
        <p:grpSpPr bwMode="auto">
          <a:xfrm>
            <a:off x="3124200" y="4114800"/>
            <a:ext cx="4572000" cy="762000"/>
            <a:chOff x="1968" y="2592"/>
            <a:chExt cx="2880" cy="480"/>
          </a:xfrm>
        </p:grpSpPr>
        <p:sp>
          <p:nvSpPr>
            <p:cNvPr id="76815" name="Line 27"/>
            <p:cNvSpPr>
              <a:spLocks noChangeShapeType="1"/>
            </p:cNvSpPr>
            <p:nvPr/>
          </p:nvSpPr>
          <p:spPr bwMode="auto">
            <a:xfrm>
              <a:off x="2544" y="2832"/>
              <a:ext cx="2304"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16" name="Line 28"/>
            <p:cNvSpPr>
              <a:spLocks noChangeShapeType="1"/>
            </p:cNvSpPr>
            <p:nvPr/>
          </p:nvSpPr>
          <p:spPr bwMode="auto">
            <a:xfrm>
              <a:off x="2544" y="3072"/>
              <a:ext cx="2304"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17" name="Line 29"/>
            <p:cNvSpPr>
              <a:spLocks noChangeShapeType="1"/>
            </p:cNvSpPr>
            <p:nvPr/>
          </p:nvSpPr>
          <p:spPr bwMode="auto">
            <a:xfrm>
              <a:off x="2544" y="2592"/>
              <a:ext cx="2304"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18" name="Line 30"/>
            <p:cNvSpPr>
              <a:spLocks noChangeShapeType="1"/>
            </p:cNvSpPr>
            <p:nvPr/>
          </p:nvSpPr>
          <p:spPr bwMode="auto">
            <a:xfrm flipV="1">
              <a:off x="1968" y="2592"/>
              <a:ext cx="576" cy="24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19" name="Line 31"/>
            <p:cNvSpPr>
              <a:spLocks noChangeShapeType="1"/>
            </p:cNvSpPr>
            <p:nvPr/>
          </p:nvSpPr>
          <p:spPr bwMode="auto">
            <a:xfrm>
              <a:off x="1968" y="2832"/>
              <a:ext cx="624"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820" name="Line 32"/>
            <p:cNvSpPr>
              <a:spLocks noChangeShapeType="1"/>
            </p:cNvSpPr>
            <p:nvPr/>
          </p:nvSpPr>
          <p:spPr bwMode="auto">
            <a:xfrm>
              <a:off x="1968" y="2832"/>
              <a:ext cx="576" cy="24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2593" name="Text Box 33"/>
          <p:cNvSpPr txBox="1">
            <a:spLocks noChangeArrowheads="1"/>
          </p:cNvSpPr>
          <p:nvPr/>
        </p:nvSpPr>
        <p:spPr bwMode="auto">
          <a:xfrm>
            <a:off x="3352800" y="6248400"/>
            <a:ext cx="4572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rPr>
              <a:t>能级分裂</a:t>
            </a:r>
            <a:endParaRPr kumimoji="0" lang="zh-CN" altLang="en-US">
              <a:latin typeface="Times New Roman" panose="02020603050405020304" pitchFamily="18" charset="0"/>
              <a:ea typeface="楷体_GB2312" pitchFamily="49" charset="-122"/>
            </a:endParaRPr>
          </a:p>
        </p:txBody>
      </p:sp>
      <p:sp>
        <p:nvSpPr>
          <p:cNvPr id="322594" name="Text Box 34"/>
          <p:cNvSpPr txBox="1">
            <a:spLocks noChangeArrowheads="1"/>
          </p:cNvSpPr>
          <p:nvPr/>
        </p:nvSpPr>
        <p:spPr bwMode="auto">
          <a:xfrm>
            <a:off x="1143000" y="0"/>
            <a:ext cx="1676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rPr>
              <a:t>无磁场</a:t>
            </a:r>
          </a:p>
        </p:txBody>
      </p:sp>
      <p:sp>
        <p:nvSpPr>
          <p:cNvPr id="322595" name="Text Box 35"/>
          <p:cNvSpPr txBox="1">
            <a:spLocks noChangeArrowheads="1"/>
          </p:cNvSpPr>
          <p:nvPr/>
        </p:nvSpPr>
        <p:spPr bwMode="auto">
          <a:xfrm>
            <a:off x="5029200" y="0"/>
            <a:ext cx="1981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rPr>
              <a:t>有磁场</a:t>
            </a:r>
          </a:p>
        </p:txBody>
      </p:sp>
    </p:spTree>
    <p:extLst>
      <p:ext uri="{BB962C8B-B14F-4D97-AF65-F5344CB8AC3E}">
        <p14:creationId xmlns:p14="http://schemas.microsoft.com/office/powerpoint/2010/main" val="21450496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22593"/>
                                        </p:tgtEl>
                                        <p:attrNameLst>
                                          <p:attrName>style.visibility</p:attrName>
                                        </p:attrNameLst>
                                      </p:cBhvr>
                                      <p:to>
                                        <p:strVal val="visible"/>
                                      </p:to>
                                    </p:set>
                                    <p:animEffect transition="in" filter="slide(fromBottom)">
                                      <p:cBhvr>
                                        <p:cTn id="7" dur="500"/>
                                        <p:tgtEl>
                                          <p:spTgt spid="322593"/>
                                        </p:tgtEl>
                                      </p:cBhvr>
                                    </p:animEffect>
                                  </p:childTnLst>
                                </p:cTn>
                              </p:par>
                            </p:childTnLst>
                          </p:cTn>
                        </p:par>
                        <p:par>
                          <p:cTn id="8" fill="hold" nodeType="afterGroup">
                            <p:stCondLst>
                              <p:cond delay="500"/>
                            </p:stCondLst>
                            <p:childTnLst>
                              <p:par>
                                <p:cTn id="9" presetID="2" presetClass="entr" presetSubtype="8" fill="hold" grpId="0" nodeType="afterEffect">
                                  <p:stCondLst>
                                    <p:cond delay="1000"/>
                                  </p:stCondLst>
                                  <p:childTnLst>
                                    <p:set>
                                      <p:cBhvr>
                                        <p:cTn id="10" dur="1" fill="hold">
                                          <p:stCondLst>
                                            <p:cond delay="0"/>
                                          </p:stCondLst>
                                        </p:cTn>
                                        <p:tgtEl>
                                          <p:spTgt spid="322594"/>
                                        </p:tgtEl>
                                        <p:attrNameLst>
                                          <p:attrName>style.visibility</p:attrName>
                                        </p:attrNameLst>
                                      </p:cBhvr>
                                      <p:to>
                                        <p:strVal val="visible"/>
                                      </p:to>
                                    </p:set>
                                    <p:anim calcmode="lin" valueType="num">
                                      <p:cBhvr additive="base">
                                        <p:cTn id="11" dur="500" fill="hold"/>
                                        <p:tgtEl>
                                          <p:spTgt spid="322594"/>
                                        </p:tgtEl>
                                        <p:attrNameLst>
                                          <p:attrName>ppt_x</p:attrName>
                                        </p:attrNameLst>
                                      </p:cBhvr>
                                      <p:tavLst>
                                        <p:tav tm="0">
                                          <p:val>
                                            <p:strVal val="0-#ppt_w/2"/>
                                          </p:val>
                                        </p:tav>
                                        <p:tav tm="100000">
                                          <p:val>
                                            <p:strVal val="#ppt_x"/>
                                          </p:val>
                                        </p:tav>
                                      </p:tavLst>
                                    </p:anim>
                                    <p:anim calcmode="lin" valueType="num">
                                      <p:cBhvr additive="base">
                                        <p:cTn id="12" dur="500" fill="hold"/>
                                        <p:tgtEl>
                                          <p:spTgt spid="322594"/>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2000"/>
                            </p:stCondLst>
                            <p:childTnLst>
                              <p:par>
                                <p:cTn id="14" presetID="3" presetClass="entr" presetSubtype="10" fill="hold" grpId="0" nodeType="afterEffect">
                                  <p:stCondLst>
                                    <p:cond delay="0"/>
                                  </p:stCondLst>
                                  <p:childTnLst>
                                    <p:set>
                                      <p:cBhvr>
                                        <p:cTn id="15" dur="1" fill="hold">
                                          <p:stCondLst>
                                            <p:cond delay="0"/>
                                          </p:stCondLst>
                                        </p:cTn>
                                        <p:tgtEl>
                                          <p:spTgt spid="322562"/>
                                        </p:tgtEl>
                                        <p:attrNameLst>
                                          <p:attrName>style.visibility</p:attrName>
                                        </p:attrNameLst>
                                      </p:cBhvr>
                                      <p:to>
                                        <p:strVal val="visible"/>
                                      </p:to>
                                    </p:set>
                                    <p:animEffect transition="in" filter="blinds(horizontal)">
                                      <p:cBhvr>
                                        <p:cTn id="16" dur="500"/>
                                        <p:tgtEl>
                                          <p:spTgt spid="322562"/>
                                        </p:tgtEl>
                                      </p:cBhvr>
                                    </p:animEffect>
                                  </p:childTnLst>
                                </p:cTn>
                              </p:par>
                            </p:childTnLst>
                          </p:cTn>
                        </p:par>
                        <p:par>
                          <p:cTn id="17" fill="hold" nodeType="afterGroup">
                            <p:stCondLst>
                              <p:cond delay="2500"/>
                            </p:stCondLst>
                            <p:childTnLst>
                              <p:par>
                                <p:cTn id="18" presetID="2" presetClass="entr" presetSubtype="8" fill="hold" grpId="0" nodeType="afterEffect">
                                  <p:stCondLst>
                                    <p:cond delay="0"/>
                                  </p:stCondLst>
                                  <p:childTnLst>
                                    <p:set>
                                      <p:cBhvr>
                                        <p:cTn id="19" dur="1" fill="hold">
                                          <p:stCondLst>
                                            <p:cond delay="0"/>
                                          </p:stCondLst>
                                        </p:cTn>
                                        <p:tgtEl>
                                          <p:spTgt spid="322565"/>
                                        </p:tgtEl>
                                        <p:attrNameLst>
                                          <p:attrName>style.visibility</p:attrName>
                                        </p:attrNameLst>
                                      </p:cBhvr>
                                      <p:to>
                                        <p:strVal val="visible"/>
                                      </p:to>
                                    </p:set>
                                    <p:anim calcmode="lin" valueType="num">
                                      <p:cBhvr additive="base">
                                        <p:cTn id="20" dur="500" fill="hold"/>
                                        <p:tgtEl>
                                          <p:spTgt spid="322565"/>
                                        </p:tgtEl>
                                        <p:attrNameLst>
                                          <p:attrName>ppt_x</p:attrName>
                                        </p:attrNameLst>
                                      </p:cBhvr>
                                      <p:tavLst>
                                        <p:tav tm="0">
                                          <p:val>
                                            <p:strVal val="0-#ppt_w/2"/>
                                          </p:val>
                                        </p:tav>
                                        <p:tav tm="100000">
                                          <p:val>
                                            <p:strVal val="#ppt_x"/>
                                          </p:val>
                                        </p:tav>
                                      </p:tavLst>
                                    </p:anim>
                                    <p:anim calcmode="lin" valueType="num">
                                      <p:cBhvr additive="base">
                                        <p:cTn id="21" dur="500" fill="hold"/>
                                        <p:tgtEl>
                                          <p:spTgt spid="322565"/>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3000"/>
                            </p:stCondLst>
                            <p:childTnLst>
                              <p:par>
                                <p:cTn id="23" presetID="3" presetClass="entr" presetSubtype="10" fill="hold" grpId="0" nodeType="afterEffect">
                                  <p:stCondLst>
                                    <p:cond delay="0"/>
                                  </p:stCondLst>
                                  <p:childTnLst>
                                    <p:set>
                                      <p:cBhvr>
                                        <p:cTn id="24" dur="1" fill="hold">
                                          <p:stCondLst>
                                            <p:cond delay="0"/>
                                          </p:stCondLst>
                                        </p:cTn>
                                        <p:tgtEl>
                                          <p:spTgt spid="322563"/>
                                        </p:tgtEl>
                                        <p:attrNameLst>
                                          <p:attrName>style.visibility</p:attrName>
                                        </p:attrNameLst>
                                      </p:cBhvr>
                                      <p:to>
                                        <p:strVal val="visible"/>
                                      </p:to>
                                    </p:set>
                                    <p:animEffect transition="in" filter="blinds(horizontal)">
                                      <p:cBhvr>
                                        <p:cTn id="25" dur="500"/>
                                        <p:tgtEl>
                                          <p:spTgt spid="322563"/>
                                        </p:tgtEl>
                                      </p:cBhvr>
                                    </p:animEffect>
                                  </p:childTnLst>
                                </p:cTn>
                              </p:par>
                            </p:childTnLst>
                          </p:cTn>
                        </p:par>
                        <p:par>
                          <p:cTn id="26" fill="hold" nodeType="afterGroup">
                            <p:stCondLst>
                              <p:cond delay="3500"/>
                            </p:stCondLst>
                            <p:childTnLst>
                              <p:par>
                                <p:cTn id="27" presetID="2" presetClass="entr" presetSubtype="8" fill="hold" grpId="0" nodeType="afterEffect">
                                  <p:stCondLst>
                                    <p:cond delay="0"/>
                                  </p:stCondLst>
                                  <p:childTnLst>
                                    <p:set>
                                      <p:cBhvr>
                                        <p:cTn id="28" dur="1" fill="hold">
                                          <p:stCondLst>
                                            <p:cond delay="0"/>
                                          </p:stCondLst>
                                        </p:cTn>
                                        <p:tgtEl>
                                          <p:spTgt spid="322566"/>
                                        </p:tgtEl>
                                        <p:attrNameLst>
                                          <p:attrName>style.visibility</p:attrName>
                                        </p:attrNameLst>
                                      </p:cBhvr>
                                      <p:to>
                                        <p:strVal val="visible"/>
                                      </p:to>
                                    </p:set>
                                    <p:anim calcmode="lin" valueType="num">
                                      <p:cBhvr additive="base">
                                        <p:cTn id="29" dur="500" fill="hold"/>
                                        <p:tgtEl>
                                          <p:spTgt spid="322566"/>
                                        </p:tgtEl>
                                        <p:attrNameLst>
                                          <p:attrName>ppt_x</p:attrName>
                                        </p:attrNameLst>
                                      </p:cBhvr>
                                      <p:tavLst>
                                        <p:tav tm="0">
                                          <p:val>
                                            <p:strVal val="0-#ppt_w/2"/>
                                          </p:val>
                                        </p:tav>
                                        <p:tav tm="100000">
                                          <p:val>
                                            <p:strVal val="#ppt_x"/>
                                          </p:val>
                                        </p:tav>
                                      </p:tavLst>
                                    </p:anim>
                                    <p:anim calcmode="lin" valueType="num">
                                      <p:cBhvr additive="base">
                                        <p:cTn id="30" dur="500" fill="hold"/>
                                        <p:tgtEl>
                                          <p:spTgt spid="322566"/>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4000"/>
                            </p:stCondLst>
                            <p:childTnLst>
                              <p:par>
                                <p:cTn id="32" presetID="3" presetClass="entr" presetSubtype="10" fill="hold" grpId="0" nodeType="afterEffect">
                                  <p:stCondLst>
                                    <p:cond delay="0"/>
                                  </p:stCondLst>
                                  <p:childTnLst>
                                    <p:set>
                                      <p:cBhvr>
                                        <p:cTn id="33" dur="1" fill="hold">
                                          <p:stCondLst>
                                            <p:cond delay="0"/>
                                          </p:stCondLst>
                                        </p:cTn>
                                        <p:tgtEl>
                                          <p:spTgt spid="322564"/>
                                        </p:tgtEl>
                                        <p:attrNameLst>
                                          <p:attrName>style.visibility</p:attrName>
                                        </p:attrNameLst>
                                      </p:cBhvr>
                                      <p:to>
                                        <p:strVal val="visible"/>
                                      </p:to>
                                    </p:set>
                                    <p:animEffect transition="in" filter="blinds(horizontal)">
                                      <p:cBhvr>
                                        <p:cTn id="34" dur="500"/>
                                        <p:tgtEl>
                                          <p:spTgt spid="32256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22595"/>
                                        </p:tgtEl>
                                        <p:attrNameLst>
                                          <p:attrName>style.visibility</p:attrName>
                                        </p:attrNameLst>
                                      </p:cBhvr>
                                      <p:to>
                                        <p:strVal val="visible"/>
                                      </p:to>
                                    </p:set>
                                    <p:anim calcmode="lin" valueType="num">
                                      <p:cBhvr additive="base">
                                        <p:cTn id="39" dur="500" fill="hold"/>
                                        <p:tgtEl>
                                          <p:spTgt spid="322595"/>
                                        </p:tgtEl>
                                        <p:attrNameLst>
                                          <p:attrName>ppt_x</p:attrName>
                                        </p:attrNameLst>
                                      </p:cBhvr>
                                      <p:tavLst>
                                        <p:tav tm="0">
                                          <p:val>
                                            <p:strVal val="#ppt_x"/>
                                          </p:val>
                                        </p:tav>
                                        <p:tav tm="100000">
                                          <p:val>
                                            <p:strVal val="#ppt_x"/>
                                          </p:val>
                                        </p:tav>
                                      </p:tavLst>
                                    </p:anim>
                                    <p:anim calcmode="lin" valueType="num">
                                      <p:cBhvr additive="base">
                                        <p:cTn id="40" dur="500" fill="hold"/>
                                        <p:tgtEl>
                                          <p:spTgt spid="322595"/>
                                        </p:tgtEl>
                                        <p:attrNameLst>
                                          <p:attrName>ppt_y</p:attrName>
                                        </p:attrNameLst>
                                      </p:cBhvr>
                                      <p:tavLst>
                                        <p:tav tm="0">
                                          <p:val>
                                            <p:strVal val="0-#ppt_h/2"/>
                                          </p:val>
                                        </p:tav>
                                        <p:tav tm="100000">
                                          <p:val>
                                            <p:strVal val="#ppt_y"/>
                                          </p:val>
                                        </p:tav>
                                      </p:tavLst>
                                    </p:anim>
                                  </p:childTnLst>
                                </p:cTn>
                              </p:par>
                            </p:childTnLst>
                          </p:cTn>
                        </p:par>
                        <p:par>
                          <p:cTn id="41" fill="hold" nodeType="afterGroup">
                            <p:stCondLst>
                              <p:cond delay="500"/>
                            </p:stCondLst>
                            <p:childTnLst>
                              <p:par>
                                <p:cTn id="42" presetID="2" presetClass="entr" presetSubtype="8" fill="hold" grpId="0" nodeType="afterEffect">
                                  <p:stCondLst>
                                    <p:cond delay="0"/>
                                  </p:stCondLst>
                                  <p:childTnLst>
                                    <p:set>
                                      <p:cBhvr>
                                        <p:cTn id="43" dur="1" fill="hold">
                                          <p:stCondLst>
                                            <p:cond delay="0"/>
                                          </p:stCondLst>
                                        </p:cTn>
                                        <p:tgtEl>
                                          <p:spTgt spid="322567"/>
                                        </p:tgtEl>
                                        <p:attrNameLst>
                                          <p:attrName>style.visibility</p:attrName>
                                        </p:attrNameLst>
                                      </p:cBhvr>
                                      <p:to>
                                        <p:strVal val="visible"/>
                                      </p:to>
                                    </p:set>
                                    <p:anim calcmode="lin" valueType="num">
                                      <p:cBhvr additive="base">
                                        <p:cTn id="44" dur="500" fill="hold"/>
                                        <p:tgtEl>
                                          <p:spTgt spid="322567"/>
                                        </p:tgtEl>
                                        <p:attrNameLst>
                                          <p:attrName>ppt_x</p:attrName>
                                        </p:attrNameLst>
                                      </p:cBhvr>
                                      <p:tavLst>
                                        <p:tav tm="0">
                                          <p:val>
                                            <p:strVal val="0-#ppt_w/2"/>
                                          </p:val>
                                        </p:tav>
                                        <p:tav tm="100000">
                                          <p:val>
                                            <p:strVal val="#ppt_x"/>
                                          </p:val>
                                        </p:tav>
                                      </p:tavLst>
                                    </p:anim>
                                    <p:anim calcmode="lin" valueType="num">
                                      <p:cBhvr additive="base">
                                        <p:cTn id="45" dur="500" fill="hold"/>
                                        <p:tgtEl>
                                          <p:spTgt spid="322567"/>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4" presetClass="entr" presetSubtype="32" fill="hold" nodeType="clickEffect">
                                  <p:stCondLst>
                                    <p:cond delay="0"/>
                                  </p:stCondLst>
                                  <p:childTnLst>
                                    <p:set>
                                      <p:cBhvr>
                                        <p:cTn id="49" dur="1" fill="hold">
                                          <p:stCondLst>
                                            <p:cond delay="0"/>
                                          </p:stCondLst>
                                        </p:cTn>
                                        <p:tgtEl>
                                          <p:spTgt spid="322568"/>
                                        </p:tgtEl>
                                        <p:attrNameLst>
                                          <p:attrName>style.visibility</p:attrName>
                                        </p:attrNameLst>
                                      </p:cBhvr>
                                      <p:to>
                                        <p:strVal val="visible"/>
                                      </p:to>
                                    </p:set>
                                    <p:animEffect transition="in" filter="box(out)">
                                      <p:cBhvr>
                                        <p:cTn id="50" dur="500"/>
                                        <p:tgtEl>
                                          <p:spTgt spid="322568"/>
                                        </p:tgtEl>
                                      </p:cBhvr>
                                    </p:animEffect>
                                  </p:childTnLst>
                                </p:cTn>
                              </p:par>
                            </p:childTnLst>
                          </p:cTn>
                        </p:par>
                        <p:par>
                          <p:cTn id="51" fill="hold" nodeType="afterGroup">
                            <p:stCondLst>
                              <p:cond delay="500"/>
                            </p:stCondLst>
                            <p:childTnLst>
                              <p:par>
                                <p:cTn id="52" presetID="4" presetClass="entr" presetSubtype="32" fill="hold" nodeType="afterEffect">
                                  <p:stCondLst>
                                    <p:cond delay="1000"/>
                                  </p:stCondLst>
                                  <p:childTnLst>
                                    <p:set>
                                      <p:cBhvr>
                                        <p:cTn id="53" dur="1" fill="hold">
                                          <p:stCondLst>
                                            <p:cond delay="0"/>
                                          </p:stCondLst>
                                        </p:cTn>
                                        <p:tgtEl>
                                          <p:spTgt spid="322579"/>
                                        </p:tgtEl>
                                        <p:attrNameLst>
                                          <p:attrName>style.visibility</p:attrName>
                                        </p:attrNameLst>
                                      </p:cBhvr>
                                      <p:to>
                                        <p:strVal val="visible"/>
                                      </p:to>
                                    </p:set>
                                    <p:animEffect transition="in" filter="box(out)">
                                      <p:cBhvr>
                                        <p:cTn id="54" dur="500"/>
                                        <p:tgtEl>
                                          <p:spTgt spid="322579"/>
                                        </p:tgtEl>
                                      </p:cBhvr>
                                    </p:animEffect>
                                  </p:childTnLst>
                                </p:cTn>
                              </p:par>
                            </p:childTnLst>
                          </p:cTn>
                        </p:par>
                        <p:par>
                          <p:cTn id="55" fill="hold" nodeType="afterGroup">
                            <p:stCondLst>
                              <p:cond delay="2000"/>
                            </p:stCondLst>
                            <p:childTnLst>
                              <p:par>
                                <p:cTn id="56" presetID="4" presetClass="entr" presetSubtype="32" fill="hold" nodeType="afterEffect">
                                  <p:stCondLst>
                                    <p:cond delay="1000"/>
                                  </p:stCondLst>
                                  <p:childTnLst>
                                    <p:set>
                                      <p:cBhvr>
                                        <p:cTn id="57" dur="1" fill="hold">
                                          <p:stCondLst>
                                            <p:cond delay="0"/>
                                          </p:stCondLst>
                                        </p:cTn>
                                        <p:tgtEl>
                                          <p:spTgt spid="322586"/>
                                        </p:tgtEl>
                                        <p:attrNameLst>
                                          <p:attrName>style.visibility</p:attrName>
                                        </p:attrNameLst>
                                      </p:cBhvr>
                                      <p:to>
                                        <p:strVal val="visible"/>
                                      </p:to>
                                    </p:set>
                                    <p:animEffect transition="in" filter="box(out)">
                                      <p:cBhvr>
                                        <p:cTn id="58" dur="500"/>
                                        <p:tgtEl>
                                          <p:spTgt spid="322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2" grpId="0" animBg="1"/>
      <p:bldP spid="322563" grpId="0" animBg="1"/>
      <p:bldP spid="322564" grpId="0" animBg="1"/>
      <p:bldP spid="322565" grpId="0" autoUpdateAnimBg="0"/>
      <p:bldP spid="322566" grpId="0" autoUpdateAnimBg="0"/>
      <p:bldP spid="322567" grpId="0" autoUpdateAnimBg="0"/>
      <p:bldP spid="322593" grpId="0" autoUpdateAnimBg="0"/>
      <p:bldP spid="322594" grpId="0" autoUpdateAnimBg="0"/>
      <p:bldP spid="322595"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6"/>
          <p:cNvSpPr>
            <a:spLocks noChangeArrowheads="1"/>
          </p:cNvSpPr>
          <p:nvPr/>
        </p:nvSpPr>
        <p:spPr bwMode="auto">
          <a:xfrm>
            <a:off x="0" y="0"/>
            <a:ext cx="9144000" cy="6858000"/>
          </a:xfrm>
          <a:prstGeom prst="rect">
            <a:avLst/>
          </a:prstGeom>
          <a:solidFill>
            <a:srgbClr val="CC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8851" name="Line 2"/>
          <p:cNvSpPr>
            <a:spLocks noChangeShapeType="1"/>
          </p:cNvSpPr>
          <p:nvPr/>
        </p:nvSpPr>
        <p:spPr bwMode="auto">
          <a:xfrm>
            <a:off x="762000" y="1219200"/>
            <a:ext cx="23622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52" name="Line 3"/>
          <p:cNvSpPr>
            <a:spLocks noChangeShapeType="1"/>
          </p:cNvSpPr>
          <p:nvPr/>
        </p:nvSpPr>
        <p:spPr bwMode="auto">
          <a:xfrm>
            <a:off x="762000" y="2895600"/>
            <a:ext cx="23622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53" name="Line 4"/>
          <p:cNvSpPr>
            <a:spLocks noChangeShapeType="1"/>
          </p:cNvSpPr>
          <p:nvPr/>
        </p:nvSpPr>
        <p:spPr bwMode="auto">
          <a:xfrm>
            <a:off x="838200" y="4495800"/>
            <a:ext cx="23622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54" name="Line 5"/>
          <p:cNvSpPr>
            <a:spLocks noChangeShapeType="1"/>
          </p:cNvSpPr>
          <p:nvPr/>
        </p:nvSpPr>
        <p:spPr bwMode="auto">
          <a:xfrm>
            <a:off x="4038600" y="457200"/>
            <a:ext cx="35814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55" name="Line 6"/>
          <p:cNvSpPr>
            <a:spLocks noChangeShapeType="1"/>
          </p:cNvSpPr>
          <p:nvPr/>
        </p:nvSpPr>
        <p:spPr bwMode="auto">
          <a:xfrm>
            <a:off x="4038600" y="838200"/>
            <a:ext cx="35814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56" name="Line 7"/>
          <p:cNvSpPr>
            <a:spLocks noChangeShapeType="1"/>
          </p:cNvSpPr>
          <p:nvPr/>
        </p:nvSpPr>
        <p:spPr bwMode="auto">
          <a:xfrm>
            <a:off x="4038600" y="1828800"/>
            <a:ext cx="36576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57" name="Line 8"/>
          <p:cNvSpPr>
            <a:spLocks noChangeShapeType="1"/>
          </p:cNvSpPr>
          <p:nvPr/>
        </p:nvSpPr>
        <p:spPr bwMode="auto">
          <a:xfrm>
            <a:off x="4038600" y="2514600"/>
            <a:ext cx="35814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58" name="Line 9"/>
          <p:cNvSpPr>
            <a:spLocks noChangeShapeType="1"/>
          </p:cNvSpPr>
          <p:nvPr/>
        </p:nvSpPr>
        <p:spPr bwMode="auto">
          <a:xfrm>
            <a:off x="4038600" y="2895600"/>
            <a:ext cx="35814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59" name="Line 10"/>
          <p:cNvSpPr>
            <a:spLocks noChangeShapeType="1"/>
          </p:cNvSpPr>
          <p:nvPr/>
        </p:nvSpPr>
        <p:spPr bwMode="auto">
          <a:xfrm>
            <a:off x="4038600" y="3276600"/>
            <a:ext cx="35814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0" name="Line 11"/>
          <p:cNvSpPr>
            <a:spLocks noChangeShapeType="1"/>
          </p:cNvSpPr>
          <p:nvPr/>
        </p:nvSpPr>
        <p:spPr bwMode="auto">
          <a:xfrm>
            <a:off x="4038600" y="4495800"/>
            <a:ext cx="36576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1" name="Line 12"/>
          <p:cNvSpPr>
            <a:spLocks noChangeShapeType="1"/>
          </p:cNvSpPr>
          <p:nvPr/>
        </p:nvSpPr>
        <p:spPr bwMode="auto">
          <a:xfrm>
            <a:off x="4038600" y="4876800"/>
            <a:ext cx="36576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2" name="Line 13"/>
          <p:cNvSpPr>
            <a:spLocks noChangeShapeType="1"/>
          </p:cNvSpPr>
          <p:nvPr/>
        </p:nvSpPr>
        <p:spPr bwMode="auto">
          <a:xfrm>
            <a:off x="4038600" y="1524000"/>
            <a:ext cx="35814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3" name="Line 14"/>
          <p:cNvSpPr>
            <a:spLocks noChangeShapeType="1"/>
          </p:cNvSpPr>
          <p:nvPr/>
        </p:nvSpPr>
        <p:spPr bwMode="auto">
          <a:xfrm>
            <a:off x="4038600" y="1219200"/>
            <a:ext cx="35814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4" name="Line 15"/>
          <p:cNvSpPr>
            <a:spLocks noChangeShapeType="1"/>
          </p:cNvSpPr>
          <p:nvPr/>
        </p:nvSpPr>
        <p:spPr bwMode="auto">
          <a:xfrm>
            <a:off x="4038600" y="4114800"/>
            <a:ext cx="36576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5" name="Text Box 16"/>
          <p:cNvSpPr txBox="1">
            <a:spLocks noChangeArrowheads="1"/>
          </p:cNvSpPr>
          <p:nvPr/>
        </p:nvSpPr>
        <p:spPr bwMode="auto">
          <a:xfrm>
            <a:off x="0" y="914400"/>
            <a:ext cx="990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baseline="30000">
                <a:latin typeface="Times New Roman" panose="02020603050405020304" pitchFamily="18" charset="0"/>
                <a:ea typeface="楷体_GB2312" pitchFamily="49" charset="-122"/>
              </a:rPr>
              <a:t>2</a:t>
            </a:r>
            <a:r>
              <a:rPr kumimoji="0" lang="en-US" altLang="zh-CN" b="1">
                <a:latin typeface="Times New Roman" panose="02020603050405020304" pitchFamily="18" charset="0"/>
                <a:ea typeface="楷体_GB2312" pitchFamily="49" charset="-122"/>
              </a:rPr>
              <a:t>P</a:t>
            </a:r>
            <a:r>
              <a:rPr kumimoji="0" lang="en-US" altLang="zh-CN" b="1" baseline="-25000">
                <a:latin typeface="Times New Roman" panose="02020603050405020304" pitchFamily="18" charset="0"/>
                <a:ea typeface="楷体_GB2312" pitchFamily="49" charset="-122"/>
              </a:rPr>
              <a:t>2/3</a:t>
            </a:r>
            <a:endParaRPr kumimoji="0" lang="en-US" altLang="zh-CN" b="1">
              <a:latin typeface="Times New Roman" panose="02020603050405020304" pitchFamily="18" charset="0"/>
              <a:ea typeface="楷体_GB2312" pitchFamily="49" charset="-122"/>
            </a:endParaRPr>
          </a:p>
        </p:txBody>
      </p:sp>
      <p:sp>
        <p:nvSpPr>
          <p:cNvPr id="78866" name="Text Box 17"/>
          <p:cNvSpPr txBox="1">
            <a:spLocks noChangeArrowheads="1"/>
          </p:cNvSpPr>
          <p:nvPr/>
        </p:nvSpPr>
        <p:spPr bwMode="auto">
          <a:xfrm>
            <a:off x="0" y="2667000"/>
            <a:ext cx="1219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baseline="30000">
                <a:latin typeface="Times New Roman" panose="02020603050405020304" pitchFamily="18" charset="0"/>
                <a:ea typeface="楷体_GB2312" pitchFamily="49" charset="-122"/>
              </a:rPr>
              <a:t>2</a:t>
            </a:r>
            <a:r>
              <a:rPr kumimoji="0" lang="en-US" altLang="zh-CN" b="1">
                <a:latin typeface="Times New Roman" panose="02020603050405020304" pitchFamily="18" charset="0"/>
                <a:ea typeface="楷体_GB2312" pitchFamily="49" charset="-122"/>
              </a:rPr>
              <a:t>P</a:t>
            </a:r>
            <a:r>
              <a:rPr kumimoji="0" lang="en-US" altLang="zh-CN" b="1" baseline="-25000">
                <a:latin typeface="Times New Roman" panose="02020603050405020304" pitchFamily="18" charset="0"/>
                <a:ea typeface="楷体_GB2312" pitchFamily="49" charset="-122"/>
              </a:rPr>
              <a:t>1/2</a:t>
            </a:r>
            <a:endParaRPr kumimoji="0" lang="en-US" altLang="zh-CN" b="1">
              <a:latin typeface="Times New Roman" panose="02020603050405020304" pitchFamily="18" charset="0"/>
              <a:ea typeface="楷体_GB2312" pitchFamily="49" charset="-122"/>
            </a:endParaRPr>
          </a:p>
        </p:txBody>
      </p:sp>
      <p:sp>
        <p:nvSpPr>
          <p:cNvPr id="78867" name="Text Box 18"/>
          <p:cNvSpPr txBox="1">
            <a:spLocks noChangeArrowheads="1"/>
          </p:cNvSpPr>
          <p:nvPr/>
        </p:nvSpPr>
        <p:spPr bwMode="auto">
          <a:xfrm>
            <a:off x="0" y="4267200"/>
            <a:ext cx="914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baseline="30000">
                <a:latin typeface="Times New Roman" panose="02020603050405020304" pitchFamily="18" charset="0"/>
                <a:ea typeface="楷体_GB2312" pitchFamily="49" charset="-122"/>
              </a:rPr>
              <a:t>2</a:t>
            </a:r>
            <a:r>
              <a:rPr kumimoji="0" lang="en-US" altLang="zh-CN" b="1">
                <a:latin typeface="Times New Roman" panose="02020603050405020304" pitchFamily="18" charset="0"/>
                <a:ea typeface="楷体_GB2312" pitchFamily="49" charset="-122"/>
              </a:rPr>
              <a:t>S</a:t>
            </a:r>
            <a:r>
              <a:rPr kumimoji="0" lang="en-US" altLang="zh-CN" b="1" baseline="-25000">
                <a:latin typeface="Times New Roman" panose="02020603050405020304" pitchFamily="18" charset="0"/>
                <a:ea typeface="楷体_GB2312" pitchFamily="49" charset="-122"/>
              </a:rPr>
              <a:t>1/2</a:t>
            </a:r>
            <a:endParaRPr kumimoji="0" lang="en-US" altLang="zh-CN" b="1">
              <a:latin typeface="Times New Roman" panose="02020603050405020304" pitchFamily="18" charset="0"/>
              <a:ea typeface="楷体_GB2312" pitchFamily="49" charset="-122"/>
            </a:endParaRPr>
          </a:p>
        </p:txBody>
      </p:sp>
      <p:sp>
        <p:nvSpPr>
          <p:cNvPr id="78868" name="Line 19"/>
          <p:cNvSpPr>
            <a:spLocks noChangeShapeType="1"/>
          </p:cNvSpPr>
          <p:nvPr/>
        </p:nvSpPr>
        <p:spPr bwMode="auto">
          <a:xfrm flipV="1">
            <a:off x="3124200" y="457200"/>
            <a:ext cx="914400" cy="762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9" name="Line 20"/>
          <p:cNvSpPr>
            <a:spLocks noChangeShapeType="1"/>
          </p:cNvSpPr>
          <p:nvPr/>
        </p:nvSpPr>
        <p:spPr bwMode="auto">
          <a:xfrm flipV="1">
            <a:off x="3124200" y="838200"/>
            <a:ext cx="914400" cy="381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70" name="Line 21"/>
          <p:cNvSpPr>
            <a:spLocks noChangeShapeType="1"/>
          </p:cNvSpPr>
          <p:nvPr/>
        </p:nvSpPr>
        <p:spPr bwMode="auto">
          <a:xfrm>
            <a:off x="3124200" y="1219200"/>
            <a:ext cx="9144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71" name="Line 22"/>
          <p:cNvSpPr>
            <a:spLocks noChangeShapeType="1"/>
          </p:cNvSpPr>
          <p:nvPr/>
        </p:nvSpPr>
        <p:spPr bwMode="auto">
          <a:xfrm>
            <a:off x="3124200" y="1219200"/>
            <a:ext cx="914400" cy="3048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72" name="Line 23"/>
          <p:cNvSpPr>
            <a:spLocks noChangeShapeType="1"/>
          </p:cNvSpPr>
          <p:nvPr/>
        </p:nvSpPr>
        <p:spPr bwMode="auto">
          <a:xfrm>
            <a:off x="3124200" y="1219200"/>
            <a:ext cx="914400" cy="6096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73" name="Line 24"/>
          <p:cNvSpPr>
            <a:spLocks noChangeShapeType="1"/>
          </p:cNvSpPr>
          <p:nvPr/>
        </p:nvSpPr>
        <p:spPr bwMode="auto">
          <a:xfrm flipV="1">
            <a:off x="3124200" y="2514600"/>
            <a:ext cx="914400" cy="381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74" name="Line 25"/>
          <p:cNvSpPr>
            <a:spLocks noChangeShapeType="1"/>
          </p:cNvSpPr>
          <p:nvPr/>
        </p:nvSpPr>
        <p:spPr bwMode="auto">
          <a:xfrm>
            <a:off x="3124200" y="2895600"/>
            <a:ext cx="9144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75" name="Line 26"/>
          <p:cNvSpPr>
            <a:spLocks noChangeShapeType="1"/>
          </p:cNvSpPr>
          <p:nvPr/>
        </p:nvSpPr>
        <p:spPr bwMode="auto">
          <a:xfrm>
            <a:off x="3124200" y="2895600"/>
            <a:ext cx="914400" cy="381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76" name="Line 27"/>
          <p:cNvSpPr>
            <a:spLocks noChangeShapeType="1"/>
          </p:cNvSpPr>
          <p:nvPr/>
        </p:nvSpPr>
        <p:spPr bwMode="auto">
          <a:xfrm flipV="1">
            <a:off x="3124200" y="4114800"/>
            <a:ext cx="914400" cy="381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77" name="Line 28"/>
          <p:cNvSpPr>
            <a:spLocks noChangeShapeType="1"/>
          </p:cNvSpPr>
          <p:nvPr/>
        </p:nvSpPr>
        <p:spPr bwMode="auto">
          <a:xfrm>
            <a:off x="3124200" y="4495800"/>
            <a:ext cx="9906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78" name="Line 29"/>
          <p:cNvSpPr>
            <a:spLocks noChangeShapeType="1"/>
          </p:cNvSpPr>
          <p:nvPr/>
        </p:nvSpPr>
        <p:spPr bwMode="auto">
          <a:xfrm>
            <a:off x="3124200" y="4495800"/>
            <a:ext cx="914400" cy="381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79" name="Text Box 30"/>
          <p:cNvSpPr txBox="1">
            <a:spLocks noChangeArrowheads="1"/>
          </p:cNvSpPr>
          <p:nvPr/>
        </p:nvSpPr>
        <p:spPr bwMode="auto">
          <a:xfrm>
            <a:off x="1143000" y="0"/>
            <a:ext cx="1676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rPr>
              <a:t>无磁场</a:t>
            </a:r>
          </a:p>
        </p:txBody>
      </p:sp>
      <p:sp>
        <p:nvSpPr>
          <p:cNvPr id="78880" name="Text Box 31"/>
          <p:cNvSpPr txBox="1">
            <a:spLocks noChangeArrowheads="1"/>
          </p:cNvSpPr>
          <p:nvPr/>
        </p:nvSpPr>
        <p:spPr bwMode="auto">
          <a:xfrm>
            <a:off x="5029200" y="0"/>
            <a:ext cx="1981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rPr>
              <a:t>有磁场</a:t>
            </a:r>
          </a:p>
        </p:txBody>
      </p:sp>
      <p:pic>
        <p:nvPicPr>
          <p:cNvPr id="78881" name="Picture 32" descr="HARVBU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7432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82" name="Picture 33" descr="HARVBU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0668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451073"/>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88"/>
          <p:cNvSpPr>
            <a:spLocks noChangeArrowheads="1"/>
          </p:cNvSpPr>
          <p:nvPr/>
        </p:nvSpPr>
        <p:spPr bwMode="auto">
          <a:xfrm>
            <a:off x="0" y="0"/>
            <a:ext cx="9144000" cy="6858000"/>
          </a:xfrm>
          <a:prstGeom prst="rect">
            <a:avLst/>
          </a:prstGeom>
          <a:solidFill>
            <a:srgbClr val="CC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6734" name="Text Box 78"/>
          <p:cNvSpPr txBox="1">
            <a:spLocks noChangeArrowheads="1"/>
          </p:cNvSpPr>
          <p:nvPr/>
        </p:nvSpPr>
        <p:spPr bwMode="auto">
          <a:xfrm>
            <a:off x="4114800" y="4800600"/>
            <a:ext cx="4724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sym typeface="Symbol" panose="05050102010706020507" pitchFamily="18" charset="2"/>
              </a:rPr>
              <a:t>                               </a:t>
            </a:r>
          </a:p>
        </p:txBody>
      </p:sp>
      <p:pic>
        <p:nvPicPr>
          <p:cNvPr id="326658" name="Picture 2" descr="HARVBU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3434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659" name="Line 3"/>
          <p:cNvSpPr>
            <a:spLocks noChangeShapeType="1"/>
          </p:cNvSpPr>
          <p:nvPr/>
        </p:nvSpPr>
        <p:spPr bwMode="auto">
          <a:xfrm>
            <a:off x="4038600" y="2895600"/>
            <a:ext cx="35814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6660" name="Line 4"/>
          <p:cNvSpPr>
            <a:spLocks noChangeShapeType="1"/>
          </p:cNvSpPr>
          <p:nvPr/>
        </p:nvSpPr>
        <p:spPr bwMode="auto">
          <a:xfrm>
            <a:off x="4038600" y="4495800"/>
            <a:ext cx="36576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6661" name="Group 5"/>
          <p:cNvGrpSpPr>
            <a:grpSpLocks/>
          </p:cNvGrpSpPr>
          <p:nvPr/>
        </p:nvGrpSpPr>
        <p:grpSpPr bwMode="auto">
          <a:xfrm>
            <a:off x="762000" y="1219200"/>
            <a:ext cx="2438400" cy="3276600"/>
            <a:chOff x="480" y="768"/>
            <a:chExt cx="1536" cy="2064"/>
          </a:xfrm>
        </p:grpSpPr>
        <p:sp>
          <p:nvSpPr>
            <p:cNvPr id="80980" name="Line 6"/>
            <p:cNvSpPr>
              <a:spLocks noChangeShapeType="1"/>
            </p:cNvSpPr>
            <p:nvPr/>
          </p:nvSpPr>
          <p:spPr bwMode="auto">
            <a:xfrm>
              <a:off x="480" y="768"/>
              <a:ext cx="1488"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81" name="Line 7"/>
            <p:cNvSpPr>
              <a:spLocks noChangeShapeType="1"/>
            </p:cNvSpPr>
            <p:nvPr/>
          </p:nvSpPr>
          <p:spPr bwMode="auto">
            <a:xfrm>
              <a:off x="480" y="1824"/>
              <a:ext cx="1488"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82" name="Line 8"/>
            <p:cNvSpPr>
              <a:spLocks noChangeShapeType="1"/>
            </p:cNvSpPr>
            <p:nvPr/>
          </p:nvSpPr>
          <p:spPr bwMode="auto">
            <a:xfrm>
              <a:off x="528" y="2832"/>
              <a:ext cx="1488"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6665" name="Text Box 9"/>
          <p:cNvSpPr txBox="1">
            <a:spLocks noChangeArrowheads="1"/>
          </p:cNvSpPr>
          <p:nvPr/>
        </p:nvSpPr>
        <p:spPr bwMode="auto">
          <a:xfrm>
            <a:off x="0" y="914400"/>
            <a:ext cx="990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baseline="30000">
                <a:latin typeface="Times New Roman" panose="02020603050405020304" pitchFamily="18" charset="0"/>
                <a:ea typeface="楷体_GB2312" pitchFamily="49" charset="-122"/>
              </a:rPr>
              <a:t>2</a:t>
            </a:r>
            <a:r>
              <a:rPr kumimoji="0" lang="en-US" altLang="zh-CN" b="1">
                <a:latin typeface="Times New Roman" panose="02020603050405020304" pitchFamily="18" charset="0"/>
                <a:ea typeface="楷体_GB2312" pitchFamily="49" charset="-122"/>
              </a:rPr>
              <a:t>P</a:t>
            </a:r>
            <a:r>
              <a:rPr kumimoji="0" lang="en-US" altLang="zh-CN" b="1" baseline="-25000">
                <a:latin typeface="Times New Roman" panose="02020603050405020304" pitchFamily="18" charset="0"/>
                <a:ea typeface="楷体_GB2312" pitchFamily="49" charset="-122"/>
              </a:rPr>
              <a:t>3/2</a:t>
            </a:r>
            <a:endParaRPr kumimoji="0" lang="en-US" altLang="zh-CN">
              <a:latin typeface="Times New Roman" panose="02020603050405020304" pitchFamily="18" charset="0"/>
              <a:ea typeface="楷体_GB2312" pitchFamily="49" charset="-122"/>
            </a:endParaRPr>
          </a:p>
        </p:txBody>
      </p:sp>
      <p:sp>
        <p:nvSpPr>
          <p:cNvPr id="326666" name="Text Box 10"/>
          <p:cNvSpPr txBox="1">
            <a:spLocks noChangeArrowheads="1"/>
          </p:cNvSpPr>
          <p:nvPr/>
        </p:nvSpPr>
        <p:spPr bwMode="auto">
          <a:xfrm>
            <a:off x="0" y="2667000"/>
            <a:ext cx="1219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baseline="30000">
                <a:latin typeface="Times New Roman" panose="02020603050405020304" pitchFamily="18" charset="0"/>
                <a:ea typeface="楷体_GB2312" pitchFamily="49" charset="-122"/>
              </a:rPr>
              <a:t>2</a:t>
            </a:r>
            <a:r>
              <a:rPr kumimoji="0" lang="en-US" altLang="zh-CN" b="1">
                <a:latin typeface="Times New Roman" panose="02020603050405020304" pitchFamily="18" charset="0"/>
                <a:ea typeface="楷体_GB2312" pitchFamily="49" charset="-122"/>
              </a:rPr>
              <a:t>P</a:t>
            </a:r>
            <a:r>
              <a:rPr kumimoji="0" lang="en-US" altLang="zh-CN" b="1" baseline="-25000">
                <a:latin typeface="Times New Roman" panose="02020603050405020304" pitchFamily="18" charset="0"/>
                <a:ea typeface="楷体_GB2312" pitchFamily="49" charset="-122"/>
              </a:rPr>
              <a:t>1/2</a:t>
            </a:r>
            <a:endParaRPr kumimoji="0" lang="en-US" altLang="zh-CN">
              <a:latin typeface="Times New Roman" panose="02020603050405020304" pitchFamily="18" charset="0"/>
              <a:ea typeface="楷体_GB2312" pitchFamily="49" charset="-122"/>
            </a:endParaRPr>
          </a:p>
        </p:txBody>
      </p:sp>
      <p:sp>
        <p:nvSpPr>
          <p:cNvPr id="326667" name="Text Box 11"/>
          <p:cNvSpPr txBox="1">
            <a:spLocks noChangeArrowheads="1"/>
          </p:cNvSpPr>
          <p:nvPr/>
        </p:nvSpPr>
        <p:spPr bwMode="auto">
          <a:xfrm>
            <a:off x="0" y="4267200"/>
            <a:ext cx="914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baseline="30000">
                <a:latin typeface="Times New Roman" panose="02020603050405020304" pitchFamily="18" charset="0"/>
                <a:ea typeface="楷体_GB2312" pitchFamily="49" charset="-122"/>
              </a:rPr>
              <a:t>2</a:t>
            </a:r>
            <a:r>
              <a:rPr kumimoji="0" lang="en-US" altLang="zh-CN" b="1">
                <a:latin typeface="Times New Roman" panose="02020603050405020304" pitchFamily="18" charset="0"/>
                <a:ea typeface="楷体_GB2312" pitchFamily="49" charset="-122"/>
              </a:rPr>
              <a:t>S</a:t>
            </a:r>
            <a:r>
              <a:rPr kumimoji="0" lang="en-US" altLang="zh-CN" b="1" baseline="-25000">
                <a:latin typeface="Times New Roman" panose="02020603050405020304" pitchFamily="18" charset="0"/>
                <a:ea typeface="楷体_GB2312" pitchFamily="49" charset="-122"/>
              </a:rPr>
              <a:t>1/2</a:t>
            </a:r>
            <a:endParaRPr kumimoji="0" lang="en-US" altLang="zh-CN">
              <a:latin typeface="Times New Roman" panose="02020603050405020304" pitchFamily="18" charset="0"/>
              <a:ea typeface="楷体_GB2312" pitchFamily="49" charset="-122"/>
            </a:endParaRPr>
          </a:p>
        </p:txBody>
      </p:sp>
      <p:sp>
        <p:nvSpPr>
          <p:cNvPr id="326668" name="Line 12"/>
          <p:cNvSpPr>
            <a:spLocks noChangeShapeType="1"/>
          </p:cNvSpPr>
          <p:nvPr/>
        </p:nvSpPr>
        <p:spPr bwMode="auto">
          <a:xfrm>
            <a:off x="3124200" y="1219200"/>
            <a:ext cx="9144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6669" name="Group 13"/>
          <p:cNvGrpSpPr>
            <a:grpSpLocks/>
          </p:cNvGrpSpPr>
          <p:nvPr/>
        </p:nvGrpSpPr>
        <p:grpSpPr bwMode="auto">
          <a:xfrm>
            <a:off x="3124200" y="457200"/>
            <a:ext cx="4572000" cy="1371600"/>
            <a:chOff x="1968" y="288"/>
            <a:chExt cx="2880" cy="864"/>
          </a:xfrm>
        </p:grpSpPr>
        <p:sp>
          <p:nvSpPr>
            <p:cNvPr id="80972" name="Line 14"/>
            <p:cNvSpPr>
              <a:spLocks noChangeShapeType="1"/>
            </p:cNvSpPr>
            <p:nvPr/>
          </p:nvSpPr>
          <p:spPr bwMode="auto">
            <a:xfrm>
              <a:off x="2544" y="288"/>
              <a:ext cx="2256"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73" name="Line 15"/>
            <p:cNvSpPr>
              <a:spLocks noChangeShapeType="1"/>
            </p:cNvSpPr>
            <p:nvPr/>
          </p:nvSpPr>
          <p:spPr bwMode="auto">
            <a:xfrm>
              <a:off x="2544" y="528"/>
              <a:ext cx="2256"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74" name="Line 16"/>
            <p:cNvSpPr>
              <a:spLocks noChangeShapeType="1"/>
            </p:cNvSpPr>
            <p:nvPr/>
          </p:nvSpPr>
          <p:spPr bwMode="auto">
            <a:xfrm>
              <a:off x="2544" y="1152"/>
              <a:ext cx="2304"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75" name="Line 17"/>
            <p:cNvSpPr>
              <a:spLocks noChangeShapeType="1"/>
            </p:cNvSpPr>
            <p:nvPr/>
          </p:nvSpPr>
          <p:spPr bwMode="auto">
            <a:xfrm>
              <a:off x="2544" y="960"/>
              <a:ext cx="2256"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76" name="Line 18"/>
            <p:cNvSpPr>
              <a:spLocks noChangeShapeType="1"/>
            </p:cNvSpPr>
            <p:nvPr/>
          </p:nvSpPr>
          <p:spPr bwMode="auto">
            <a:xfrm flipV="1">
              <a:off x="1968" y="288"/>
              <a:ext cx="576" cy="48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77" name="Line 19"/>
            <p:cNvSpPr>
              <a:spLocks noChangeShapeType="1"/>
            </p:cNvSpPr>
            <p:nvPr/>
          </p:nvSpPr>
          <p:spPr bwMode="auto">
            <a:xfrm flipV="1">
              <a:off x="1968" y="528"/>
              <a:ext cx="576" cy="24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78" name="Line 20"/>
            <p:cNvSpPr>
              <a:spLocks noChangeShapeType="1"/>
            </p:cNvSpPr>
            <p:nvPr/>
          </p:nvSpPr>
          <p:spPr bwMode="auto">
            <a:xfrm>
              <a:off x="1968" y="768"/>
              <a:ext cx="576" cy="19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79" name="Line 21"/>
            <p:cNvSpPr>
              <a:spLocks noChangeShapeType="1"/>
            </p:cNvSpPr>
            <p:nvPr/>
          </p:nvSpPr>
          <p:spPr bwMode="auto">
            <a:xfrm>
              <a:off x="1968" y="768"/>
              <a:ext cx="576" cy="384"/>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6678" name="Line 22"/>
          <p:cNvSpPr>
            <a:spLocks noChangeShapeType="1"/>
          </p:cNvSpPr>
          <p:nvPr/>
        </p:nvSpPr>
        <p:spPr bwMode="auto">
          <a:xfrm>
            <a:off x="3124200" y="2895600"/>
            <a:ext cx="9144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6679" name="Line 23"/>
          <p:cNvSpPr>
            <a:spLocks noChangeShapeType="1"/>
          </p:cNvSpPr>
          <p:nvPr/>
        </p:nvSpPr>
        <p:spPr bwMode="auto">
          <a:xfrm>
            <a:off x="3124200" y="4495800"/>
            <a:ext cx="9906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6680" name="Group 24"/>
          <p:cNvGrpSpPr>
            <a:grpSpLocks/>
          </p:cNvGrpSpPr>
          <p:nvPr/>
        </p:nvGrpSpPr>
        <p:grpSpPr bwMode="auto">
          <a:xfrm>
            <a:off x="3124200" y="4114800"/>
            <a:ext cx="4572000" cy="762000"/>
            <a:chOff x="1968" y="2592"/>
            <a:chExt cx="2880" cy="480"/>
          </a:xfrm>
        </p:grpSpPr>
        <p:grpSp>
          <p:nvGrpSpPr>
            <p:cNvPr id="80967" name="Group 25"/>
            <p:cNvGrpSpPr>
              <a:grpSpLocks/>
            </p:cNvGrpSpPr>
            <p:nvPr/>
          </p:nvGrpSpPr>
          <p:grpSpPr bwMode="auto">
            <a:xfrm>
              <a:off x="2544" y="2592"/>
              <a:ext cx="2304" cy="480"/>
              <a:chOff x="2544" y="2592"/>
              <a:chExt cx="2304" cy="480"/>
            </a:xfrm>
          </p:grpSpPr>
          <p:sp>
            <p:nvSpPr>
              <p:cNvPr id="80970" name="Line 26"/>
              <p:cNvSpPr>
                <a:spLocks noChangeShapeType="1"/>
              </p:cNvSpPr>
              <p:nvPr/>
            </p:nvSpPr>
            <p:spPr bwMode="auto">
              <a:xfrm>
                <a:off x="2544" y="3072"/>
                <a:ext cx="2304"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71" name="Line 27"/>
              <p:cNvSpPr>
                <a:spLocks noChangeShapeType="1"/>
              </p:cNvSpPr>
              <p:nvPr/>
            </p:nvSpPr>
            <p:spPr bwMode="auto">
              <a:xfrm>
                <a:off x="2544" y="2592"/>
                <a:ext cx="2304"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0968" name="Line 28"/>
            <p:cNvSpPr>
              <a:spLocks noChangeShapeType="1"/>
            </p:cNvSpPr>
            <p:nvPr/>
          </p:nvSpPr>
          <p:spPr bwMode="auto">
            <a:xfrm flipV="1">
              <a:off x="1968" y="2592"/>
              <a:ext cx="576" cy="24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69" name="Line 29"/>
            <p:cNvSpPr>
              <a:spLocks noChangeShapeType="1"/>
            </p:cNvSpPr>
            <p:nvPr/>
          </p:nvSpPr>
          <p:spPr bwMode="auto">
            <a:xfrm>
              <a:off x="1968" y="2832"/>
              <a:ext cx="576" cy="24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6686" name="Text Box 30"/>
          <p:cNvSpPr txBox="1">
            <a:spLocks noChangeArrowheads="1"/>
          </p:cNvSpPr>
          <p:nvPr/>
        </p:nvSpPr>
        <p:spPr bwMode="auto">
          <a:xfrm>
            <a:off x="1143000" y="0"/>
            <a:ext cx="1676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rPr>
              <a:t>无磁场</a:t>
            </a:r>
          </a:p>
        </p:txBody>
      </p:sp>
      <p:sp>
        <p:nvSpPr>
          <p:cNvPr id="326687" name="Text Box 31"/>
          <p:cNvSpPr txBox="1">
            <a:spLocks noChangeArrowheads="1"/>
          </p:cNvSpPr>
          <p:nvPr/>
        </p:nvSpPr>
        <p:spPr bwMode="auto">
          <a:xfrm>
            <a:off x="5029200" y="0"/>
            <a:ext cx="1981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rPr>
              <a:t>有磁场</a:t>
            </a:r>
          </a:p>
        </p:txBody>
      </p:sp>
      <p:pic>
        <p:nvPicPr>
          <p:cNvPr id="326688" name="Picture 32" descr="HARVBU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3434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6689" name="Group 33"/>
          <p:cNvGrpSpPr>
            <a:grpSpLocks/>
          </p:cNvGrpSpPr>
          <p:nvPr/>
        </p:nvGrpSpPr>
        <p:grpSpPr bwMode="auto">
          <a:xfrm>
            <a:off x="990600" y="1219200"/>
            <a:ext cx="1143000" cy="3276600"/>
            <a:chOff x="624" y="768"/>
            <a:chExt cx="720" cy="2064"/>
          </a:xfrm>
        </p:grpSpPr>
        <p:sp>
          <p:nvSpPr>
            <p:cNvPr id="80965" name="Line 34"/>
            <p:cNvSpPr>
              <a:spLocks noChangeShapeType="1"/>
            </p:cNvSpPr>
            <p:nvPr/>
          </p:nvSpPr>
          <p:spPr bwMode="auto">
            <a:xfrm>
              <a:off x="624" y="1824"/>
              <a:ext cx="0" cy="100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66" name="Line 35"/>
            <p:cNvSpPr>
              <a:spLocks noChangeShapeType="1"/>
            </p:cNvSpPr>
            <p:nvPr/>
          </p:nvSpPr>
          <p:spPr bwMode="auto">
            <a:xfrm>
              <a:off x="1344" y="768"/>
              <a:ext cx="0" cy="206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6692" name="Line 36"/>
          <p:cNvSpPr>
            <a:spLocks noChangeShapeType="1"/>
          </p:cNvSpPr>
          <p:nvPr/>
        </p:nvSpPr>
        <p:spPr bwMode="auto">
          <a:xfrm>
            <a:off x="4038600" y="1219200"/>
            <a:ext cx="35814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6693" name="Group 37"/>
          <p:cNvGrpSpPr>
            <a:grpSpLocks/>
          </p:cNvGrpSpPr>
          <p:nvPr/>
        </p:nvGrpSpPr>
        <p:grpSpPr bwMode="auto">
          <a:xfrm>
            <a:off x="3124200" y="2514600"/>
            <a:ext cx="4495800" cy="762000"/>
            <a:chOff x="1968" y="1584"/>
            <a:chExt cx="2832" cy="480"/>
          </a:xfrm>
        </p:grpSpPr>
        <p:sp>
          <p:nvSpPr>
            <p:cNvPr id="80961" name="Line 38"/>
            <p:cNvSpPr>
              <a:spLocks noChangeShapeType="1"/>
            </p:cNvSpPr>
            <p:nvPr/>
          </p:nvSpPr>
          <p:spPr bwMode="auto">
            <a:xfrm>
              <a:off x="2544" y="1584"/>
              <a:ext cx="2256"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62" name="Line 39"/>
            <p:cNvSpPr>
              <a:spLocks noChangeShapeType="1"/>
            </p:cNvSpPr>
            <p:nvPr/>
          </p:nvSpPr>
          <p:spPr bwMode="auto">
            <a:xfrm>
              <a:off x="2544" y="2064"/>
              <a:ext cx="2256"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63" name="Line 40"/>
            <p:cNvSpPr>
              <a:spLocks noChangeShapeType="1"/>
            </p:cNvSpPr>
            <p:nvPr/>
          </p:nvSpPr>
          <p:spPr bwMode="auto">
            <a:xfrm flipV="1">
              <a:off x="1968" y="1584"/>
              <a:ext cx="576" cy="24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64" name="Line 41"/>
            <p:cNvSpPr>
              <a:spLocks noChangeShapeType="1"/>
            </p:cNvSpPr>
            <p:nvPr/>
          </p:nvSpPr>
          <p:spPr bwMode="auto">
            <a:xfrm>
              <a:off x="1968" y="1824"/>
              <a:ext cx="576" cy="24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6698" name="Group 42"/>
          <p:cNvGrpSpPr>
            <a:grpSpLocks/>
          </p:cNvGrpSpPr>
          <p:nvPr/>
        </p:nvGrpSpPr>
        <p:grpSpPr bwMode="auto">
          <a:xfrm>
            <a:off x="4267200" y="2514600"/>
            <a:ext cx="990600" cy="2362200"/>
            <a:chOff x="2688" y="1584"/>
            <a:chExt cx="624" cy="1488"/>
          </a:xfrm>
        </p:grpSpPr>
        <p:sp>
          <p:nvSpPr>
            <p:cNvPr id="80957" name="Line 43"/>
            <p:cNvSpPr>
              <a:spLocks noChangeShapeType="1"/>
            </p:cNvSpPr>
            <p:nvPr/>
          </p:nvSpPr>
          <p:spPr bwMode="auto">
            <a:xfrm>
              <a:off x="2688" y="2064"/>
              <a:ext cx="0" cy="52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58" name="Line 44"/>
            <p:cNvSpPr>
              <a:spLocks noChangeShapeType="1"/>
            </p:cNvSpPr>
            <p:nvPr/>
          </p:nvSpPr>
          <p:spPr bwMode="auto">
            <a:xfrm>
              <a:off x="2832" y="1584"/>
              <a:ext cx="0" cy="100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59" name="Line 45"/>
            <p:cNvSpPr>
              <a:spLocks noChangeShapeType="1"/>
            </p:cNvSpPr>
            <p:nvPr/>
          </p:nvSpPr>
          <p:spPr bwMode="auto">
            <a:xfrm>
              <a:off x="3168" y="2064"/>
              <a:ext cx="0" cy="100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60" name="Line 46"/>
            <p:cNvSpPr>
              <a:spLocks noChangeShapeType="1"/>
            </p:cNvSpPr>
            <p:nvPr/>
          </p:nvSpPr>
          <p:spPr bwMode="auto">
            <a:xfrm>
              <a:off x="3312" y="1584"/>
              <a:ext cx="0" cy="14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6703" name="Group 47"/>
          <p:cNvGrpSpPr>
            <a:grpSpLocks/>
          </p:cNvGrpSpPr>
          <p:nvPr/>
        </p:nvGrpSpPr>
        <p:grpSpPr bwMode="auto">
          <a:xfrm>
            <a:off x="6248400" y="457200"/>
            <a:ext cx="1143000" cy="4419600"/>
            <a:chOff x="3936" y="288"/>
            <a:chExt cx="720" cy="2784"/>
          </a:xfrm>
        </p:grpSpPr>
        <p:sp>
          <p:nvSpPr>
            <p:cNvPr id="80951" name="Line 48"/>
            <p:cNvSpPr>
              <a:spLocks noChangeShapeType="1"/>
            </p:cNvSpPr>
            <p:nvPr/>
          </p:nvSpPr>
          <p:spPr bwMode="auto">
            <a:xfrm>
              <a:off x="4224" y="528"/>
              <a:ext cx="0" cy="206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52" name="Line 49"/>
            <p:cNvSpPr>
              <a:spLocks noChangeShapeType="1"/>
            </p:cNvSpPr>
            <p:nvPr/>
          </p:nvSpPr>
          <p:spPr bwMode="auto">
            <a:xfrm>
              <a:off x="3936" y="960"/>
              <a:ext cx="0" cy="16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53" name="Line 50"/>
            <p:cNvSpPr>
              <a:spLocks noChangeShapeType="1"/>
            </p:cNvSpPr>
            <p:nvPr/>
          </p:nvSpPr>
          <p:spPr bwMode="auto">
            <a:xfrm>
              <a:off x="4080" y="1152"/>
              <a:ext cx="0" cy="19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54" name="Line 51"/>
            <p:cNvSpPr>
              <a:spLocks noChangeShapeType="1"/>
            </p:cNvSpPr>
            <p:nvPr/>
          </p:nvSpPr>
          <p:spPr bwMode="auto">
            <a:xfrm>
              <a:off x="4368" y="960"/>
              <a:ext cx="0" cy="21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55" name="Line 52"/>
            <p:cNvSpPr>
              <a:spLocks noChangeShapeType="1"/>
            </p:cNvSpPr>
            <p:nvPr/>
          </p:nvSpPr>
          <p:spPr bwMode="auto">
            <a:xfrm>
              <a:off x="4512" y="288"/>
              <a:ext cx="0" cy="230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56" name="Line 53"/>
            <p:cNvSpPr>
              <a:spLocks noChangeShapeType="1"/>
            </p:cNvSpPr>
            <p:nvPr/>
          </p:nvSpPr>
          <p:spPr bwMode="auto">
            <a:xfrm>
              <a:off x="4656" y="528"/>
              <a:ext cx="0" cy="25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6710" name="Text Box 54"/>
          <p:cNvSpPr txBox="1">
            <a:spLocks noChangeArrowheads="1"/>
          </p:cNvSpPr>
          <p:nvPr/>
        </p:nvSpPr>
        <p:spPr bwMode="auto">
          <a:xfrm>
            <a:off x="7620000" y="1600200"/>
            <a:ext cx="1676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a:latin typeface="Times New Roman" panose="02020603050405020304" pitchFamily="18" charset="0"/>
                <a:ea typeface="楷体_GB2312" pitchFamily="49" charset="-122"/>
              </a:rPr>
              <a:t>-3/2 -6/3</a:t>
            </a:r>
          </a:p>
        </p:txBody>
      </p:sp>
      <p:grpSp>
        <p:nvGrpSpPr>
          <p:cNvPr id="326711" name="Group 55"/>
          <p:cNvGrpSpPr>
            <a:grpSpLocks/>
          </p:cNvGrpSpPr>
          <p:nvPr/>
        </p:nvGrpSpPr>
        <p:grpSpPr bwMode="auto">
          <a:xfrm>
            <a:off x="7620000" y="-76200"/>
            <a:ext cx="1600200" cy="5181600"/>
            <a:chOff x="4800" y="-48"/>
            <a:chExt cx="1008" cy="3264"/>
          </a:xfrm>
        </p:grpSpPr>
        <p:sp>
          <p:nvSpPr>
            <p:cNvPr id="80941" name="Text Box 56"/>
            <p:cNvSpPr txBox="1">
              <a:spLocks noChangeArrowheads="1"/>
            </p:cNvSpPr>
            <p:nvPr/>
          </p:nvSpPr>
          <p:spPr bwMode="auto">
            <a:xfrm>
              <a:off x="5184" y="-48"/>
              <a:ext cx="576"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en-US" altLang="zh-CN" b="1">
                  <a:latin typeface="Times New Roman" panose="02020603050405020304" pitchFamily="18" charset="0"/>
                  <a:ea typeface="楷体_GB2312" pitchFamily="49" charset="-122"/>
                </a:rPr>
                <a:t>Mg</a:t>
              </a:r>
              <a:endParaRPr kumimoji="0" lang="en-US" altLang="zh-CN">
                <a:latin typeface="Times New Roman" panose="02020603050405020304" pitchFamily="18" charset="0"/>
                <a:ea typeface="楷体_GB2312" pitchFamily="49" charset="-122"/>
              </a:endParaRPr>
            </a:p>
          </p:txBody>
        </p:sp>
        <p:sp>
          <p:nvSpPr>
            <p:cNvPr id="80942" name="Text Box 57"/>
            <p:cNvSpPr txBox="1">
              <a:spLocks noChangeArrowheads="1"/>
            </p:cNvSpPr>
            <p:nvPr/>
          </p:nvSpPr>
          <p:spPr bwMode="auto">
            <a:xfrm>
              <a:off x="4848" y="768"/>
              <a:ext cx="96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a:latin typeface="Times New Roman" panose="02020603050405020304" pitchFamily="18" charset="0"/>
                  <a:ea typeface="楷体_GB2312" pitchFamily="49" charset="-122"/>
                </a:rPr>
                <a:t>-1/2  -2/3</a:t>
              </a:r>
            </a:p>
          </p:txBody>
        </p:sp>
        <p:grpSp>
          <p:nvGrpSpPr>
            <p:cNvPr id="80943" name="Group 58"/>
            <p:cNvGrpSpPr>
              <a:grpSpLocks/>
            </p:cNvGrpSpPr>
            <p:nvPr/>
          </p:nvGrpSpPr>
          <p:grpSpPr bwMode="auto">
            <a:xfrm>
              <a:off x="4800" y="-48"/>
              <a:ext cx="912" cy="3264"/>
              <a:chOff x="4800" y="-48"/>
              <a:chExt cx="912" cy="3264"/>
            </a:xfrm>
          </p:grpSpPr>
          <p:sp>
            <p:nvSpPr>
              <p:cNvPr id="80944" name="Text Box 59"/>
              <p:cNvSpPr txBox="1">
                <a:spLocks noChangeArrowheads="1"/>
              </p:cNvSpPr>
              <p:nvPr/>
            </p:nvSpPr>
            <p:spPr bwMode="auto">
              <a:xfrm>
                <a:off x="4848" y="-48"/>
                <a:ext cx="38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en-US" altLang="zh-CN" b="1">
                    <a:latin typeface="Times New Roman" panose="02020603050405020304" pitchFamily="18" charset="0"/>
                    <a:ea typeface="楷体_GB2312" pitchFamily="49" charset="-122"/>
                  </a:rPr>
                  <a:t>M</a:t>
                </a:r>
              </a:p>
            </p:txBody>
          </p:sp>
          <p:sp>
            <p:nvSpPr>
              <p:cNvPr id="80945" name="Text Box 60"/>
              <p:cNvSpPr txBox="1">
                <a:spLocks noChangeArrowheads="1"/>
              </p:cNvSpPr>
              <p:nvPr/>
            </p:nvSpPr>
            <p:spPr bwMode="auto">
              <a:xfrm>
                <a:off x="4848" y="144"/>
                <a:ext cx="72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a:latin typeface="Times New Roman" panose="02020603050405020304" pitchFamily="18" charset="0"/>
                    <a:ea typeface="楷体_GB2312" pitchFamily="49" charset="-122"/>
                  </a:rPr>
                  <a:t>3/2  6/3</a:t>
                </a:r>
              </a:p>
            </p:txBody>
          </p:sp>
          <p:sp>
            <p:nvSpPr>
              <p:cNvPr id="80946" name="Text Box 61"/>
              <p:cNvSpPr txBox="1">
                <a:spLocks noChangeArrowheads="1"/>
              </p:cNvSpPr>
              <p:nvPr/>
            </p:nvSpPr>
            <p:spPr bwMode="auto">
              <a:xfrm>
                <a:off x="4848" y="384"/>
                <a:ext cx="86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a:latin typeface="Times New Roman" panose="02020603050405020304" pitchFamily="18" charset="0"/>
                    <a:ea typeface="楷体_GB2312" pitchFamily="49" charset="-122"/>
                  </a:rPr>
                  <a:t>1/2  2/3</a:t>
                </a:r>
              </a:p>
            </p:txBody>
          </p:sp>
          <p:sp>
            <p:nvSpPr>
              <p:cNvPr id="80947" name="Text Box 62"/>
              <p:cNvSpPr txBox="1">
                <a:spLocks noChangeArrowheads="1"/>
              </p:cNvSpPr>
              <p:nvPr/>
            </p:nvSpPr>
            <p:spPr bwMode="auto">
              <a:xfrm>
                <a:off x="4848" y="1440"/>
                <a:ext cx="86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a:latin typeface="Times New Roman" panose="02020603050405020304" pitchFamily="18" charset="0"/>
                    <a:ea typeface="楷体_GB2312" pitchFamily="49" charset="-122"/>
                  </a:rPr>
                  <a:t>1/2   1/3</a:t>
                </a:r>
              </a:p>
            </p:txBody>
          </p:sp>
          <p:sp>
            <p:nvSpPr>
              <p:cNvPr id="80948" name="Text Box 63"/>
              <p:cNvSpPr txBox="1">
                <a:spLocks noChangeArrowheads="1"/>
              </p:cNvSpPr>
              <p:nvPr/>
            </p:nvSpPr>
            <p:spPr bwMode="auto">
              <a:xfrm>
                <a:off x="4800" y="1920"/>
                <a:ext cx="86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a:latin typeface="Times New Roman" panose="02020603050405020304" pitchFamily="18" charset="0"/>
                    <a:ea typeface="楷体_GB2312" pitchFamily="49" charset="-122"/>
                  </a:rPr>
                  <a:t>-1/2  -1/3</a:t>
                </a:r>
              </a:p>
            </p:txBody>
          </p:sp>
          <p:sp>
            <p:nvSpPr>
              <p:cNvPr id="80949" name="Text Box 64"/>
              <p:cNvSpPr txBox="1">
                <a:spLocks noChangeArrowheads="1"/>
              </p:cNvSpPr>
              <p:nvPr/>
            </p:nvSpPr>
            <p:spPr bwMode="auto">
              <a:xfrm>
                <a:off x="4848" y="2400"/>
                <a:ext cx="86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a:latin typeface="Times New Roman" panose="02020603050405020304" pitchFamily="18" charset="0"/>
                    <a:ea typeface="楷体_GB2312" pitchFamily="49" charset="-122"/>
                  </a:rPr>
                  <a:t>1/2  1</a:t>
                </a:r>
              </a:p>
            </p:txBody>
          </p:sp>
          <p:sp>
            <p:nvSpPr>
              <p:cNvPr id="80950" name="Text Box 65"/>
              <p:cNvSpPr txBox="1">
                <a:spLocks noChangeArrowheads="1"/>
              </p:cNvSpPr>
              <p:nvPr/>
            </p:nvSpPr>
            <p:spPr bwMode="auto">
              <a:xfrm>
                <a:off x="4800" y="2928"/>
                <a:ext cx="816"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a:latin typeface="Times New Roman" panose="02020603050405020304" pitchFamily="18" charset="0"/>
                    <a:ea typeface="楷体_GB2312" pitchFamily="49" charset="-122"/>
                  </a:rPr>
                  <a:t>-1/2  -1</a:t>
                </a:r>
              </a:p>
            </p:txBody>
          </p:sp>
        </p:grpSp>
      </p:grpSp>
      <p:grpSp>
        <p:nvGrpSpPr>
          <p:cNvPr id="326722" name="Group 66"/>
          <p:cNvGrpSpPr>
            <a:grpSpLocks/>
          </p:cNvGrpSpPr>
          <p:nvPr/>
        </p:nvGrpSpPr>
        <p:grpSpPr bwMode="auto">
          <a:xfrm>
            <a:off x="4267200" y="5334000"/>
            <a:ext cx="990600" cy="838200"/>
            <a:chOff x="2688" y="3360"/>
            <a:chExt cx="624" cy="528"/>
          </a:xfrm>
        </p:grpSpPr>
        <p:sp>
          <p:nvSpPr>
            <p:cNvPr id="80937" name="Line 67"/>
            <p:cNvSpPr>
              <a:spLocks noChangeShapeType="1"/>
            </p:cNvSpPr>
            <p:nvPr/>
          </p:nvSpPr>
          <p:spPr bwMode="auto">
            <a:xfrm>
              <a:off x="2688" y="3360"/>
              <a:ext cx="0" cy="52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38" name="Line 68"/>
            <p:cNvSpPr>
              <a:spLocks noChangeShapeType="1"/>
            </p:cNvSpPr>
            <p:nvPr/>
          </p:nvSpPr>
          <p:spPr bwMode="auto">
            <a:xfrm>
              <a:off x="2832" y="3360"/>
              <a:ext cx="0" cy="52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39" name="Line 69"/>
            <p:cNvSpPr>
              <a:spLocks noChangeShapeType="1"/>
            </p:cNvSpPr>
            <p:nvPr/>
          </p:nvSpPr>
          <p:spPr bwMode="auto">
            <a:xfrm>
              <a:off x="3168" y="3360"/>
              <a:ext cx="0" cy="52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40" name="Line 70"/>
            <p:cNvSpPr>
              <a:spLocks noChangeShapeType="1"/>
            </p:cNvSpPr>
            <p:nvPr/>
          </p:nvSpPr>
          <p:spPr bwMode="auto">
            <a:xfrm>
              <a:off x="3312" y="3360"/>
              <a:ext cx="0" cy="52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6727" name="Group 71"/>
          <p:cNvGrpSpPr>
            <a:grpSpLocks/>
          </p:cNvGrpSpPr>
          <p:nvPr/>
        </p:nvGrpSpPr>
        <p:grpSpPr bwMode="auto">
          <a:xfrm>
            <a:off x="6248400" y="5257800"/>
            <a:ext cx="1143000" cy="914400"/>
            <a:chOff x="3936" y="3312"/>
            <a:chExt cx="720" cy="576"/>
          </a:xfrm>
        </p:grpSpPr>
        <p:sp>
          <p:nvSpPr>
            <p:cNvPr id="80931" name="Line 72"/>
            <p:cNvSpPr>
              <a:spLocks noChangeShapeType="1"/>
            </p:cNvSpPr>
            <p:nvPr/>
          </p:nvSpPr>
          <p:spPr bwMode="auto">
            <a:xfrm>
              <a:off x="3936" y="3360"/>
              <a:ext cx="0" cy="52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32" name="Line 73"/>
            <p:cNvSpPr>
              <a:spLocks noChangeShapeType="1"/>
            </p:cNvSpPr>
            <p:nvPr/>
          </p:nvSpPr>
          <p:spPr bwMode="auto">
            <a:xfrm>
              <a:off x="4080" y="3360"/>
              <a:ext cx="0" cy="52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33" name="Line 74"/>
            <p:cNvSpPr>
              <a:spLocks noChangeShapeType="1"/>
            </p:cNvSpPr>
            <p:nvPr/>
          </p:nvSpPr>
          <p:spPr bwMode="auto">
            <a:xfrm>
              <a:off x="4224" y="3360"/>
              <a:ext cx="0" cy="52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34" name="Line 75"/>
            <p:cNvSpPr>
              <a:spLocks noChangeShapeType="1"/>
            </p:cNvSpPr>
            <p:nvPr/>
          </p:nvSpPr>
          <p:spPr bwMode="auto">
            <a:xfrm>
              <a:off x="4368" y="3360"/>
              <a:ext cx="0" cy="52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35" name="Line 76"/>
            <p:cNvSpPr>
              <a:spLocks noChangeShapeType="1"/>
            </p:cNvSpPr>
            <p:nvPr/>
          </p:nvSpPr>
          <p:spPr bwMode="auto">
            <a:xfrm>
              <a:off x="4512" y="3360"/>
              <a:ext cx="0" cy="52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36" name="Line 77"/>
            <p:cNvSpPr>
              <a:spLocks noChangeShapeType="1"/>
            </p:cNvSpPr>
            <p:nvPr/>
          </p:nvSpPr>
          <p:spPr bwMode="auto">
            <a:xfrm>
              <a:off x="4656" y="3312"/>
              <a:ext cx="0" cy="576"/>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6735" name="Text Box 79"/>
          <p:cNvSpPr txBox="1">
            <a:spLocks noChangeArrowheads="1"/>
          </p:cNvSpPr>
          <p:nvPr/>
        </p:nvSpPr>
        <p:spPr bwMode="auto">
          <a:xfrm>
            <a:off x="4267200" y="6400800"/>
            <a:ext cx="1219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rPr>
              <a:t>5896</a:t>
            </a:r>
          </a:p>
        </p:txBody>
      </p:sp>
      <p:sp>
        <p:nvSpPr>
          <p:cNvPr id="326736" name="Text Box 80"/>
          <p:cNvSpPr txBox="1">
            <a:spLocks noChangeArrowheads="1"/>
          </p:cNvSpPr>
          <p:nvPr/>
        </p:nvSpPr>
        <p:spPr bwMode="auto">
          <a:xfrm>
            <a:off x="6400800" y="6400800"/>
            <a:ext cx="1447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rPr>
              <a:t>5890</a:t>
            </a:r>
          </a:p>
        </p:txBody>
      </p:sp>
      <p:grpSp>
        <p:nvGrpSpPr>
          <p:cNvPr id="326737" name="Group 81"/>
          <p:cNvGrpSpPr>
            <a:grpSpLocks/>
          </p:cNvGrpSpPr>
          <p:nvPr/>
        </p:nvGrpSpPr>
        <p:grpSpPr bwMode="auto">
          <a:xfrm>
            <a:off x="457200" y="5257800"/>
            <a:ext cx="2819400" cy="1604963"/>
            <a:chOff x="288" y="3312"/>
            <a:chExt cx="1776" cy="1011"/>
          </a:xfrm>
        </p:grpSpPr>
        <p:sp>
          <p:nvSpPr>
            <p:cNvPr id="80927" name="Line 82"/>
            <p:cNvSpPr>
              <a:spLocks noChangeShapeType="1"/>
            </p:cNvSpPr>
            <p:nvPr/>
          </p:nvSpPr>
          <p:spPr bwMode="auto">
            <a:xfrm>
              <a:off x="624" y="3312"/>
              <a:ext cx="0" cy="576"/>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928" name="Line 83"/>
            <p:cNvSpPr>
              <a:spLocks noChangeShapeType="1"/>
            </p:cNvSpPr>
            <p:nvPr/>
          </p:nvSpPr>
          <p:spPr bwMode="auto">
            <a:xfrm>
              <a:off x="1392" y="3312"/>
              <a:ext cx="0" cy="576"/>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929" name="Text Box 84"/>
            <p:cNvSpPr txBox="1">
              <a:spLocks noChangeArrowheads="1"/>
            </p:cNvSpPr>
            <p:nvPr/>
          </p:nvSpPr>
          <p:spPr bwMode="auto">
            <a:xfrm>
              <a:off x="288" y="4035"/>
              <a:ext cx="76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rPr>
                <a:t>5896</a:t>
              </a:r>
            </a:p>
          </p:txBody>
        </p:sp>
        <p:sp>
          <p:nvSpPr>
            <p:cNvPr id="80930" name="Text Box 85"/>
            <p:cNvSpPr txBox="1">
              <a:spLocks noChangeArrowheads="1"/>
            </p:cNvSpPr>
            <p:nvPr/>
          </p:nvSpPr>
          <p:spPr bwMode="auto">
            <a:xfrm>
              <a:off x="1152" y="4035"/>
              <a:ext cx="912"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rPr>
                <a:t>5890</a:t>
              </a:r>
            </a:p>
          </p:txBody>
        </p:sp>
      </p:grpSp>
    </p:spTree>
    <p:extLst>
      <p:ext uri="{BB962C8B-B14F-4D97-AF65-F5344CB8AC3E}">
        <p14:creationId xmlns:p14="http://schemas.microsoft.com/office/powerpoint/2010/main" val="15455740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26686"/>
                                        </p:tgtEl>
                                        <p:attrNameLst>
                                          <p:attrName>style.visibility</p:attrName>
                                        </p:attrNameLst>
                                      </p:cBhvr>
                                      <p:to>
                                        <p:strVal val="visible"/>
                                      </p:to>
                                    </p:set>
                                    <p:anim calcmode="lin" valueType="num">
                                      <p:cBhvr additive="base">
                                        <p:cTn id="7" dur="500" fill="hold"/>
                                        <p:tgtEl>
                                          <p:spTgt spid="326686"/>
                                        </p:tgtEl>
                                        <p:attrNameLst>
                                          <p:attrName>ppt_x</p:attrName>
                                        </p:attrNameLst>
                                      </p:cBhvr>
                                      <p:tavLst>
                                        <p:tav tm="0">
                                          <p:val>
                                            <p:strVal val="#ppt_x"/>
                                          </p:val>
                                        </p:tav>
                                        <p:tav tm="100000">
                                          <p:val>
                                            <p:strVal val="#ppt_x"/>
                                          </p:val>
                                        </p:tav>
                                      </p:tavLst>
                                    </p:anim>
                                    <p:anim calcmode="lin" valueType="num">
                                      <p:cBhvr additive="base">
                                        <p:cTn id="8" dur="500" fill="hold"/>
                                        <p:tgtEl>
                                          <p:spTgt spid="326686"/>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26665"/>
                                        </p:tgtEl>
                                        <p:attrNameLst>
                                          <p:attrName>style.visibility</p:attrName>
                                        </p:attrNameLst>
                                      </p:cBhvr>
                                      <p:to>
                                        <p:strVal val="visible"/>
                                      </p:to>
                                    </p:set>
                                    <p:anim calcmode="lin" valueType="num">
                                      <p:cBhvr additive="base">
                                        <p:cTn id="12" dur="500" fill="hold"/>
                                        <p:tgtEl>
                                          <p:spTgt spid="326665"/>
                                        </p:tgtEl>
                                        <p:attrNameLst>
                                          <p:attrName>ppt_x</p:attrName>
                                        </p:attrNameLst>
                                      </p:cBhvr>
                                      <p:tavLst>
                                        <p:tav tm="0">
                                          <p:val>
                                            <p:strVal val="0-#ppt_w/2"/>
                                          </p:val>
                                        </p:tav>
                                        <p:tav tm="100000">
                                          <p:val>
                                            <p:strVal val="#ppt_x"/>
                                          </p:val>
                                        </p:tav>
                                      </p:tavLst>
                                    </p:anim>
                                    <p:anim calcmode="lin" valueType="num">
                                      <p:cBhvr additive="base">
                                        <p:cTn id="13" dur="500" fill="hold"/>
                                        <p:tgtEl>
                                          <p:spTgt spid="32666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26666"/>
                                        </p:tgtEl>
                                        <p:attrNameLst>
                                          <p:attrName>style.visibility</p:attrName>
                                        </p:attrNameLst>
                                      </p:cBhvr>
                                      <p:to>
                                        <p:strVal val="visible"/>
                                      </p:to>
                                    </p:set>
                                    <p:anim calcmode="lin" valueType="num">
                                      <p:cBhvr additive="base">
                                        <p:cTn id="17" dur="500" fill="hold"/>
                                        <p:tgtEl>
                                          <p:spTgt spid="326666"/>
                                        </p:tgtEl>
                                        <p:attrNameLst>
                                          <p:attrName>ppt_x</p:attrName>
                                        </p:attrNameLst>
                                      </p:cBhvr>
                                      <p:tavLst>
                                        <p:tav tm="0">
                                          <p:val>
                                            <p:strVal val="0-#ppt_w/2"/>
                                          </p:val>
                                        </p:tav>
                                        <p:tav tm="100000">
                                          <p:val>
                                            <p:strVal val="#ppt_x"/>
                                          </p:val>
                                        </p:tav>
                                      </p:tavLst>
                                    </p:anim>
                                    <p:anim calcmode="lin" valueType="num">
                                      <p:cBhvr additive="base">
                                        <p:cTn id="18" dur="500" fill="hold"/>
                                        <p:tgtEl>
                                          <p:spTgt spid="326666"/>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326667"/>
                                        </p:tgtEl>
                                        <p:attrNameLst>
                                          <p:attrName>style.visibility</p:attrName>
                                        </p:attrNameLst>
                                      </p:cBhvr>
                                      <p:to>
                                        <p:strVal val="visible"/>
                                      </p:to>
                                    </p:set>
                                    <p:anim calcmode="lin" valueType="num">
                                      <p:cBhvr additive="base">
                                        <p:cTn id="22" dur="500" fill="hold"/>
                                        <p:tgtEl>
                                          <p:spTgt spid="326667"/>
                                        </p:tgtEl>
                                        <p:attrNameLst>
                                          <p:attrName>ppt_x</p:attrName>
                                        </p:attrNameLst>
                                      </p:cBhvr>
                                      <p:tavLst>
                                        <p:tav tm="0">
                                          <p:val>
                                            <p:strVal val="0-#ppt_w/2"/>
                                          </p:val>
                                        </p:tav>
                                        <p:tav tm="100000">
                                          <p:val>
                                            <p:strVal val="#ppt_x"/>
                                          </p:val>
                                        </p:tav>
                                      </p:tavLst>
                                    </p:anim>
                                    <p:anim calcmode="lin" valueType="num">
                                      <p:cBhvr additive="base">
                                        <p:cTn id="23" dur="500" fill="hold"/>
                                        <p:tgtEl>
                                          <p:spTgt spid="326667"/>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3" presetClass="entr" presetSubtype="10" fill="hold" nodeType="afterEffect">
                                  <p:stCondLst>
                                    <p:cond delay="0"/>
                                  </p:stCondLst>
                                  <p:childTnLst>
                                    <p:set>
                                      <p:cBhvr>
                                        <p:cTn id="26" dur="1" fill="hold">
                                          <p:stCondLst>
                                            <p:cond delay="0"/>
                                          </p:stCondLst>
                                        </p:cTn>
                                        <p:tgtEl>
                                          <p:spTgt spid="326661"/>
                                        </p:tgtEl>
                                        <p:attrNameLst>
                                          <p:attrName>style.visibility</p:attrName>
                                        </p:attrNameLst>
                                      </p:cBhvr>
                                      <p:to>
                                        <p:strVal val="visible"/>
                                      </p:to>
                                    </p:set>
                                    <p:animEffect transition="in" filter="blinds(horizontal)">
                                      <p:cBhvr>
                                        <p:cTn id="27" dur="500"/>
                                        <p:tgtEl>
                                          <p:spTgt spid="326661"/>
                                        </p:tgtEl>
                                      </p:cBhvr>
                                    </p:animEffect>
                                  </p:childTnLst>
                                </p:cTn>
                              </p:par>
                            </p:childTnLst>
                          </p:cTn>
                        </p:par>
                        <p:par>
                          <p:cTn id="28" fill="hold" nodeType="afterGroup">
                            <p:stCondLst>
                              <p:cond delay="2500"/>
                            </p:stCondLst>
                            <p:childTnLst>
                              <p:par>
                                <p:cTn id="29" presetID="17" presetClass="entr" presetSubtype="1" fill="hold" nodeType="afterEffect">
                                  <p:stCondLst>
                                    <p:cond delay="0"/>
                                  </p:stCondLst>
                                  <p:childTnLst>
                                    <p:set>
                                      <p:cBhvr>
                                        <p:cTn id="30" dur="1" fill="hold">
                                          <p:stCondLst>
                                            <p:cond delay="0"/>
                                          </p:stCondLst>
                                        </p:cTn>
                                        <p:tgtEl>
                                          <p:spTgt spid="326689"/>
                                        </p:tgtEl>
                                        <p:attrNameLst>
                                          <p:attrName>style.visibility</p:attrName>
                                        </p:attrNameLst>
                                      </p:cBhvr>
                                      <p:to>
                                        <p:strVal val="visible"/>
                                      </p:to>
                                    </p:set>
                                    <p:anim calcmode="lin" valueType="num">
                                      <p:cBhvr>
                                        <p:cTn id="31" dur="500" fill="hold"/>
                                        <p:tgtEl>
                                          <p:spTgt spid="326689"/>
                                        </p:tgtEl>
                                        <p:attrNameLst>
                                          <p:attrName>ppt_x</p:attrName>
                                        </p:attrNameLst>
                                      </p:cBhvr>
                                      <p:tavLst>
                                        <p:tav tm="0">
                                          <p:val>
                                            <p:strVal val="#ppt_x"/>
                                          </p:val>
                                        </p:tav>
                                        <p:tav tm="100000">
                                          <p:val>
                                            <p:strVal val="#ppt_x"/>
                                          </p:val>
                                        </p:tav>
                                      </p:tavLst>
                                    </p:anim>
                                    <p:anim calcmode="lin" valueType="num">
                                      <p:cBhvr>
                                        <p:cTn id="32" dur="500" fill="hold"/>
                                        <p:tgtEl>
                                          <p:spTgt spid="326689"/>
                                        </p:tgtEl>
                                        <p:attrNameLst>
                                          <p:attrName>ppt_y</p:attrName>
                                        </p:attrNameLst>
                                      </p:cBhvr>
                                      <p:tavLst>
                                        <p:tav tm="0">
                                          <p:val>
                                            <p:strVal val="#ppt_y-#ppt_h/2"/>
                                          </p:val>
                                        </p:tav>
                                        <p:tav tm="100000">
                                          <p:val>
                                            <p:strVal val="#ppt_y"/>
                                          </p:val>
                                        </p:tav>
                                      </p:tavLst>
                                    </p:anim>
                                    <p:anim calcmode="lin" valueType="num">
                                      <p:cBhvr>
                                        <p:cTn id="33" dur="500" fill="hold"/>
                                        <p:tgtEl>
                                          <p:spTgt spid="326689"/>
                                        </p:tgtEl>
                                        <p:attrNameLst>
                                          <p:attrName>ppt_w</p:attrName>
                                        </p:attrNameLst>
                                      </p:cBhvr>
                                      <p:tavLst>
                                        <p:tav tm="0">
                                          <p:val>
                                            <p:strVal val="#ppt_w"/>
                                          </p:val>
                                        </p:tav>
                                        <p:tav tm="100000">
                                          <p:val>
                                            <p:strVal val="#ppt_w"/>
                                          </p:val>
                                        </p:tav>
                                      </p:tavLst>
                                    </p:anim>
                                    <p:anim calcmode="lin" valueType="num">
                                      <p:cBhvr>
                                        <p:cTn id="34" dur="500" fill="hold"/>
                                        <p:tgtEl>
                                          <p:spTgt spid="326689"/>
                                        </p:tgtEl>
                                        <p:attrNameLst>
                                          <p:attrName>ppt_h</p:attrName>
                                        </p:attrNameLst>
                                      </p:cBhvr>
                                      <p:tavLst>
                                        <p:tav tm="0">
                                          <p:val>
                                            <p:fltVal val="0"/>
                                          </p:val>
                                        </p:tav>
                                        <p:tav tm="100000">
                                          <p:val>
                                            <p:strVal val="#ppt_h"/>
                                          </p:val>
                                        </p:tav>
                                      </p:tavLst>
                                    </p:anim>
                                  </p:childTnLst>
                                </p:cTn>
                              </p:par>
                            </p:childTnLst>
                          </p:cTn>
                        </p:par>
                        <p:par>
                          <p:cTn id="35" fill="hold" nodeType="afterGroup">
                            <p:stCondLst>
                              <p:cond delay="3000"/>
                            </p:stCondLst>
                            <p:childTnLst>
                              <p:par>
                                <p:cTn id="36" presetID="4" presetClass="entr" presetSubtype="16" fill="hold" nodeType="afterEffect">
                                  <p:stCondLst>
                                    <p:cond delay="0"/>
                                  </p:stCondLst>
                                  <p:childTnLst>
                                    <p:set>
                                      <p:cBhvr>
                                        <p:cTn id="37" dur="1" fill="hold">
                                          <p:stCondLst>
                                            <p:cond delay="0"/>
                                          </p:stCondLst>
                                        </p:cTn>
                                        <p:tgtEl>
                                          <p:spTgt spid="326658"/>
                                        </p:tgtEl>
                                        <p:attrNameLst>
                                          <p:attrName>style.visibility</p:attrName>
                                        </p:attrNameLst>
                                      </p:cBhvr>
                                      <p:to>
                                        <p:strVal val="visible"/>
                                      </p:to>
                                    </p:set>
                                    <p:animEffect transition="in" filter="box(in)">
                                      <p:cBhvr>
                                        <p:cTn id="38" dur="500"/>
                                        <p:tgtEl>
                                          <p:spTgt spid="326658"/>
                                        </p:tgtEl>
                                      </p:cBhvr>
                                    </p:animEffect>
                                  </p:childTnLst>
                                </p:cTn>
                              </p:par>
                            </p:childTnLst>
                          </p:cTn>
                        </p:par>
                        <p:par>
                          <p:cTn id="39" fill="hold" nodeType="afterGroup">
                            <p:stCondLst>
                              <p:cond delay="3500"/>
                            </p:stCondLst>
                            <p:childTnLst>
                              <p:par>
                                <p:cTn id="40" presetID="4" presetClass="entr" presetSubtype="16" fill="hold" nodeType="afterEffect">
                                  <p:stCondLst>
                                    <p:cond delay="0"/>
                                  </p:stCondLst>
                                  <p:childTnLst>
                                    <p:set>
                                      <p:cBhvr>
                                        <p:cTn id="41" dur="1" fill="hold">
                                          <p:stCondLst>
                                            <p:cond delay="0"/>
                                          </p:stCondLst>
                                        </p:cTn>
                                        <p:tgtEl>
                                          <p:spTgt spid="326688"/>
                                        </p:tgtEl>
                                        <p:attrNameLst>
                                          <p:attrName>style.visibility</p:attrName>
                                        </p:attrNameLst>
                                      </p:cBhvr>
                                      <p:to>
                                        <p:strVal val="visible"/>
                                      </p:to>
                                    </p:set>
                                    <p:animEffect transition="in" filter="box(in)">
                                      <p:cBhvr>
                                        <p:cTn id="42" dur="500"/>
                                        <p:tgtEl>
                                          <p:spTgt spid="326688"/>
                                        </p:tgtEl>
                                      </p:cBhvr>
                                    </p:animEffect>
                                  </p:childTnLst>
                                </p:cTn>
                              </p:par>
                            </p:childTnLst>
                          </p:cTn>
                        </p:par>
                        <p:par>
                          <p:cTn id="43" fill="hold" nodeType="afterGroup">
                            <p:stCondLst>
                              <p:cond delay="4000"/>
                            </p:stCondLst>
                            <p:childTnLst>
                              <p:par>
                                <p:cTn id="44" presetID="3" presetClass="entr" presetSubtype="5" fill="hold" nodeType="afterEffect">
                                  <p:stCondLst>
                                    <p:cond delay="0"/>
                                  </p:stCondLst>
                                  <p:childTnLst>
                                    <p:set>
                                      <p:cBhvr>
                                        <p:cTn id="45" dur="1" fill="hold">
                                          <p:stCondLst>
                                            <p:cond delay="0"/>
                                          </p:stCondLst>
                                        </p:cTn>
                                        <p:tgtEl>
                                          <p:spTgt spid="326737"/>
                                        </p:tgtEl>
                                        <p:attrNameLst>
                                          <p:attrName>style.visibility</p:attrName>
                                        </p:attrNameLst>
                                      </p:cBhvr>
                                      <p:to>
                                        <p:strVal val="visible"/>
                                      </p:to>
                                    </p:set>
                                    <p:animEffect transition="in" filter="blinds(vertical)">
                                      <p:cBhvr>
                                        <p:cTn id="46" dur="500"/>
                                        <p:tgtEl>
                                          <p:spTgt spid="32673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1" fill="hold" grpId="0" nodeType="clickEffect">
                                  <p:stCondLst>
                                    <p:cond delay="0"/>
                                  </p:stCondLst>
                                  <p:childTnLst>
                                    <p:set>
                                      <p:cBhvr>
                                        <p:cTn id="50" dur="1" fill="hold">
                                          <p:stCondLst>
                                            <p:cond delay="0"/>
                                          </p:stCondLst>
                                        </p:cTn>
                                        <p:tgtEl>
                                          <p:spTgt spid="326687"/>
                                        </p:tgtEl>
                                        <p:attrNameLst>
                                          <p:attrName>style.visibility</p:attrName>
                                        </p:attrNameLst>
                                      </p:cBhvr>
                                      <p:to>
                                        <p:strVal val="visible"/>
                                      </p:to>
                                    </p:set>
                                    <p:anim calcmode="lin" valueType="num">
                                      <p:cBhvr additive="base">
                                        <p:cTn id="51" dur="500" fill="hold"/>
                                        <p:tgtEl>
                                          <p:spTgt spid="326687"/>
                                        </p:tgtEl>
                                        <p:attrNameLst>
                                          <p:attrName>ppt_x</p:attrName>
                                        </p:attrNameLst>
                                      </p:cBhvr>
                                      <p:tavLst>
                                        <p:tav tm="0">
                                          <p:val>
                                            <p:strVal val="#ppt_x"/>
                                          </p:val>
                                        </p:tav>
                                        <p:tav tm="100000">
                                          <p:val>
                                            <p:strVal val="#ppt_x"/>
                                          </p:val>
                                        </p:tav>
                                      </p:tavLst>
                                    </p:anim>
                                    <p:anim calcmode="lin" valueType="num">
                                      <p:cBhvr additive="base">
                                        <p:cTn id="52" dur="500" fill="hold"/>
                                        <p:tgtEl>
                                          <p:spTgt spid="326687"/>
                                        </p:tgtEl>
                                        <p:attrNameLst>
                                          <p:attrName>ppt_y</p:attrName>
                                        </p:attrNameLst>
                                      </p:cBhvr>
                                      <p:tavLst>
                                        <p:tav tm="0">
                                          <p:val>
                                            <p:strVal val="0-#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17" presetClass="entr" presetSubtype="8" fill="hold" nodeType="clickEffect">
                                  <p:stCondLst>
                                    <p:cond delay="0"/>
                                  </p:stCondLst>
                                  <p:childTnLst>
                                    <p:set>
                                      <p:cBhvr>
                                        <p:cTn id="56" dur="1" fill="hold">
                                          <p:stCondLst>
                                            <p:cond delay="0"/>
                                          </p:stCondLst>
                                        </p:cTn>
                                        <p:tgtEl>
                                          <p:spTgt spid="326669"/>
                                        </p:tgtEl>
                                        <p:attrNameLst>
                                          <p:attrName>style.visibility</p:attrName>
                                        </p:attrNameLst>
                                      </p:cBhvr>
                                      <p:to>
                                        <p:strVal val="visible"/>
                                      </p:to>
                                    </p:set>
                                    <p:anim calcmode="lin" valueType="num">
                                      <p:cBhvr>
                                        <p:cTn id="57" dur="500" fill="hold"/>
                                        <p:tgtEl>
                                          <p:spTgt spid="326669"/>
                                        </p:tgtEl>
                                        <p:attrNameLst>
                                          <p:attrName>ppt_x</p:attrName>
                                        </p:attrNameLst>
                                      </p:cBhvr>
                                      <p:tavLst>
                                        <p:tav tm="0">
                                          <p:val>
                                            <p:strVal val="#ppt_x-#ppt_w/2"/>
                                          </p:val>
                                        </p:tav>
                                        <p:tav tm="100000">
                                          <p:val>
                                            <p:strVal val="#ppt_x"/>
                                          </p:val>
                                        </p:tav>
                                      </p:tavLst>
                                    </p:anim>
                                    <p:anim calcmode="lin" valueType="num">
                                      <p:cBhvr>
                                        <p:cTn id="58" dur="500" fill="hold"/>
                                        <p:tgtEl>
                                          <p:spTgt spid="326669"/>
                                        </p:tgtEl>
                                        <p:attrNameLst>
                                          <p:attrName>ppt_y</p:attrName>
                                        </p:attrNameLst>
                                      </p:cBhvr>
                                      <p:tavLst>
                                        <p:tav tm="0">
                                          <p:val>
                                            <p:strVal val="#ppt_y"/>
                                          </p:val>
                                        </p:tav>
                                        <p:tav tm="100000">
                                          <p:val>
                                            <p:strVal val="#ppt_y"/>
                                          </p:val>
                                        </p:tav>
                                      </p:tavLst>
                                    </p:anim>
                                    <p:anim calcmode="lin" valueType="num">
                                      <p:cBhvr>
                                        <p:cTn id="59" dur="500" fill="hold"/>
                                        <p:tgtEl>
                                          <p:spTgt spid="326669"/>
                                        </p:tgtEl>
                                        <p:attrNameLst>
                                          <p:attrName>ppt_w</p:attrName>
                                        </p:attrNameLst>
                                      </p:cBhvr>
                                      <p:tavLst>
                                        <p:tav tm="0">
                                          <p:val>
                                            <p:fltVal val="0"/>
                                          </p:val>
                                        </p:tav>
                                        <p:tav tm="100000">
                                          <p:val>
                                            <p:strVal val="#ppt_w"/>
                                          </p:val>
                                        </p:tav>
                                      </p:tavLst>
                                    </p:anim>
                                    <p:anim calcmode="lin" valueType="num">
                                      <p:cBhvr>
                                        <p:cTn id="60" dur="500" fill="hold"/>
                                        <p:tgtEl>
                                          <p:spTgt spid="326669"/>
                                        </p:tgtEl>
                                        <p:attrNameLst>
                                          <p:attrName>ppt_h</p:attrName>
                                        </p:attrNameLst>
                                      </p:cBhvr>
                                      <p:tavLst>
                                        <p:tav tm="0">
                                          <p:val>
                                            <p:strVal val="#ppt_h"/>
                                          </p:val>
                                        </p:tav>
                                        <p:tav tm="100000">
                                          <p:val>
                                            <p:strVal val="#ppt_h"/>
                                          </p:val>
                                        </p:tav>
                                      </p:tavLst>
                                    </p:anim>
                                  </p:childTnLst>
                                </p:cTn>
                              </p:par>
                            </p:childTnLst>
                          </p:cTn>
                        </p:par>
                        <p:par>
                          <p:cTn id="61" fill="hold" nodeType="afterGroup">
                            <p:stCondLst>
                              <p:cond delay="500"/>
                            </p:stCondLst>
                            <p:childTnLst>
                              <p:par>
                                <p:cTn id="62" presetID="4" presetClass="entr" presetSubtype="32" fill="hold" grpId="0" nodeType="afterEffect">
                                  <p:stCondLst>
                                    <p:cond delay="0"/>
                                  </p:stCondLst>
                                  <p:childTnLst>
                                    <p:set>
                                      <p:cBhvr>
                                        <p:cTn id="63" dur="1" fill="hold">
                                          <p:stCondLst>
                                            <p:cond delay="0"/>
                                          </p:stCondLst>
                                        </p:cTn>
                                        <p:tgtEl>
                                          <p:spTgt spid="326668"/>
                                        </p:tgtEl>
                                        <p:attrNameLst>
                                          <p:attrName>style.visibility</p:attrName>
                                        </p:attrNameLst>
                                      </p:cBhvr>
                                      <p:to>
                                        <p:strVal val="visible"/>
                                      </p:to>
                                    </p:set>
                                    <p:animEffect transition="in" filter="box(out)">
                                      <p:cBhvr>
                                        <p:cTn id="64" dur="500"/>
                                        <p:tgtEl>
                                          <p:spTgt spid="326668"/>
                                        </p:tgtEl>
                                      </p:cBhvr>
                                    </p:animEffect>
                                  </p:childTnLst>
                                </p:cTn>
                              </p:par>
                            </p:childTnLst>
                          </p:cTn>
                        </p:par>
                        <p:par>
                          <p:cTn id="65" fill="hold" nodeType="afterGroup">
                            <p:stCondLst>
                              <p:cond delay="1000"/>
                            </p:stCondLst>
                            <p:childTnLst>
                              <p:par>
                                <p:cTn id="66" presetID="4" presetClass="entr" presetSubtype="32" fill="hold" grpId="0" nodeType="afterEffect">
                                  <p:stCondLst>
                                    <p:cond delay="0"/>
                                  </p:stCondLst>
                                  <p:childTnLst>
                                    <p:set>
                                      <p:cBhvr>
                                        <p:cTn id="67" dur="1" fill="hold">
                                          <p:stCondLst>
                                            <p:cond delay="0"/>
                                          </p:stCondLst>
                                        </p:cTn>
                                        <p:tgtEl>
                                          <p:spTgt spid="326692"/>
                                        </p:tgtEl>
                                        <p:attrNameLst>
                                          <p:attrName>style.visibility</p:attrName>
                                        </p:attrNameLst>
                                      </p:cBhvr>
                                      <p:to>
                                        <p:strVal val="visible"/>
                                      </p:to>
                                    </p:set>
                                    <p:animEffect transition="in" filter="box(out)">
                                      <p:cBhvr>
                                        <p:cTn id="68" dur="500"/>
                                        <p:tgtEl>
                                          <p:spTgt spid="32669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7" presetClass="entr" presetSubtype="8" fill="hold" nodeType="clickEffect">
                                  <p:stCondLst>
                                    <p:cond delay="0"/>
                                  </p:stCondLst>
                                  <p:childTnLst>
                                    <p:set>
                                      <p:cBhvr>
                                        <p:cTn id="72" dur="1" fill="hold">
                                          <p:stCondLst>
                                            <p:cond delay="0"/>
                                          </p:stCondLst>
                                        </p:cTn>
                                        <p:tgtEl>
                                          <p:spTgt spid="326693"/>
                                        </p:tgtEl>
                                        <p:attrNameLst>
                                          <p:attrName>style.visibility</p:attrName>
                                        </p:attrNameLst>
                                      </p:cBhvr>
                                      <p:to>
                                        <p:strVal val="visible"/>
                                      </p:to>
                                    </p:set>
                                    <p:anim calcmode="lin" valueType="num">
                                      <p:cBhvr>
                                        <p:cTn id="73" dur="500" fill="hold"/>
                                        <p:tgtEl>
                                          <p:spTgt spid="326693"/>
                                        </p:tgtEl>
                                        <p:attrNameLst>
                                          <p:attrName>ppt_x</p:attrName>
                                        </p:attrNameLst>
                                      </p:cBhvr>
                                      <p:tavLst>
                                        <p:tav tm="0">
                                          <p:val>
                                            <p:strVal val="#ppt_x-#ppt_w/2"/>
                                          </p:val>
                                        </p:tav>
                                        <p:tav tm="100000">
                                          <p:val>
                                            <p:strVal val="#ppt_x"/>
                                          </p:val>
                                        </p:tav>
                                      </p:tavLst>
                                    </p:anim>
                                    <p:anim calcmode="lin" valueType="num">
                                      <p:cBhvr>
                                        <p:cTn id="74" dur="500" fill="hold"/>
                                        <p:tgtEl>
                                          <p:spTgt spid="326693"/>
                                        </p:tgtEl>
                                        <p:attrNameLst>
                                          <p:attrName>ppt_y</p:attrName>
                                        </p:attrNameLst>
                                      </p:cBhvr>
                                      <p:tavLst>
                                        <p:tav tm="0">
                                          <p:val>
                                            <p:strVal val="#ppt_y"/>
                                          </p:val>
                                        </p:tav>
                                        <p:tav tm="100000">
                                          <p:val>
                                            <p:strVal val="#ppt_y"/>
                                          </p:val>
                                        </p:tav>
                                      </p:tavLst>
                                    </p:anim>
                                    <p:anim calcmode="lin" valueType="num">
                                      <p:cBhvr>
                                        <p:cTn id="75" dur="500" fill="hold"/>
                                        <p:tgtEl>
                                          <p:spTgt spid="326693"/>
                                        </p:tgtEl>
                                        <p:attrNameLst>
                                          <p:attrName>ppt_w</p:attrName>
                                        </p:attrNameLst>
                                      </p:cBhvr>
                                      <p:tavLst>
                                        <p:tav tm="0">
                                          <p:val>
                                            <p:fltVal val="0"/>
                                          </p:val>
                                        </p:tav>
                                        <p:tav tm="100000">
                                          <p:val>
                                            <p:strVal val="#ppt_w"/>
                                          </p:val>
                                        </p:tav>
                                      </p:tavLst>
                                    </p:anim>
                                    <p:anim calcmode="lin" valueType="num">
                                      <p:cBhvr>
                                        <p:cTn id="76" dur="500" fill="hold"/>
                                        <p:tgtEl>
                                          <p:spTgt spid="326693"/>
                                        </p:tgtEl>
                                        <p:attrNameLst>
                                          <p:attrName>ppt_h</p:attrName>
                                        </p:attrNameLst>
                                      </p:cBhvr>
                                      <p:tavLst>
                                        <p:tav tm="0">
                                          <p:val>
                                            <p:strVal val="#ppt_h"/>
                                          </p:val>
                                        </p:tav>
                                        <p:tav tm="100000">
                                          <p:val>
                                            <p:strVal val="#ppt_h"/>
                                          </p:val>
                                        </p:tav>
                                      </p:tavLst>
                                    </p:anim>
                                  </p:childTnLst>
                                </p:cTn>
                              </p:par>
                            </p:childTnLst>
                          </p:cTn>
                        </p:par>
                        <p:par>
                          <p:cTn id="77" fill="hold" nodeType="afterGroup">
                            <p:stCondLst>
                              <p:cond delay="500"/>
                            </p:stCondLst>
                            <p:childTnLst>
                              <p:par>
                                <p:cTn id="78" presetID="4" presetClass="entr" presetSubtype="32" fill="hold" grpId="0" nodeType="afterEffect">
                                  <p:stCondLst>
                                    <p:cond delay="0"/>
                                  </p:stCondLst>
                                  <p:childTnLst>
                                    <p:set>
                                      <p:cBhvr>
                                        <p:cTn id="79" dur="1" fill="hold">
                                          <p:stCondLst>
                                            <p:cond delay="0"/>
                                          </p:stCondLst>
                                        </p:cTn>
                                        <p:tgtEl>
                                          <p:spTgt spid="326678"/>
                                        </p:tgtEl>
                                        <p:attrNameLst>
                                          <p:attrName>style.visibility</p:attrName>
                                        </p:attrNameLst>
                                      </p:cBhvr>
                                      <p:to>
                                        <p:strVal val="visible"/>
                                      </p:to>
                                    </p:set>
                                    <p:animEffect transition="in" filter="box(out)">
                                      <p:cBhvr>
                                        <p:cTn id="80" dur="500"/>
                                        <p:tgtEl>
                                          <p:spTgt spid="326678"/>
                                        </p:tgtEl>
                                      </p:cBhvr>
                                    </p:animEffect>
                                  </p:childTnLst>
                                </p:cTn>
                              </p:par>
                            </p:childTnLst>
                          </p:cTn>
                        </p:par>
                        <p:par>
                          <p:cTn id="81" fill="hold" nodeType="afterGroup">
                            <p:stCondLst>
                              <p:cond delay="1000"/>
                            </p:stCondLst>
                            <p:childTnLst>
                              <p:par>
                                <p:cTn id="82" presetID="4" presetClass="entr" presetSubtype="32" fill="hold" grpId="0" nodeType="afterEffect">
                                  <p:stCondLst>
                                    <p:cond delay="0"/>
                                  </p:stCondLst>
                                  <p:childTnLst>
                                    <p:set>
                                      <p:cBhvr>
                                        <p:cTn id="83" dur="1" fill="hold">
                                          <p:stCondLst>
                                            <p:cond delay="0"/>
                                          </p:stCondLst>
                                        </p:cTn>
                                        <p:tgtEl>
                                          <p:spTgt spid="326659"/>
                                        </p:tgtEl>
                                        <p:attrNameLst>
                                          <p:attrName>style.visibility</p:attrName>
                                        </p:attrNameLst>
                                      </p:cBhvr>
                                      <p:to>
                                        <p:strVal val="visible"/>
                                      </p:to>
                                    </p:set>
                                    <p:animEffect transition="in" filter="box(out)">
                                      <p:cBhvr>
                                        <p:cTn id="84" dur="500"/>
                                        <p:tgtEl>
                                          <p:spTgt spid="326659"/>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7" presetClass="entr" presetSubtype="8" fill="hold" nodeType="clickEffect">
                                  <p:stCondLst>
                                    <p:cond delay="0"/>
                                  </p:stCondLst>
                                  <p:childTnLst>
                                    <p:set>
                                      <p:cBhvr>
                                        <p:cTn id="88" dur="1" fill="hold">
                                          <p:stCondLst>
                                            <p:cond delay="0"/>
                                          </p:stCondLst>
                                        </p:cTn>
                                        <p:tgtEl>
                                          <p:spTgt spid="326680"/>
                                        </p:tgtEl>
                                        <p:attrNameLst>
                                          <p:attrName>style.visibility</p:attrName>
                                        </p:attrNameLst>
                                      </p:cBhvr>
                                      <p:to>
                                        <p:strVal val="visible"/>
                                      </p:to>
                                    </p:set>
                                    <p:anim calcmode="lin" valueType="num">
                                      <p:cBhvr>
                                        <p:cTn id="89" dur="500" fill="hold"/>
                                        <p:tgtEl>
                                          <p:spTgt spid="326680"/>
                                        </p:tgtEl>
                                        <p:attrNameLst>
                                          <p:attrName>ppt_x</p:attrName>
                                        </p:attrNameLst>
                                      </p:cBhvr>
                                      <p:tavLst>
                                        <p:tav tm="0">
                                          <p:val>
                                            <p:strVal val="#ppt_x-#ppt_w/2"/>
                                          </p:val>
                                        </p:tav>
                                        <p:tav tm="100000">
                                          <p:val>
                                            <p:strVal val="#ppt_x"/>
                                          </p:val>
                                        </p:tav>
                                      </p:tavLst>
                                    </p:anim>
                                    <p:anim calcmode="lin" valueType="num">
                                      <p:cBhvr>
                                        <p:cTn id="90" dur="500" fill="hold"/>
                                        <p:tgtEl>
                                          <p:spTgt spid="326680"/>
                                        </p:tgtEl>
                                        <p:attrNameLst>
                                          <p:attrName>ppt_y</p:attrName>
                                        </p:attrNameLst>
                                      </p:cBhvr>
                                      <p:tavLst>
                                        <p:tav tm="0">
                                          <p:val>
                                            <p:strVal val="#ppt_y"/>
                                          </p:val>
                                        </p:tav>
                                        <p:tav tm="100000">
                                          <p:val>
                                            <p:strVal val="#ppt_y"/>
                                          </p:val>
                                        </p:tav>
                                      </p:tavLst>
                                    </p:anim>
                                    <p:anim calcmode="lin" valueType="num">
                                      <p:cBhvr>
                                        <p:cTn id="91" dur="500" fill="hold"/>
                                        <p:tgtEl>
                                          <p:spTgt spid="326680"/>
                                        </p:tgtEl>
                                        <p:attrNameLst>
                                          <p:attrName>ppt_w</p:attrName>
                                        </p:attrNameLst>
                                      </p:cBhvr>
                                      <p:tavLst>
                                        <p:tav tm="0">
                                          <p:val>
                                            <p:fltVal val="0"/>
                                          </p:val>
                                        </p:tav>
                                        <p:tav tm="100000">
                                          <p:val>
                                            <p:strVal val="#ppt_w"/>
                                          </p:val>
                                        </p:tav>
                                      </p:tavLst>
                                    </p:anim>
                                    <p:anim calcmode="lin" valueType="num">
                                      <p:cBhvr>
                                        <p:cTn id="92" dur="500" fill="hold"/>
                                        <p:tgtEl>
                                          <p:spTgt spid="326680"/>
                                        </p:tgtEl>
                                        <p:attrNameLst>
                                          <p:attrName>ppt_h</p:attrName>
                                        </p:attrNameLst>
                                      </p:cBhvr>
                                      <p:tavLst>
                                        <p:tav tm="0">
                                          <p:val>
                                            <p:strVal val="#ppt_h"/>
                                          </p:val>
                                        </p:tav>
                                        <p:tav tm="100000">
                                          <p:val>
                                            <p:strVal val="#ppt_h"/>
                                          </p:val>
                                        </p:tav>
                                      </p:tavLst>
                                    </p:anim>
                                  </p:childTnLst>
                                </p:cTn>
                              </p:par>
                            </p:childTnLst>
                          </p:cTn>
                        </p:par>
                        <p:par>
                          <p:cTn id="93" fill="hold" nodeType="afterGroup">
                            <p:stCondLst>
                              <p:cond delay="500"/>
                            </p:stCondLst>
                            <p:childTnLst>
                              <p:par>
                                <p:cTn id="94" presetID="4" presetClass="entr" presetSubtype="32" fill="hold" grpId="0" nodeType="afterEffect">
                                  <p:stCondLst>
                                    <p:cond delay="0"/>
                                  </p:stCondLst>
                                  <p:childTnLst>
                                    <p:set>
                                      <p:cBhvr>
                                        <p:cTn id="95" dur="1" fill="hold">
                                          <p:stCondLst>
                                            <p:cond delay="0"/>
                                          </p:stCondLst>
                                        </p:cTn>
                                        <p:tgtEl>
                                          <p:spTgt spid="326679"/>
                                        </p:tgtEl>
                                        <p:attrNameLst>
                                          <p:attrName>style.visibility</p:attrName>
                                        </p:attrNameLst>
                                      </p:cBhvr>
                                      <p:to>
                                        <p:strVal val="visible"/>
                                      </p:to>
                                    </p:set>
                                    <p:animEffect transition="in" filter="box(out)">
                                      <p:cBhvr>
                                        <p:cTn id="96" dur="500"/>
                                        <p:tgtEl>
                                          <p:spTgt spid="326679"/>
                                        </p:tgtEl>
                                      </p:cBhvr>
                                    </p:animEffect>
                                  </p:childTnLst>
                                </p:cTn>
                              </p:par>
                            </p:childTnLst>
                          </p:cTn>
                        </p:par>
                        <p:par>
                          <p:cTn id="97" fill="hold" nodeType="afterGroup">
                            <p:stCondLst>
                              <p:cond delay="1000"/>
                            </p:stCondLst>
                            <p:childTnLst>
                              <p:par>
                                <p:cTn id="98" presetID="4" presetClass="entr" presetSubtype="32" fill="hold" grpId="0" nodeType="afterEffect">
                                  <p:stCondLst>
                                    <p:cond delay="0"/>
                                  </p:stCondLst>
                                  <p:childTnLst>
                                    <p:set>
                                      <p:cBhvr>
                                        <p:cTn id="99" dur="1" fill="hold">
                                          <p:stCondLst>
                                            <p:cond delay="0"/>
                                          </p:stCondLst>
                                        </p:cTn>
                                        <p:tgtEl>
                                          <p:spTgt spid="326660"/>
                                        </p:tgtEl>
                                        <p:attrNameLst>
                                          <p:attrName>style.visibility</p:attrName>
                                        </p:attrNameLst>
                                      </p:cBhvr>
                                      <p:to>
                                        <p:strVal val="visible"/>
                                      </p:to>
                                    </p:set>
                                    <p:animEffect transition="in" filter="box(out)">
                                      <p:cBhvr>
                                        <p:cTn id="100" dur="500"/>
                                        <p:tgtEl>
                                          <p:spTgt spid="326660"/>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3" presetClass="entr" presetSubtype="5" fill="hold" nodeType="clickEffect">
                                  <p:stCondLst>
                                    <p:cond delay="0"/>
                                  </p:stCondLst>
                                  <p:childTnLst>
                                    <p:set>
                                      <p:cBhvr>
                                        <p:cTn id="104" dur="1" fill="hold">
                                          <p:stCondLst>
                                            <p:cond delay="0"/>
                                          </p:stCondLst>
                                        </p:cTn>
                                        <p:tgtEl>
                                          <p:spTgt spid="326711"/>
                                        </p:tgtEl>
                                        <p:attrNameLst>
                                          <p:attrName>style.visibility</p:attrName>
                                        </p:attrNameLst>
                                      </p:cBhvr>
                                      <p:to>
                                        <p:strVal val="visible"/>
                                      </p:to>
                                    </p:set>
                                    <p:animEffect transition="in" filter="blinds(vertical)">
                                      <p:cBhvr>
                                        <p:cTn id="105" dur="500"/>
                                        <p:tgtEl>
                                          <p:spTgt spid="326711"/>
                                        </p:tgtEl>
                                      </p:cBhvr>
                                    </p:animEffect>
                                  </p:childTnLst>
                                </p:cTn>
                              </p:par>
                            </p:childTnLst>
                          </p:cTn>
                        </p:par>
                        <p:par>
                          <p:cTn id="106" fill="hold" nodeType="afterGroup">
                            <p:stCondLst>
                              <p:cond delay="500"/>
                            </p:stCondLst>
                            <p:childTnLst>
                              <p:par>
                                <p:cTn id="107" presetID="17" presetClass="entr" presetSubtype="1" fill="hold" grpId="0" nodeType="afterEffect">
                                  <p:stCondLst>
                                    <p:cond delay="0"/>
                                  </p:stCondLst>
                                  <p:childTnLst>
                                    <p:set>
                                      <p:cBhvr>
                                        <p:cTn id="108" dur="1" fill="hold">
                                          <p:stCondLst>
                                            <p:cond delay="0"/>
                                          </p:stCondLst>
                                        </p:cTn>
                                        <p:tgtEl>
                                          <p:spTgt spid="326710"/>
                                        </p:tgtEl>
                                        <p:attrNameLst>
                                          <p:attrName>style.visibility</p:attrName>
                                        </p:attrNameLst>
                                      </p:cBhvr>
                                      <p:to>
                                        <p:strVal val="visible"/>
                                      </p:to>
                                    </p:set>
                                    <p:anim calcmode="lin" valueType="num">
                                      <p:cBhvr>
                                        <p:cTn id="109" dur="500" fill="hold"/>
                                        <p:tgtEl>
                                          <p:spTgt spid="326710"/>
                                        </p:tgtEl>
                                        <p:attrNameLst>
                                          <p:attrName>ppt_x</p:attrName>
                                        </p:attrNameLst>
                                      </p:cBhvr>
                                      <p:tavLst>
                                        <p:tav tm="0">
                                          <p:val>
                                            <p:strVal val="#ppt_x"/>
                                          </p:val>
                                        </p:tav>
                                        <p:tav tm="100000">
                                          <p:val>
                                            <p:strVal val="#ppt_x"/>
                                          </p:val>
                                        </p:tav>
                                      </p:tavLst>
                                    </p:anim>
                                    <p:anim calcmode="lin" valueType="num">
                                      <p:cBhvr>
                                        <p:cTn id="110" dur="500" fill="hold"/>
                                        <p:tgtEl>
                                          <p:spTgt spid="326710"/>
                                        </p:tgtEl>
                                        <p:attrNameLst>
                                          <p:attrName>ppt_y</p:attrName>
                                        </p:attrNameLst>
                                      </p:cBhvr>
                                      <p:tavLst>
                                        <p:tav tm="0">
                                          <p:val>
                                            <p:strVal val="#ppt_y-#ppt_h/2"/>
                                          </p:val>
                                        </p:tav>
                                        <p:tav tm="100000">
                                          <p:val>
                                            <p:strVal val="#ppt_y"/>
                                          </p:val>
                                        </p:tav>
                                      </p:tavLst>
                                    </p:anim>
                                    <p:anim calcmode="lin" valueType="num">
                                      <p:cBhvr>
                                        <p:cTn id="111" dur="500" fill="hold"/>
                                        <p:tgtEl>
                                          <p:spTgt spid="326710"/>
                                        </p:tgtEl>
                                        <p:attrNameLst>
                                          <p:attrName>ppt_w</p:attrName>
                                        </p:attrNameLst>
                                      </p:cBhvr>
                                      <p:tavLst>
                                        <p:tav tm="0">
                                          <p:val>
                                            <p:strVal val="#ppt_w"/>
                                          </p:val>
                                        </p:tav>
                                        <p:tav tm="100000">
                                          <p:val>
                                            <p:strVal val="#ppt_w"/>
                                          </p:val>
                                        </p:tav>
                                      </p:tavLst>
                                    </p:anim>
                                    <p:anim calcmode="lin" valueType="num">
                                      <p:cBhvr>
                                        <p:cTn id="112" dur="500" fill="hold"/>
                                        <p:tgtEl>
                                          <p:spTgt spid="326710"/>
                                        </p:tgtEl>
                                        <p:attrNameLst>
                                          <p:attrName>ppt_h</p:attrName>
                                        </p:attrNameLst>
                                      </p:cBhvr>
                                      <p:tavLst>
                                        <p:tav tm="0">
                                          <p:val>
                                            <p:fltVal val="0"/>
                                          </p:val>
                                        </p:tav>
                                        <p:tav tm="100000">
                                          <p:val>
                                            <p:strVal val="#ppt_h"/>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7" presetClass="entr" presetSubtype="1" fill="hold" nodeType="clickEffect">
                                  <p:stCondLst>
                                    <p:cond delay="0"/>
                                  </p:stCondLst>
                                  <p:childTnLst>
                                    <p:set>
                                      <p:cBhvr>
                                        <p:cTn id="116" dur="1" fill="hold">
                                          <p:stCondLst>
                                            <p:cond delay="0"/>
                                          </p:stCondLst>
                                        </p:cTn>
                                        <p:tgtEl>
                                          <p:spTgt spid="326698"/>
                                        </p:tgtEl>
                                        <p:attrNameLst>
                                          <p:attrName>style.visibility</p:attrName>
                                        </p:attrNameLst>
                                      </p:cBhvr>
                                      <p:to>
                                        <p:strVal val="visible"/>
                                      </p:to>
                                    </p:set>
                                    <p:anim calcmode="lin" valueType="num">
                                      <p:cBhvr>
                                        <p:cTn id="117" dur="500" fill="hold"/>
                                        <p:tgtEl>
                                          <p:spTgt spid="326698"/>
                                        </p:tgtEl>
                                        <p:attrNameLst>
                                          <p:attrName>ppt_x</p:attrName>
                                        </p:attrNameLst>
                                      </p:cBhvr>
                                      <p:tavLst>
                                        <p:tav tm="0">
                                          <p:val>
                                            <p:strVal val="#ppt_x"/>
                                          </p:val>
                                        </p:tav>
                                        <p:tav tm="100000">
                                          <p:val>
                                            <p:strVal val="#ppt_x"/>
                                          </p:val>
                                        </p:tav>
                                      </p:tavLst>
                                    </p:anim>
                                    <p:anim calcmode="lin" valueType="num">
                                      <p:cBhvr>
                                        <p:cTn id="118" dur="500" fill="hold"/>
                                        <p:tgtEl>
                                          <p:spTgt spid="326698"/>
                                        </p:tgtEl>
                                        <p:attrNameLst>
                                          <p:attrName>ppt_y</p:attrName>
                                        </p:attrNameLst>
                                      </p:cBhvr>
                                      <p:tavLst>
                                        <p:tav tm="0">
                                          <p:val>
                                            <p:strVal val="#ppt_y-#ppt_h/2"/>
                                          </p:val>
                                        </p:tav>
                                        <p:tav tm="100000">
                                          <p:val>
                                            <p:strVal val="#ppt_y"/>
                                          </p:val>
                                        </p:tav>
                                      </p:tavLst>
                                    </p:anim>
                                    <p:anim calcmode="lin" valueType="num">
                                      <p:cBhvr>
                                        <p:cTn id="119" dur="500" fill="hold"/>
                                        <p:tgtEl>
                                          <p:spTgt spid="326698"/>
                                        </p:tgtEl>
                                        <p:attrNameLst>
                                          <p:attrName>ppt_w</p:attrName>
                                        </p:attrNameLst>
                                      </p:cBhvr>
                                      <p:tavLst>
                                        <p:tav tm="0">
                                          <p:val>
                                            <p:strVal val="#ppt_w"/>
                                          </p:val>
                                        </p:tav>
                                        <p:tav tm="100000">
                                          <p:val>
                                            <p:strVal val="#ppt_w"/>
                                          </p:val>
                                        </p:tav>
                                      </p:tavLst>
                                    </p:anim>
                                    <p:anim calcmode="lin" valueType="num">
                                      <p:cBhvr>
                                        <p:cTn id="120" dur="500" fill="hold"/>
                                        <p:tgtEl>
                                          <p:spTgt spid="326698"/>
                                        </p:tgtEl>
                                        <p:attrNameLst>
                                          <p:attrName>ppt_h</p:attrName>
                                        </p:attrNameLst>
                                      </p:cBhvr>
                                      <p:tavLst>
                                        <p:tav tm="0">
                                          <p:val>
                                            <p:fltVal val="0"/>
                                          </p:val>
                                        </p:tav>
                                        <p:tav tm="100000">
                                          <p:val>
                                            <p:strVal val="#ppt_h"/>
                                          </p:val>
                                        </p:tav>
                                      </p:tavLst>
                                    </p:anim>
                                  </p:childTnLst>
                                </p:cTn>
                              </p:par>
                            </p:childTnLst>
                          </p:cTn>
                        </p:par>
                        <p:par>
                          <p:cTn id="121" fill="hold" nodeType="afterGroup">
                            <p:stCondLst>
                              <p:cond delay="500"/>
                            </p:stCondLst>
                            <p:childTnLst>
                              <p:par>
                                <p:cTn id="122" presetID="17" presetClass="entr" presetSubtype="1" fill="hold" nodeType="afterEffect">
                                  <p:stCondLst>
                                    <p:cond delay="0"/>
                                  </p:stCondLst>
                                  <p:childTnLst>
                                    <p:set>
                                      <p:cBhvr>
                                        <p:cTn id="123" dur="1" fill="hold">
                                          <p:stCondLst>
                                            <p:cond delay="0"/>
                                          </p:stCondLst>
                                        </p:cTn>
                                        <p:tgtEl>
                                          <p:spTgt spid="326722"/>
                                        </p:tgtEl>
                                        <p:attrNameLst>
                                          <p:attrName>style.visibility</p:attrName>
                                        </p:attrNameLst>
                                      </p:cBhvr>
                                      <p:to>
                                        <p:strVal val="visible"/>
                                      </p:to>
                                    </p:set>
                                    <p:anim calcmode="lin" valueType="num">
                                      <p:cBhvr>
                                        <p:cTn id="124" dur="500" fill="hold"/>
                                        <p:tgtEl>
                                          <p:spTgt spid="326722"/>
                                        </p:tgtEl>
                                        <p:attrNameLst>
                                          <p:attrName>ppt_x</p:attrName>
                                        </p:attrNameLst>
                                      </p:cBhvr>
                                      <p:tavLst>
                                        <p:tav tm="0">
                                          <p:val>
                                            <p:strVal val="#ppt_x"/>
                                          </p:val>
                                        </p:tav>
                                        <p:tav tm="100000">
                                          <p:val>
                                            <p:strVal val="#ppt_x"/>
                                          </p:val>
                                        </p:tav>
                                      </p:tavLst>
                                    </p:anim>
                                    <p:anim calcmode="lin" valueType="num">
                                      <p:cBhvr>
                                        <p:cTn id="125" dur="500" fill="hold"/>
                                        <p:tgtEl>
                                          <p:spTgt spid="326722"/>
                                        </p:tgtEl>
                                        <p:attrNameLst>
                                          <p:attrName>ppt_y</p:attrName>
                                        </p:attrNameLst>
                                      </p:cBhvr>
                                      <p:tavLst>
                                        <p:tav tm="0">
                                          <p:val>
                                            <p:strVal val="#ppt_y-#ppt_h/2"/>
                                          </p:val>
                                        </p:tav>
                                        <p:tav tm="100000">
                                          <p:val>
                                            <p:strVal val="#ppt_y"/>
                                          </p:val>
                                        </p:tav>
                                      </p:tavLst>
                                    </p:anim>
                                    <p:anim calcmode="lin" valueType="num">
                                      <p:cBhvr>
                                        <p:cTn id="126" dur="500" fill="hold"/>
                                        <p:tgtEl>
                                          <p:spTgt spid="326722"/>
                                        </p:tgtEl>
                                        <p:attrNameLst>
                                          <p:attrName>ppt_w</p:attrName>
                                        </p:attrNameLst>
                                      </p:cBhvr>
                                      <p:tavLst>
                                        <p:tav tm="0">
                                          <p:val>
                                            <p:strVal val="#ppt_w"/>
                                          </p:val>
                                        </p:tav>
                                        <p:tav tm="100000">
                                          <p:val>
                                            <p:strVal val="#ppt_w"/>
                                          </p:val>
                                        </p:tav>
                                      </p:tavLst>
                                    </p:anim>
                                    <p:anim calcmode="lin" valueType="num">
                                      <p:cBhvr>
                                        <p:cTn id="127" dur="500" fill="hold"/>
                                        <p:tgtEl>
                                          <p:spTgt spid="326722"/>
                                        </p:tgtEl>
                                        <p:attrNameLst>
                                          <p:attrName>ppt_h</p:attrName>
                                        </p:attrNameLst>
                                      </p:cBhvr>
                                      <p:tavLst>
                                        <p:tav tm="0">
                                          <p:val>
                                            <p:fltVal val="0"/>
                                          </p:val>
                                        </p:tav>
                                        <p:tav tm="100000">
                                          <p:val>
                                            <p:strVal val="#ppt_h"/>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7" presetClass="entr" presetSubtype="1" fill="hold" nodeType="clickEffect">
                                  <p:stCondLst>
                                    <p:cond delay="0"/>
                                  </p:stCondLst>
                                  <p:childTnLst>
                                    <p:set>
                                      <p:cBhvr>
                                        <p:cTn id="131" dur="1" fill="hold">
                                          <p:stCondLst>
                                            <p:cond delay="0"/>
                                          </p:stCondLst>
                                        </p:cTn>
                                        <p:tgtEl>
                                          <p:spTgt spid="326703"/>
                                        </p:tgtEl>
                                        <p:attrNameLst>
                                          <p:attrName>style.visibility</p:attrName>
                                        </p:attrNameLst>
                                      </p:cBhvr>
                                      <p:to>
                                        <p:strVal val="visible"/>
                                      </p:to>
                                    </p:set>
                                    <p:anim calcmode="lin" valueType="num">
                                      <p:cBhvr>
                                        <p:cTn id="132" dur="500" fill="hold"/>
                                        <p:tgtEl>
                                          <p:spTgt spid="326703"/>
                                        </p:tgtEl>
                                        <p:attrNameLst>
                                          <p:attrName>ppt_x</p:attrName>
                                        </p:attrNameLst>
                                      </p:cBhvr>
                                      <p:tavLst>
                                        <p:tav tm="0">
                                          <p:val>
                                            <p:strVal val="#ppt_x"/>
                                          </p:val>
                                        </p:tav>
                                        <p:tav tm="100000">
                                          <p:val>
                                            <p:strVal val="#ppt_x"/>
                                          </p:val>
                                        </p:tav>
                                      </p:tavLst>
                                    </p:anim>
                                    <p:anim calcmode="lin" valueType="num">
                                      <p:cBhvr>
                                        <p:cTn id="133" dur="500" fill="hold"/>
                                        <p:tgtEl>
                                          <p:spTgt spid="326703"/>
                                        </p:tgtEl>
                                        <p:attrNameLst>
                                          <p:attrName>ppt_y</p:attrName>
                                        </p:attrNameLst>
                                      </p:cBhvr>
                                      <p:tavLst>
                                        <p:tav tm="0">
                                          <p:val>
                                            <p:strVal val="#ppt_y-#ppt_h/2"/>
                                          </p:val>
                                        </p:tav>
                                        <p:tav tm="100000">
                                          <p:val>
                                            <p:strVal val="#ppt_y"/>
                                          </p:val>
                                        </p:tav>
                                      </p:tavLst>
                                    </p:anim>
                                    <p:anim calcmode="lin" valueType="num">
                                      <p:cBhvr>
                                        <p:cTn id="134" dur="500" fill="hold"/>
                                        <p:tgtEl>
                                          <p:spTgt spid="326703"/>
                                        </p:tgtEl>
                                        <p:attrNameLst>
                                          <p:attrName>ppt_w</p:attrName>
                                        </p:attrNameLst>
                                      </p:cBhvr>
                                      <p:tavLst>
                                        <p:tav tm="0">
                                          <p:val>
                                            <p:strVal val="#ppt_w"/>
                                          </p:val>
                                        </p:tav>
                                        <p:tav tm="100000">
                                          <p:val>
                                            <p:strVal val="#ppt_w"/>
                                          </p:val>
                                        </p:tav>
                                      </p:tavLst>
                                    </p:anim>
                                    <p:anim calcmode="lin" valueType="num">
                                      <p:cBhvr>
                                        <p:cTn id="135" dur="500" fill="hold"/>
                                        <p:tgtEl>
                                          <p:spTgt spid="326703"/>
                                        </p:tgtEl>
                                        <p:attrNameLst>
                                          <p:attrName>ppt_h</p:attrName>
                                        </p:attrNameLst>
                                      </p:cBhvr>
                                      <p:tavLst>
                                        <p:tav tm="0">
                                          <p:val>
                                            <p:fltVal val="0"/>
                                          </p:val>
                                        </p:tav>
                                        <p:tav tm="100000">
                                          <p:val>
                                            <p:strVal val="#ppt_h"/>
                                          </p:val>
                                        </p:tav>
                                      </p:tavLst>
                                    </p:anim>
                                  </p:childTnLst>
                                </p:cTn>
                              </p:par>
                            </p:childTnLst>
                          </p:cTn>
                        </p:par>
                        <p:par>
                          <p:cTn id="136" fill="hold" nodeType="afterGroup">
                            <p:stCondLst>
                              <p:cond delay="500"/>
                            </p:stCondLst>
                            <p:childTnLst>
                              <p:par>
                                <p:cTn id="137" presetID="17" presetClass="entr" presetSubtype="1" fill="hold" nodeType="afterEffect">
                                  <p:stCondLst>
                                    <p:cond delay="0"/>
                                  </p:stCondLst>
                                  <p:childTnLst>
                                    <p:set>
                                      <p:cBhvr>
                                        <p:cTn id="138" dur="1" fill="hold">
                                          <p:stCondLst>
                                            <p:cond delay="0"/>
                                          </p:stCondLst>
                                        </p:cTn>
                                        <p:tgtEl>
                                          <p:spTgt spid="326727"/>
                                        </p:tgtEl>
                                        <p:attrNameLst>
                                          <p:attrName>style.visibility</p:attrName>
                                        </p:attrNameLst>
                                      </p:cBhvr>
                                      <p:to>
                                        <p:strVal val="visible"/>
                                      </p:to>
                                    </p:set>
                                    <p:anim calcmode="lin" valueType="num">
                                      <p:cBhvr>
                                        <p:cTn id="139" dur="500" fill="hold"/>
                                        <p:tgtEl>
                                          <p:spTgt spid="326727"/>
                                        </p:tgtEl>
                                        <p:attrNameLst>
                                          <p:attrName>ppt_x</p:attrName>
                                        </p:attrNameLst>
                                      </p:cBhvr>
                                      <p:tavLst>
                                        <p:tav tm="0">
                                          <p:val>
                                            <p:strVal val="#ppt_x"/>
                                          </p:val>
                                        </p:tav>
                                        <p:tav tm="100000">
                                          <p:val>
                                            <p:strVal val="#ppt_x"/>
                                          </p:val>
                                        </p:tav>
                                      </p:tavLst>
                                    </p:anim>
                                    <p:anim calcmode="lin" valueType="num">
                                      <p:cBhvr>
                                        <p:cTn id="140" dur="500" fill="hold"/>
                                        <p:tgtEl>
                                          <p:spTgt spid="326727"/>
                                        </p:tgtEl>
                                        <p:attrNameLst>
                                          <p:attrName>ppt_y</p:attrName>
                                        </p:attrNameLst>
                                      </p:cBhvr>
                                      <p:tavLst>
                                        <p:tav tm="0">
                                          <p:val>
                                            <p:strVal val="#ppt_y-#ppt_h/2"/>
                                          </p:val>
                                        </p:tav>
                                        <p:tav tm="100000">
                                          <p:val>
                                            <p:strVal val="#ppt_y"/>
                                          </p:val>
                                        </p:tav>
                                      </p:tavLst>
                                    </p:anim>
                                    <p:anim calcmode="lin" valueType="num">
                                      <p:cBhvr>
                                        <p:cTn id="141" dur="500" fill="hold"/>
                                        <p:tgtEl>
                                          <p:spTgt spid="326727"/>
                                        </p:tgtEl>
                                        <p:attrNameLst>
                                          <p:attrName>ppt_w</p:attrName>
                                        </p:attrNameLst>
                                      </p:cBhvr>
                                      <p:tavLst>
                                        <p:tav tm="0">
                                          <p:val>
                                            <p:strVal val="#ppt_w"/>
                                          </p:val>
                                        </p:tav>
                                        <p:tav tm="100000">
                                          <p:val>
                                            <p:strVal val="#ppt_w"/>
                                          </p:val>
                                        </p:tav>
                                      </p:tavLst>
                                    </p:anim>
                                    <p:anim calcmode="lin" valueType="num">
                                      <p:cBhvr>
                                        <p:cTn id="142" dur="500" fill="hold"/>
                                        <p:tgtEl>
                                          <p:spTgt spid="326727"/>
                                        </p:tgtEl>
                                        <p:attrNameLst>
                                          <p:attrName>ppt_h</p:attrName>
                                        </p:attrNameLst>
                                      </p:cBhvr>
                                      <p:tavLst>
                                        <p:tav tm="0">
                                          <p:val>
                                            <p:fltVal val="0"/>
                                          </p:val>
                                        </p:tav>
                                        <p:tav tm="100000">
                                          <p:val>
                                            <p:strVal val="#ppt_h"/>
                                          </p:val>
                                        </p:tav>
                                      </p:tavLst>
                                    </p:anim>
                                  </p:childTnLst>
                                </p:cTn>
                              </p:par>
                            </p:childTnLst>
                          </p:cTn>
                        </p:par>
                        <p:par>
                          <p:cTn id="143" fill="hold" nodeType="afterGroup">
                            <p:stCondLst>
                              <p:cond delay="1000"/>
                            </p:stCondLst>
                            <p:childTnLst>
                              <p:par>
                                <p:cTn id="144" presetID="3" presetClass="entr" presetSubtype="10" fill="hold" grpId="0" nodeType="afterEffect">
                                  <p:stCondLst>
                                    <p:cond delay="0"/>
                                  </p:stCondLst>
                                  <p:childTnLst>
                                    <p:set>
                                      <p:cBhvr>
                                        <p:cTn id="145" dur="1" fill="hold">
                                          <p:stCondLst>
                                            <p:cond delay="0"/>
                                          </p:stCondLst>
                                        </p:cTn>
                                        <p:tgtEl>
                                          <p:spTgt spid="326734"/>
                                        </p:tgtEl>
                                        <p:attrNameLst>
                                          <p:attrName>style.visibility</p:attrName>
                                        </p:attrNameLst>
                                      </p:cBhvr>
                                      <p:to>
                                        <p:strVal val="visible"/>
                                      </p:to>
                                    </p:set>
                                    <p:animEffect transition="in" filter="blinds(horizontal)">
                                      <p:cBhvr>
                                        <p:cTn id="146" dur="500"/>
                                        <p:tgtEl>
                                          <p:spTgt spid="326734"/>
                                        </p:tgtEl>
                                      </p:cBhvr>
                                    </p:animEffect>
                                  </p:childTnLst>
                                </p:cTn>
                              </p:par>
                            </p:childTnLst>
                          </p:cTn>
                        </p:par>
                        <p:par>
                          <p:cTn id="147" fill="hold" nodeType="afterGroup">
                            <p:stCondLst>
                              <p:cond delay="1500"/>
                            </p:stCondLst>
                            <p:childTnLst>
                              <p:par>
                                <p:cTn id="148" presetID="3" presetClass="entr" presetSubtype="10" fill="hold" grpId="0" nodeType="afterEffect">
                                  <p:stCondLst>
                                    <p:cond delay="0"/>
                                  </p:stCondLst>
                                  <p:childTnLst>
                                    <p:set>
                                      <p:cBhvr>
                                        <p:cTn id="149" dur="1" fill="hold">
                                          <p:stCondLst>
                                            <p:cond delay="0"/>
                                          </p:stCondLst>
                                        </p:cTn>
                                        <p:tgtEl>
                                          <p:spTgt spid="326735"/>
                                        </p:tgtEl>
                                        <p:attrNameLst>
                                          <p:attrName>style.visibility</p:attrName>
                                        </p:attrNameLst>
                                      </p:cBhvr>
                                      <p:to>
                                        <p:strVal val="visible"/>
                                      </p:to>
                                    </p:set>
                                    <p:animEffect transition="in" filter="blinds(horizontal)">
                                      <p:cBhvr>
                                        <p:cTn id="150" dur="500"/>
                                        <p:tgtEl>
                                          <p:spTgt spid="326735"/>
                                        </p:tgtEl>
                                      </p:cBhvr>
                                    </p:animEffect>
                                  </p:childTnLst>
                                </p:cTn>
                              </p:par>
                            </p:childTnLst>
                          </p:cTn>
                        </p:par>
                        <p:par>
                          <p:cTn id="151" fill="hold" nodeType="afterGroup">
                            <p:stCondLst>
                              <p:cond delay="2000"/>
                            </p:stCondLst>
                            <p:childTnLst>
                              <p:par>
                                <p:cTn id="152" presetID="3" presetClass="entr" presetSubtype="10" fill="hold" grpId="0" nodeType="afterEffect">
                                  <p:stCondLst>
                                    <p:cond delay="0"/>
                                  </p:stCondLst>
                                  <p:childTnLst>
                                    <p:set>
                                      <p:cBhvr>
                                        <p:cTn id="153" dur="1" fill="hold">
                                          <p:stCondLst>
                                            <p:cond delay="0"/>
                                          </p:stCondLst>
                                        </p:cTn>
                                        <p:tgtEl>
                                          <p:spTgt spid="326736"/>
                                        </p:tgtEl>
                                        <p:attrNameLst>
                                          <p:attrName>style.visibility</p:attrName>
                                        </p:attrNameLst>
                                      </p:cBhvr>
                                      <p:to>
                                        <p:strVal val="visible"/>
                                      </p:to>
                                    </p:set>
                                    <p:animEffect transition="in" filter="blinds(horizontal)">
                                      <p:cBhvr>
                                        <p:cTn id="154" dur="500"/>
                                        <p:tgtEl>
                                          <p:spTgt spid="326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734" grpId="0" autoUpdateAnimBg="0"/>
      <p:bldP spid="326659" grpId="0" animBg="1"/>
      <p:bldP spid="326660" grpId="0" animBg="1"/>
      <p:bldP spid="326665" grpId="0" autoUpdateAnimBg="0"/>
      <p:bldP spid="326666" grpId="0" autoUpdateAnimBg="0"/>
      <p:bldP spid="326667" grpId="0" autoUpdateAnimBg="0"/>
      <p:bldP spid="326668" grpId="0" animBg="1"/>
      <p:bldP spid="326678" grpId="0" animBg="1"/>
      <p:bldP spid="326679" grpId="0" animBg="1"/>
      <p:bldP spid="326686" grpId="0" autoUpdateAnimBg="0"/>
      <p:bldP spid="326687" grpId="0" autoUpdateAnimBg="0"/>
      <p:bldP spid="326692" grpId="0" animBg="1"/>
      <p:bldP spid="326710" grpId="0" autoUpdateAnimBg="0"/>
      <p:bldP spid="326735" grpId="0" autoUpdateAnimBg="0"/>
      <p:bldP spid="326736"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5"/>
          <p:cNvSpPr>
            <a:spLocks noChangeArrowheads="1"/>
          </p:cNvSpPr>
          <p:nvPr/>
        </p:nvSpPr>
        <p:spPr bwMode="auto">
          <a:xfrm>
            <a:off x="0" y="0"/>
            <a:ext cx="9144000" cy="6858000"/>
          </a:xfrm>
          <a:prstGeom prst="rect">
            <a:avLst/>
          </a:prstGeom>
          <a:solidFill>
            <a:srgbClr val="CC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328706" name="Group 2"/>
          <p:cNvGrpSpPr>
            <a:grpSpLocks/>
          </p:cNvGrpSpPr>
          <p:nvPr/>
        </p:nvGrpSpPr>
        <p:grpSpPr bwMode="auto">
          <a:xfrm>
            <a:off x="762000" y="5035550"/>
            <a:ext cx="1371600" cy="312738"/>
            <a:chOff x="0" y="3172"/>
            <a:chExt cx="864" cy="197"/>
          </a:xfrm>
        </p:grpSpPr>
        <p:graphicFrame>
          <p:nvGraphicFramePr>
            <p:cNvPr id="82957" name="Object 3"/>
            <p:cNvGraphicFramePr>
              <a:graphicFrameLocks noChangeAspect="1"/>
            </p:cNvGraphicFramePr>
            <p:nvPr/>
          </p:nvGraphicFramePr>
          <p:xfrm>
            <a:off x="96" y="3172"/>
            <a:ext cx="720" cy="197"/>
          </p:xfrm>
          <a:graphic>
            <a:graphicData uri="http://schemas.openxmlformats.org/presentationml/2006/ole">
              <mc:AlternateContent xmlns:mc="http://schemas.openxmlformats.org/markup-compatibility/2006">
                <mc:Choice xmlns:v="urn:schemas-microsoft-com:vml" Requires="v">
                  <p:oleObj spid="_x0000_s335893" name="剪辑" r:id="rId3" imgW="4878388" imgH="3495675" progId="">
                    <p:embed/>
                  </p:oleObj>
                </mc:Choice>
                <mc:Fallback>
                  <p:oleObj name="剪辑" r:id="rId3" imgW="4878388" imgH="3495675"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 y="3172"/>
                          <a:ext cx="720" cy="1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58" name="Rectangle 4"/>
            <p:cNvSpPr>
              <a:spLocks noChangeArrowheads="1"/>
            </p:cNvSpPr>
            <p:nvPr/>
          </p:nvSpPr>
          <p:spPr bwMode="auto">
            <a:xfrm>
              <a:off x="0" y="3264"/>
              <a:ext cx="864" cy="96"/>
            </a:xfrm>
            <a:prstGeom prst="rect">
              <a:avLst/>
            </a:prstGeom>
            <a:noFill/>
            <a:ln w="38100">
              <a:solidFill>
                <a:srgbClr val="00FF00"/>
              </a:solidFill>
              <a:miter lim="800000"/>
              <a:headEnd/>
              <a:tailEnd/>
            </a:ln>
            <a:effectLst/>
            <a:scene3d>
              <a:camera prst="legacyObliqueTopRight"/>
              <a:lightRig rig="legacyFlat1" dir="t"/>
            </a:scene3d>
            <a:sp3d extrusionH="201600" prstMaterial="legacyMetal">
              <a:bevelT w="13500" h="13500" prst="angle"/>
              <a:bevelB w="13500" h="13500" prst="angle"/>
              <a:extrusionClr>
                <a:srgbClr val="00FF00"/>
              </a:extrusionClr>
              <a:contourClr>
                <a:srgbClr val="00FF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2959" name="AutoShape 5"/>
            <p:cNvSpPr>
              <a:spLocks noChangeArrowheads="1"/>
            </p:cNvSpPr>
            <p:nvPr/>
          </p:nvSpPr>
          <p:spPr bwMode="auto">
            <a:xfrm>
              <a:off x="288" y="3216"/>
              <a:ext cx="336" cy="96"/>
            </a:xfrm>
            <a:prstGeom prst="irregularSeal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28710" name="Line 6"/>
          <p:cNvSpPr>
            <a:spLocks noChangeShapeType="1"/>
          </p:cNvSpPr>
          <p:nvPr/>
        </p:nvSpPr>
        <p:spPr bwMode="auto">
          <a:xfrm>
            <a:off x="1143000" y="3962400"/>
            <a:ext cx="91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1" name="Text Box 7"/>
          <p:cNvSpPr txBox="1">
            <a:spLocks noChangeArrowheads="1"/>
          </p:cNvSpPr>
          <p:nvPr/>
        </p:nvSpPr>
        <p:spPr bwMode="auto">
          <a:xfrm>
            <a:off x="762000" y="3748088"/>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rPr>
              <a:t>3</a:t>
            </a:r>
            <a:r>
              <a:rPr lang="en-US" altLang="zh-CN" b="1">
                <a:latin typeface="Times New Roman" panose="02020603050405020304" pitchFamily="18" charset="0"/>
              </a:rPr>
              <a:t>S</a:t>
            </a:r>
            <a:endParaRPr lang="en-US" altLang="zh-CN" b="1">
              <a:solidFill>
                <a:schemeClr val="bg2"/>
              </a:solidFill>
              <a:latin typeface="Times New Roman" panose="02020603050405020304" pitchFamily="18" charset="0"/>
            </a:endParaRPr>
          </a:p>
        </p:txBody>
      </p:sp>
      <p:sp>
        <p:nvSpPr>
          <p:cNvPr id="328712" name="Line 8"/>
          <p:cNvSpPr>
            <a:spLocks noChangeShapeType="1"/>
          </p:cNvSpPr>
          <p:nvPr/>
        </p:nvSpPr>
        <p:spPr bwMode="auto">
          <a:xfrm>
            <a:off x="1143000" y="1981200"/>
            <a:ext cx="91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3" name="Text Box 9"/>
          <p:cNvSpPr txBox="1">
            <a:spLocks noChangeArrowheads="1"/>
          </p:cNvSpPr>
          <p:nvPr/>
        </p:nvSpPr>
        <p:spPr bwMode="auto">
          <a:xfrm>
            <a:off x="762000" y="1752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rPr>
              <a:t>3</a:t>
            </a:r>
            <a:r>
              <a:rPr lang="en-US" altLang="zh-CN" b="1">
                <a:latin typeface="Times New Roman" panose="02020603050405020304" pitchFamily="18" charset="0"/>
              </a:rPr>
              <a:t>P</a:t>
            </a:r>
            <a:endParaRPr lang="en-US" altLang="zh-CN" b="1">
              <a:solidFill>
                <a:schemeClr val="bg2"/>
              </a:solidFill>
              <a:latin typeface="Times New Roman" panose="02020603050405020304" pitchFamily="18" charset="0"/>
            </a:endParaRPr>
          </a:p>
        </p:txBody>
      </p:sp>
      <p:pic>
        <p:nvPicPr>
          <p:cNvPr id="328714" name="Picture 10" descr="HARVBU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3733800"/>
            <a:ext cx="228600" cy="2286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sp>
        <p:nvSpPr>
          <p:cNvPr id="328715" name="Text Box 11"/>
          <p:cNvSpPr txBox="1">
            <a:spLocks noChangeArrowheads="1"/>
          </p:cNvSpPr>
          <p:nvPr/>
        </p:nvSpPr>
        <p:spPr bwMode="auto">
          <a:xfrm>
            <a:off x="914400" y="304800"/>
            <a:ext cx="1785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ea typeface="楷体_GB2312" pitchFamily="49" charset="-122"/>
              </a:rPr>
              <a:t>不考虑自旋</a:t>
            </a:r>
            <a:endParaRPr lang="zh-CN" altLang="en-US">
              <a:latin typeface="Times New Roman" panose="02020603050405020304" pitchFamily="18" charset="0"/>
              <a:ea typeface="楷体_GB2312" pitchFamily="49" charset="-122"/>
            </a:endParaRPr>
          </a:p>
        </p:txBody>
      </p:sp>
      <p:grpSp>
        <p:nvGrpSpPr>
          <p:cNvPr id="328716" name="Group 12"/>
          <p:cNvGrpSpPr>
            <a:grpSpLocks/>
          </p:cNvGrpSpPr>
          <p:nvPr/>
        </p:nvGrpSpPr>
        <p:grpSpPr bwMode="auto">
          <a:xfrm>
            <a:off x="1524000" y="3962400"/>
            <a:ext cx="304800" cy="1143000"/>
            <a:chOff x="528" y="2400"/>
            <a:chExt cx="152" cy="816"/>
          </a:xfrm>
        </p:grpSpPr>
        <p:sp>
          <p:nvSpPr>
            <p:cNvPr id="82955" name="Freeform 13"/>
            <p:cNvSpPr>
              <a:spLocks/>
            </p:cNvSpPr>
            <p:nvPr/>
          </p:nvSpPr>
          <p:spPr bwMode="auto">
            <a:xfrm>
              <a:off x="528" y="2448"/>
              <a:ext cx="152" cy="768"/>
            </a:xfrm>
            <a:custGeom>
              <a:avLst/>
              <a:gdLst>
                <a:gd name="T0" fmla="*/ 33 w 256"/>
                <a:gd name="T1" fmla="*/ 768 h 864"/>
                <a:gd name="T2" fmla="*/ 5 w 256"/>
                <a:gd name="T3" fmla="*/ 683 h 864"/>
                <a:gd name="T4" fmla="*/ 62 w 256"/>
                <a:gd name="T5" fmla="*/ 640 h 864"/>
                <a:gd name="T6" fmla="*/ 33 w 256"/>
                <a:gd name="T7" fmla="*/ 512 h 864"/>
                <a:gd name="T8" fmla="*/ 90 w 256"/>
                <a:gd name="T9" fmla="*/ 512 h 864"/>
                <a:gd name="T10" fmla="*/ 90 w 256"/>
                <a:gd name="T11" fmla="*/ 469 h 864"/>
                <a:gd name="T12" fmla="*/ 62 w 256"/>
                <a:gd name="T13" fmla="*/ 384 h 864"/>
                <a:gd name="T14" fmla="*/ 119 w 256"/>
                <a:gd name="T15" fmla="*/ 341 h 864"/>
                <a:gd name="T16" fmla="*/ 90 w 256"/>
                <a:gd name="T17" fmla="*/ 256 h 864"/>
                <a:gd name="T18" fmla="*/ 147 w 256"/>
                <a:gd name="T19" fmla="*/ 213 h 864"/>
                <a:gd name="T20" fmla="*/ 119 w 256"/>
                <a:gd name="T21" fmla="*/ 128 h 864"/>
                <a:gd name="T22" fmla="*/ 147 w 256"/>
                <a:gd name="T23" fmla="*/ 85 h 864"/>
                <a:gd name="T24" fmla="*/ 90 w 256"/>
                <a:gd name="T25" fmla="*/ 0 h 8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6" h="864">
                  <a:moveTo>
                    <a:pt x="56" y="864"/>
                  </a:moveTo>
                  <a:cubicBezTo>
                    <a:pt x="28" y="828"/>
                    <a:pt x="0" y="792"/>
                    <a:pt x="8" y="768"/>
                  </a:cubicBezTo>
                  <a:cubicBezTo>
                    <a:pt x="16" y="744"/>
                    <a:pt x="96" y="752"/>
                    <a:pt x="104" y="720"/>
                  </a:cubicBezTo>
                  <a:cubicBezTo>
                    <a:pt x="112" y="688"/>
                    <a:pt x="48" y="600"/>
                    <a:pt x="56" y="576"/>
                  </a:cubicBezTo>
                  <a:cubicBezTo>
                    <a:pt x="64" y="552"/>
                    <a:pt x="136" y="584"/>
                    <a:pt x="152" y="576"/>
                  </a:cubicBezTo>
                  <a:cubicBezTo>
                    <a:pt x="168" y="568"/>
                    <a:pt x="160" y="552"/>
                    <a:pt x="152" y="528"/>
                  </a:cubicBezTo>
                  <a:cubicBezTo>
                    <a:pt x="144" y="504"/>
                    <a:pt x="96" y="456"/>
                    <a:pt x="104" y="432"/>
                  </a:cubicBezTo>
                  <a:cubicBezTo>
                    <a:pt x="112" y="408"/>
                    <a:pt x="192" y="408"/>
                    <a:pt x="200" y="384"/>
                  </a:cubicBezTo>
                  <a:cubicBezTo>
                    <a:pt x="208" y="360"/>
                    <a:pt x="144" y="312"/>
                    <a:pt x="152" y="288"/>
                  </a:cubicBezTo>
                  <a:cubicBezTo>
                    <a:pt x="160" y="264"/>
                    <a:pt x="240" y="264"/>
                    <a:pt x="248" y="240"/>
                  </a:cubicBezTo>
                  <a:cubicBezTo>
                    <a:pt x="256" y="216"/>
                    <a:pt x="200" y="168"/>
                    <a:pt x="200" y="144"/>
                  </a:cubicBezTo>
                  <a:cubicBezTo>
                    <a:pt x="200" y="120"/>
                    <a:pt x="256" y="120"/>
                    <a:pt x="248" y="96"/>
                  </a:cubicBezTo>
                  <a:cubicBezTo>
                    <a:pt x="240" y="72"/>
                    <a:pt x="168" y="16"/>
                    <a:pt x="152" y="0"/>
                  </a:cubicBezTo>
                </a:path>
              </a:pathLst>
            </a:custGeom>
            <a:noFill/>
            <a:ln w="1905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56" name="Line 14"/>
            <p:cNvSpPr>
              <a:spLocks noChangeShapeType="1"/>
            </p:cNvSpPr>
            <p:nvPr/>
          </p:nvSpPr>
          <p:spPr bwMode="auto">
            <a:xfrm flipV="1">
              <a:off x="624" y="2400"/>
              <a:ext cx="0" cy="48"/>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2613174705"/>
      </p:ext>
    </p:extLst>
  </p:cSld>
  <p:clrMapOvr>
    <a:masterClrMapping/>
  </p:clrMapOvr>
  <p:transition advClick="0" advTm="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28715"/>
                                        </p:tgtEl>
                                        <p:attrNameLst>
                                          <p:attrName>style.visibility</p:attrName>
                                        </p:attrNameLst>
                                      </p:cBhvr>
                                      <p:to>
                                        <p:strVal val="visible"/>
                                      </p:to>
                                    </p:set>
                                    <p:anim calcmode="lin" valueType="num">
                                      <p:cBhvr additive="base">
                                        <p:cTn id="7" dur="500" fill="hold"/>
                                        <p:tgtEl>
                                          <p:spTgt spid="328715"/>
                                        </p:tgtEl>
                                        <p:attrNameLst>
                                          <p:attrName>ppt_x</p:attrName>
                                        </p:attrNameLst>
                                      </p:cBhvr>
                                      <p:tavLst>
                                        <p:tav tm="0">
                                          <p:val>
                                            <p:strVal val="#ppt_x"/>
                                          </p:val>
                                        </p:tav>
                                        <p:tav tm="100000">
                                          <p:val>
                                            <p:strVal val="#ppt_x"/>
                                          </p:val>
                                        </p:tav>
                                      </p:tavLst>
                                    </p:anim>
                                    <p:anim calcmode="lin" valueType="num">
                                      <p:cBhvr additive="base">
                                        <p:cTn id="8" dur="500" fill="hold"/>
                                        <p:tgtEl>
                                          <p:spTgt spid="328715"/>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17" presetClass="entr" presetSubtype="8" fill="hold" grpId="0" nodeType="afterEffect">
                                  <p:stCondLst>
                                    <p:cond delay="0"/>
                                  </p:stCondLst>
                                  <p:childTnLst>
                                    <p:set>
                                      <p:cBhvr>
                                        <p:cTn id="11" dur="1" fill="hold">
                                          <p:stCondLst>
                                            <p:cond delay="0"/>
                                          </p:stCondLst>
                                        </p:cTn>
                                        <p:tgtEl>
                                          <p:spTgt spid="328710"/>
                                        </p:tgtEl>
                                        <p:attrNameLst>
                                          <p:attrName>style.visibility</p:attrName>
                                        </p:attrNameLst>
                                      </p:cBhvr>
                                      <p:to>
                                        <p:strVal val="visible"/>
                                      </p:to>
                                    </p:set>
                                    <p:anim calcmode="lin" valueType="num">
                                      <p:cBhvr>
                                        <p:cTn id="12" dur="500" fill="hold"/>
                                        <p:tgtEl>
                                          <p:spTgt spid="328710"/>
                                        </p:tgtEl>
                                        <p:attrNameLst>
                                          <p:attrName>ppt_x</p:attrName>
                                        </p:attrNameLst>
                                      </p:cBhvr>
                                      <p:tavLst>
                                        <p:tav tm="0">
                                          <p:val>
                                            <p:strVal val="#ppt_x-#ppt_w/2"/>
                                          </p:val>
                                        </p:tav>
                                        <p:tav tm="100000">
                                          <p:val>
                                            <p:strVal val="#ppt_x"/>
                                          </p:val>
                                        </p:tav>
                                      </p:tavLst>
                                    </p:anim>
                                    <p:anim calcmode="lin" valueType="num">
                                      <p:cBhvr>
                                        <p:cTn id="13" dur="500" fill="hold"/>
                                        <p:tgtEl>
                                          <p:spTgt spid="328710"/>
                                        </p:tgtEl>
                                        <p:attrNameLst>
                                          <p:attrName>ppt_y</p:attrName>
                                        </p:attrNameLst>
                                      </p:cBhvr>
                                      <p:tavLst>
                                        <p:tav tm="0">
                                          <p:val>
                                            <p:strVal val="#ppt_y"/>
                                          </p:val>
                                        </p:tav>
                                        <p:tav tm="100000">
                                          <p:val>
                                            <p:strVal val="#ppt_y"/>
                                          </p:val>
                                        </p:tav>
                                      </p:tavLst>
                                    </p:anim>
                                    <p:anim calcmode="lin" valueType="num">
                                      <p:cBhvr>
                                        <p:cTn id="14" dur="500" fill="hold"/>
                                        <p:tgtEl>
                                          <p:spTgt spid="328710"/>
                                        </p:tgtEl>
                                        <p:attrNameLst>
                                          <p:attrName>ppt_w</p:attrName>
                                        </p:attrNameLst>
                                      </p:cBhvr>
                                      <p:tavLst>
                                        <p:tav tm="0">
                                          <p:val>
                                            <p:fltVal val="0"/>
                                          </p:val>
                                        </p:tav>
                                        <p:tav tm="100000">
                                          <p:val>
                                            <p:strVal val="#ppt_w"/>
                                          </p:val>
                                        </p:tav>
                                      </p:tavLst>
                                    </p:anim>
                                    <p:anim calcmode="lin" valueType="num">
                                      <p:cBhvr>
                                        <p:cTn id="15" dur="500" fill="hold"/>
                                        <p:tgtEl>
                                          <p:spTgt spid="328710"/>
                                        </p:tgtEl>
                                        <p:attrNameLst>
                                          <p:attrName>ppt_h</p:attrName>
                                        </p:attrNameLst>
                                      </p:cBhvr>
                                      <p:tavLst>
                                        <p:tav tm="0">
                                          <p:val>
                                            <p:strVal val="#ppt_h"/>
                                          </p:val>
                                        </p:tav>
                                        <p:tav tm="100000">
                                          <p:val>
                                            <p:strVal val="#ppt_h"/>
                                          </p:val>
                                        </p:tav>
                                      </p:tavLst>
                                    </p:anim>
                                  </p:childTnLst>
                                </p:cTn>
                              </p:par>
                            </p:childTnLst>
                          </p:cTn>
                        </p:par>
                        <p:par>
                          <p:cTn id="16" fill="hold" nodeType="afterGroup">
                            <p:stCondLst>
                              <p:cond delay="1000"/>
                            </p:stCondLst>
                            <p:childTnLst>
                              <p:par>
                                <p:cTn id="17" presetID="4" presetClass="entr" presetSubtype="32" fill="hold" grpId="0" nodeType="afterEffect">
                                  <p:stCondLst>
                                    <p:cond delay="0"/>
                                  </p:stCondLst>
                                  <p:childTnLst>
                                    <p:set>
                                      <p:cBhvr>
                                        <p:cTn id="18" dur="1" fill="hold">
                                          <p:stCondLst>
                                            <p:cond delay="0"/>
                                          </p:stCondLst>
                                        </p:cTn>
                                        <p:tgtEl>
                                          <p:spTgt spid="328711"/>
                                        </p:tgtEl>
                                        <p:attrNameLst>
                                          <p:attrName>style.visibility</p:attrName>
                                        </p:attrNameLst>
                                      </p:cBhvr>
                                      <p:to>
                                        <p:strVal val="visible"/>
                                      </p:to>
                                    </p:set>
                                    <p:animEffect transition="in" filter="box(out)">
                                      <p:cBhvr>
                                        <p:cTn id="19" dur="500"/>
                                        <p:tgtEl>
                                          <p:spTgt spid="328711"/>
                                        </p:tgtEl>
                                      </p:cBhvr>
                                    </p:animEffect>
                                  </p:childTnLst>
                                </p:cTn>
                              </p:par>
                            </p:childTnLst>
                          </p:cTn>
                        </p:par>
                        <p:par>
                          <p:cTn id="20" fill="hold" nodeType="afterGroup">
                            <p:stCondLst>
                              <p:cond delay="1500"/>
                            </p:stCondLst>
                            <p:childTnLst>
                              <p:par>
                                <p:cTn id="21" presetID="17" presetClass="entr" presetSubtype="8" fill="hold" grpId="0" nodeType="afterEffect">
                                  <p:stCondLst>
                                    <p:cond delay="1000"/>
                                  </p:stCondLst>
                                  <p:childTnLst>
                                    <p:set>
                                      <p:cBhvr>
                                        <p:cTn id="22" dur="1" fill="hold">
                                          <p:stCondLst>
                                            <p:cond delay="0"/>
                                          </p:stCondLst>
                                        </p:cTn>
                                        <p:tgtEl>
                                          <p:spTgt spid="328712"/>
                                        </p:tgtEl>
                                        <p:attrNameLst>
                                          <p:attrName>style.visibility</p:attrName>
                                        </p:attrNameLst>
                                      </p:cBhvr>
                                      <p:to>
                                        <p:strVal val="visible"/>
                                      </p:to>
                                    </p:set>
                                    <p:anim calcmode="lin" valueType="num">
                                      <p:cBhvr>
                                        <p:cTn id="23" dur="500" fill="hold"/>
                                        <p:tgtEl>
                                          <p:spTgt spid="328712"/>
                                        </p:tgtEl>
                                        <p:attrNameLst>
                                          <p:attrName>ppt_x</p:attrName>
                                        </p:attrNameLst>
                                      </p:cBhvr>
                                      <p:tavLst>
                                        <p:tav tm="0">
                                          <p:val>
                                            <p:strVal val="#ppt_x-#ppt_w/2"/>
                                          </p:val>
                                        </p:tav>
                                        <p:tav tm="100000">
                                          <p:val>
                                            <p:strVal val="#ppt_x"/>
                                          </p:val>
                                        </p:tav>
                                      </p:tavLst>
                                    </p:anim>
                                    <p:anim calcmode="lin" valueType="num">
                                      <p:cBhvr>
                                        <p:cTn id="24" dur="500" fill="hold"/>
                                        <p:tgtEl>
                                          <p:spTgt spid="328712"/>
                                        </p:tgtEl>
                                        <p:attrNameLst>
                                          <p:attrName>ppt_y</p:attrName>
                                        </p:attrNameLst>
                                      </p:cBhvr>
                                      <p:tavLst>
                                        <p:tav tm="0">
                                          <p:val>
                                            <p:strVal val="#ppt_y"/>
                                          </p:val>
                                        </p:tav>
                                        <p:tav tm="100000">
                                          <p:val>
                                            <p:strVal val="#ppt_y"/>
                                          </p:val>
                                        </p:tav>
                                      </p:tavLst>
                                    </p:anim>
                                    <p:anim calcmode="lin" valueType="num">
                                      <p:cBhvr>
                                        <p:cTn id="25" dur="500" fill="hold"/>
                                        <p:tgtEl>
                                          <p:spTgt spid="328712"/>
                                        </p:tgtEl>
                                        <p:attrNameLst>
                                          <p:attrName>ppt_w</p:attrName>
                                        </p:attrNameLst>
                                      </p:cBhvr>
                                      <p:tavLst>
                                        <p:tav tm="0">
                                          <p:val>
                                            <p:fltVal val="0"/>
                                          </p:val>
                                        </p:tav>
                                        <p:tav tm="100000">
                                          <p:val>
                                            <p:strVal val="#ppt_w"/>
                                          </p:val>
                                        </p:tav>
                                      </p:tavLst>
                                    </p:anim>
                                    <p:anim calcmode="lin" valueType="num">
                                      <p:cBhvr>
                                        <p:cTn id="26" dur="500" fill="hold"/>
                                        <p:tgtEl>
                                          <p:spTgt spid="328712"/>
                                        </p:tgtEl>
                                        <p:attrNameLst>
                                          <p:attrName>ppt_h</p:attrName>
                                        </p:attrNameLst>
                                      </p:cBhvr>
                                      <p:tavLst>
                                        <p:tav tm="0">
                                          <p:val>
                                            <p:strVal val="#ppt_h"/>
                                          </p:val>
                                        </p:tav>
                                        <p:tav tm="100000">
                                          <p:val>
                                            <p:strVal val="#ppt_h"/>
                                          </p:val>
                                        </p:tav>
                                      </p:tavLst>
                                    </p:anim>
                                  </p:childTnLst>
                                </p:cTn>
                              </p:par>
                            </p:childTnLst>
                          </p:cTn>
                        </p:par>
                        <p:par>
                          <p:cTn id="27" fill="hold" nodeType="afterGroup">
                            <p:stCondLst>
                              <p:cond delay="3000"/>
                            </p:stCondLst>
                            <p:childTnLst>
                              <p:par>
                                <p:cTn id="28" presetID="4" presetClass="entr" presetSubtype="32" fill="hold" grpId="0" nodeType="afterEffect">
                                  <p:stCondLst>
                                    <p:cond delay="0"/>
                                  </p:stCondLst>
                                  <p:childTnLst>
                                    <p:set>
                                      <p:cBhvr>
                                        <p:cTn id="29" dur="1" fill="hold">
                                          <p:stCondLst>
                                            <p:cond delay="0"/>
                                          </p:stCondLst>
                                        </p:cTn>
                                        <p:tgtEl>
                                          <p:spTgt spid="328713"/>
                                        </p:tgtEl>
                                        <p:attrNameLst>
                                          <p:attrName>style.visibility</p:attrName>
                                        </p:attrNameLst>
                                      </p:cBhvr>
                                      <p:to>
                                        <p:strVal val="visible"/>
                                      </p:to>
                                    </p:set>
                                    <p:animEffect transition="in" filter="box(out)">
                                      <p:cBhvr>
                                        <p:cTn id="30" dur="500"/>
                                        <p:tgtEl>
                                          <p:spTgt spid="328713"/>
                                        </p:tgtEl>
                                      </p:cBhvr>
                                    </p:animEffect>
                                  </p:childTnLst>
                                </p:cTn>
                              </p:par>
                            </p:childTnLst>
                          </p:cTn>
                        </p:par>
                        <p:par>
                          <p:cTn id="31" fill="hold" nodeType="afterGroup">
                            <p:stCondLst>
                              <p:cond delay="3500"/>
                            </p:stCondLst>
                            <p:childTnLst>
                              <p:par>
                                <p:cTn id="32" presetID="4" presetClass="entr" presetSubtype="16" fill="hold" nodeType="afterEffect">
                                  <p:stCondLst>
                                    <p:cond delay="1000"/>
                                  </p:stCondLst>
                                  <p:childTnLst>
                                    <p:set>
                                      <p:cBhvr>
                                        <p:cTn id="33" dur="1" fill="hold">
                                          <p:stCondLst>
                                            <p:cond delay="0"/>
                                          </p:stCondLst>
                                        </p:cTn>
                                        <p:tgtEl>
                                          <p:spTgt spid="328714"/>
                                        </p:tgtEl>
                                        <p:attrNameLst>
                                          <p:attrName>style.visibility</p:attrName>
                                        </p:attrNameLst>
                                      </p:cBhvr>
                                      <p:to>
                                        <p:strVal val="visible"/>
                                      </p:to>
                                    </p:set>
                                    <p:animEffect transition="in" filter="box(in)">
                                      <p:cBhvr>
                                        <p:cTn id="34" dur="500"/>
                                        <p:tgtEl>
                                          <p:spTgt spid="32871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37" fill="hold" nodeType="clickEffect">
                                  <p:stCondLst>
                                    <p:cond delay="0"/>
                                  </p:stCondLst>
                                  <p:childTnLst>
                                    <p:set>
                                      <p:cBhvr>
                                        <p:cTn id="38" dur="1" fill="hold">
                                          <p:stCondLst>
                                            <p:cond delay="0"/>
                                          </p:stCondLst>
                                        </p:cTn>
                                        <p:tgtEl>
                                          <p:spTgt spid="328706"/>
                                        </p:tgtEl>
                                        <p:attrNameLst>
                                          <p:attrName>style.visibility</p:attrName>
                                        </p:attrNameLst>
                                      </p:cBhvr>
                                      <p:to>
                                        <p:strVal val="visible"/>
                                      </p:to>
                                    </p:set>
                                    <p:animEffect transition="in" filter="barn(outVertical)">
                                      <p:cBhvr>
                                        <p:cTn id="39" dur="500"/>
                                        <p:tgtEl>
                                          <p:spTgt spid="328706"/>
                                        </p:tgtEl>
                                      </p:cBhvr>
                                    </p:animEffect>
                                  </p:childTnLst>
                                </p:cTn>
                              </p:par>
                            </p:childTnLst>
                          </p:cTn>
                        </p:par>
                        <p:par>
                          <p:cTn id="40" fill="hold" nodeType="afterGroup">
                            <p:stCondLst>
                              <p:cond delay="500"/>
                            </p:stCondLst>
                            <p:childTnLst>
                              <p:par>
                                <p:cTn id="41" presetID="17" presetClass="entr" presetSubtype="4" fill="hold" nodeType="afterEffect">
                                  <p:stCondLst>
                                    <p:cond delay="0"/>
                                  </p:stCondLst>
                                  <p:childTnLst>
                                    <p:set>
                                      <p:cBhvr>
                                        <p:cTn id="42" dur="1" fill="hold">
                                          <p:stCondLst>
                                            <p:cond delay="0"/>
                                          </p:stCondLst>
                                        </p:cTn>
                                        <p:tgtEl>
                                          <p:spTgt spid="328716"/>
                                        </p:tgtEl>
                                        <p:attrNameLst>
                                          <p:attrName>style.visibility</p:attrName>
                                        </p:attrNameLst>
                                      </p:cBhvr>
                                      <p:to>
                                        <p:strVal val="visible"/>
                                      </p:to>
                                    </p:set>
                                    <p:anim calcmode="lin" valueType="num">
                                      <p:cBhvr>
                                        <p:cTn id="43" dur="500" fill="hold"/>
                                        <p:tgtEl>
                                          <p:spTgt spid="328716"/>
                                        </p:tgtEl>
                                        <p:attrNameLst>
                                          <p:attrName>ppt_x</p:attrName>
                                        </p:attrNameLst>
                                      </p:cBhvr>
                                      <p:tavLst>
                                        <p:tav tm="0">
                                          <p:val>
                                            <p:strVal val="#ppt_x"/>
                                          </p:val>
                                        </p:tav>
                                        <p:tav tm="100000">
                                          <p:val>
                                            <p:strVal val="#ppt_x"/>
                                          </p:val>
                                        </p:tav>
                                      </p:tavLst>
                                    </p:anim>
                                    <p:anim calcmode="lin" valueType="num">
                                      <p:cBhvr>
                                        <p:cTn id="44" dur="500" fill="hold"/>
                                        <p:tgtEl>
                                          <p:spTgt spid="328716"/>
                                        </p:tgtEl>
                                        <p:attrNameLst>
                                          <p:attrName>ppt_y</p:attrName>
                                        </p:attrNameLst>
                                      </p:cBhvr>
                                      <p:tavLst>
                                        <p:tav tm="0">
                                          <p:val>
                                            <p:strVal val="#ppt_y+#ppt_h/2"/>
                                          </p:val>
                                        </p:tav>
                                        <p:tav tm="100000">
                                          <p:val>
                                            <p:strVal val="#ppt_y"/>
                                          </p:val>
                                        </p:tav>
                                      </p:tavLst>
                                    </p:anim>
                                    <p:anim calcmode="lin" valueType="num">
                                      <p:cBhvr>
                                        <p:cTn id="45" dur="500" fill="hold"/>
                                        <p:tgtEl>
                                          <p:spTgt spid="328716"/>
                                        </p:tgtEl>
                                        <p:attrNameLst>
                                          <p:attrName>ppt_w</p:attrName>
                                        </p:attrNameLst>
                                      </p:cBhvr>
                                      <p:tavLst>
                                        <p:tav tm="0">
                                          <p:val>
                                            <p:strVal val="#ppt_w"/>
                                          </p:val>
                                        </p:tav>
                                        <p:tav tm="100000">
                                          <p:val>
                                            <p:strVal val="#ppt_w"/>
                                          </p:val>
                                        </p:tav>
                                      </p:tavLst>
                                    </p:anim>
                                    <p:anim calcmode="lin" valueType="num">
                                      <p:cBhvr>
                                        <p:cTn id="46" dur="500" fill="hold"/>
                                        <p:tgtEl>
                                          <p:spTgt spid="3287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10" grpId="0" animBg="1"/>
      <p:bldP spid="328711" grpId="0" autoUpdateAnimBg="0"/>
      <p:bldP spid="328712" grpId="0" animBg="1"/>
      <p:bldP spid="328713" grpId="0" autoUpdateAnimBg="0"/>
      <p:bldP spid="328715"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5"/>
          <p:cNvSpPr>
            <a:spLocks noChangeArrowheads="1"/>
          </p:cNvSpPr>
          <p:nvPr/>
        </p:nvSpPr>
        <p:spPr bwMode="auto">
          <a:xfrm>
            <a:off x="0" y="0"/>
            <a:ext cx="9144000" cy="6858000"/>
          </a:xfrm>
          <a:prstGeom prst="rect">
            <a:avLst/>
          </a:prstGeom>
          <a:solidFill>
            <a:srgbClr val="CC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83971" name="Group 2"/>
          <p:cNvGrpSpPr>
            <a:grpSpLocks/>
          </p:cNvGrpSpPr>
          <p:nvPr/>
        </p:nvGrpSpPr>
        <p:grpSpPr bwMode="auto">
          <a:xfrm>
            <a:off x="762000" y="5035550"/>
            <a:ext cx="1371600" cy="312738"/>
            <a:chOff x="0" y="3172"/>
            <a:chExt cx="864" cy="197"/>
          </a:xfrm>
        </p:grpSpPr>
        <p:graphicFrame>
          <p:nvGraphicFramePr>
            <p:cNvPr id="83981" name="Object 3"/>
            <p:cNvGraphicFramePr>
              <a:graphicFrameLocks noChangeAspect="1"/>
            </p:cNvGraphicFramePr>
            <p:nvPr/>
          </p:nvGraphicFramePr>
          <p:xfrm>
            <a:off x="96" y="3172"/>
            <a:ext cx="720" cy="197"/>
          </p:xfrm>
          <a:graphic>
            <a:graphicData uri="http://schemas.openxmlformats.org/presentationml/2006/ole">
              <mc:AlternateContent xmlns:mc="http://schemas.openxmlformats.org/markup-compatibility/2006">
                <mc:Choice xmlns:v="urn:schemas-microsoft-com:vml" Requires="v">
                  <p:oleObj spid="_x0000_s336917" name="剪辑" r:id="rId3" imgW="4878388" imgH="3495675" progId="">
                    <p:embed/>
                  </p:oleObj>
                </mc:Choice>
                <mc:Fallback>
                  <p:oleObj name="剪辑" r:id="rId3" imgW="4878388" imgH="3495675"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 y="3172"/>
                          <a:ext cx="720" cy="1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82" name="Rectangle 4"/>
            <p:cNvSpPr>
              <a:spLocks noChangeArrowheads="1"/>
            </p:cNvSpPr>
            <p:nvPr/>
          </p:nvSpPr>
          <p:spPr bwMode="auto">
            <a:xfrm>
              <a:off x="0" y="3264"/>
              <a:ext cx="864" cy="96"/>
            </a:xfrm>
            <a:prstGeom prst="rect">
              <a:avLst/>
            </a:prstGeom>
            <a:noFill/>
            <a:ln w="38100">
              <a:solidFill>
                <a:srgbClr val="00FF00"/>
              </a:solidFill>
              <a:miter lim="800000"/>
              <a:headEnd/>
              <a:tailEnd/>
            </a:ln>
            <a:effectLst/>
            <a:scene3d>
              <a:camera prst="legacyObliqueTopRight"/>
              <a:lightRig rig="legacyFlat1" dir="t"/>
            </a:scene3d>
            <a:sp3d extrusionH="201600" prstMaterial="legacyMetal">
              <a:bevelT w="13500" h="13500" prst="angle"/>
              <a:bevelB w="13500" h="13500" prst="angle"/>
              <a:extrusionClr>
                <a:srgbClr val="00FF00"/>
              </a:extrusionClr>
              <a:contourClr>
                <a:srgbClr val="00FF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3983" name="AutoShape 5"/>
            <p:cNvSpPr>
              <a:spLocks noChangeArrowheads="1"/>
            </p:cNvSpPr>
            <p:nvPr/>
          </p:nvSpPr>
          <p:spPr bwMode="auto">
            <a:xfrm>
              <a:off x="288" y="3216"/>
              <a:ext cx="336" cy="96"/>
            </a:xfrm>
            <a:prstGeom prst="irregularSeal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83972" name="Line 6"/>
          <p:cNvSpPr>
            <a:spLocks noChangeShapeType="1"/>
          </p:cNvSpPr>
          <p:nvPr/>
        </p:nvSpPr>
        <p:spPr bwMode="auto">
          <a:xfrm>
            <a:off x="1143000" y="3962400"/>
            <a:ext cx="91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73" name="Text Box 7"/>
          <p:cNvSpPr txBox="1">
            <a:spLocks noChangeArrowheads="1"/>
          </p:cNvSpPr>
          <p:nvPr/>
        </p:nvSpPr>
        <p:spPr bwMode="auto">
          <a:xfrm>
            <a:off x="762000" y="3748088"/>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sz="2000" b="1">
                <a:latin typeface="Times New Roman" panose="02020603050405020304" pitchFamily="18" charset="0"/>
              </a:rPr>
              <a:t>3</a:t>
            </a:r>
            <a:r>
              <a:rPr lang="en-US" altLang="zh-CN" sz="2000" b="1">
                <a:latin typeface="Times New Roman" panose="02020603050405020304" pitchFamily="18" charset="0"/>
              </a:rPr>
              <a:t>S</a:t>
            </a:r>
            <a:endParaRPr lang="en-US" altLang="zh-CN" sz="2000" b="1">
              <a:solidFill>
                <a:schemeClr val="bg2"/>
              </a:solidFill>
              <a:latin typeface="Times New Roman" panose="02020603050405020304" pitchFamily="18" charset="0"/>
            </a:endParaRPr>
          </a:p>
        </p:txBody>
      </p:sp>
      <p:sp>
        <p:nvSpPr>
          <p:cNvPr id="83974" name="Line 8"/>
          <p:cNvSpPr>
            <a:spLocks noChangeShapeType="1"/>
          </p:cNvSpPr>
          <p:nvPr/>
        </p:nvSpPr>
        <p:spPr bwMode="auto">
          <a:xfrm>
            <a:off x="1143000" y="1981200"/>
            <a:ext cx="91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75" name="Text Box 9"/>
          <p:cNvSpPr txBox="1">
            <a:spLocks noChangeArrowheads="1"/>
          </p:cNvSpPr>
          <p:nvPr/>
        </p:nvSpPr>
        <p:spPr bwMode="auto">
          <a:xfrm>
            <a:off x="762000" y="1752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sz="2000" b="1">
                <a:latin typeface="Times New Roman" panose="02020603050405020304" pitchFamily="18" charset="0"/>
              </a:rPr>
              <a:t>3</a:t>
            </a:r>
            <a:r>
              <a:rPr lang="en-US" altLang="zh-CN" sz="2000" b="1">
                <a:latin typeface="Times New Roman" panose="02020603050405020304" pitchFamily="18" charset="0"/>
              </a:rPr>
              <a:t>P</a:t>
            </a:r>
            <a:endParaRPr lang="en-US" altLang="zh-CN" sz="2000" b="1">
              <a:solidFill>
                <a:schemeClr val="bg2"/>
              </a:solidFill>
              <a:latin typeface="Times New Roman" panose="02020603050405020304" pitchFamily="18" charset="0"/>
            </a:endParaRPr>
          </a:p>
        </p:txBody>
      </p:sp>
      <p:sp>
        <p:nvSpPr>
          <p:cNvPr id="83976" name="Freeform 10"/>
          <p:cNvSpPr>
            <a:spLocks/>
          </p:cNvSpPr>
          <p:nvPr/>
        </p:nvSpPr>
        <p:spPr bwMode="auto">
          <a:xfrm>
            <a:off x="1435100" y="4038600"/>
            <a:ext cx="406400" cy="1066800"/>
          </a:xfrm>
          <a:custGeom>
            <a:avLst/>
            <a:gdLst>
              <a:gd name="T0" fmla="*/ 88900 w 256"/>
              <a:gd name="T1" fmla="*/ 1066800 h 864"/>
              <a:gd name="T2" fmla="*/ 12700 w 256"/>
              <a:gd name="T3" fmla="*/ 948267 h 864"/>
              <a:gd name="T4" fmla="*/ 165100 w 256"/>
              <a:gd name="T5" fmla="*/ 889000 h 864"/>
              <a:gd name="T6" fmla="*/ 88900 w 256"/>
              <a:gd name="T7" fmla="*/ 711200 h 864"/>
              <a:gd name="T8" fmla="*/ 241300 w 256"/>
              <a:gd name="T9" fmla="*/ 711200 h 864"/>
              <a:gd name="T10" fmla="*/ 241300 w 256"/>
              <a:gd name="T11" fmla="*/ 651933 h 864"/>
              <a:gd name="T12" fmla="*/ 165100 w 256"/>
              <a:gd name="T13" fmla="*/ 533400 h 864"/>
              <a:gd name="T14" fmla="*/ 317500 w 256"/>
              <a:gd name="T15" fmla="*/ 474133 h 864"/>
              <a:gd name="T16" fmla="*/ 241300 w 256"/>
              <a:gd name="T17" fmla="*/ 355600 h 864"/>
              <a:gd name="T18" fmla="*/ 393700 w 256"/>
              <a:gd name="T19" fmla="*/ 296333 h 864"/>
              <a:gd name="T20" fmla="*/ 317500 w 256"/>
              <a:gd name="T21" fmla="*/ 177800 h 864"/>
              <a:gd name="T22" fmla="*/ 393700 w 256"/>
              <a:gd name="T23" fmla="*/ 118533 h 864"/>
              <a:gd name="T24" fmla="*/ 241300 w 256"/>
              <a:gd name="T25" fmla="*/ 0 h 8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6" h="864">
                <a:moveTo>
                  <a:pt x="56" y="864"/>
                </a:moveTo>
                <a:cubicBezTo>
                  <a:pt x="28" y="828"/>
                  <a:pt x="0" y="792"/>
                  <a:pt x="8" y="768"/>
                </a:cubicBezTo>
                <a:cubicBezTo>
                  <a:pt x="16" y="744"/>
                  <a:pt x="96" y="752"/>
                  <a:pt x="104" y="720"/>
                </a:cubicBezTo>
                <a:cubicBezTo>
                  <a:pt x="112" y="688"/>
                  <a:pt x="48" y="600"/>
                  <a:pt x="56" y="576"/>
                </a:cubicBezTo>
                <a:cubicBezTo>
                  <a:pt x="64" y="552"/>
                  <a:pt x="136" y="584"/>
                  <a:pt x="152" y="576"/>
                </a:cubicBezTo>
                <a:cubicBezTo>
                  <a:pt x="168" y="568"/>
                  <a:pt x="160" y="552"/>
                  <a:pt x="152" y="528"/>
                </a:cubicBezTo>
                <a:cubicBezTo>
                  <a:pt x="144" y="504"/>
                  <a:pt x="96" y="456"/>
                  <a:pt x="104" y="432"/>
                </a:cubicBezTo>
                <a:cubicBezTo>
                  <a:pt x="112" y="408"/>
                  <a:pt x="192" y="408"/>
                  <a:pt x="200" y="384"/>
                </a:cubicBezTo>
                <a:cubicBezTo>
                  <a:pt x="208" y="360"/>
                  <a:pt x="144" y="312"/>
                  <a:pt x="152" y="288"/>
                </a:cubicBezTo>
                <a:cubicBezTo>
                  <a:pt x="160" y="264"/>
                  <a:pt x="240" y="264"/>
                  <a:pt x="248" y="240"/>
                </a:cubicBezTo>
                <a:cubicBezTo>
                  <a:pt x="256" y="216"/>
                  <a:pt x="200" y="168"/>
                  <a:pt x="200" y="144"/>
                </a:cubicBezTo>
                <a:cubicBezTo>
                  <a:pt x="200" y="120"/>
                  <a:pt x="256" y="120"/>
                  <a:pt x="248" y="96"/>
                </a:cubicBezTo>
                <a:cubicBezTo>
                  <a:pt x="240" y="72"/>
                  <a:pt x="168" y="16"/>
                  <a:pt x="152" y="0"/>
                </a:cubicBezTo>
              </a:path>
            </a:pathLst>
          </a:custGeom>
          <a:noFill/>
          <a:ln w="1905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77" name="Text Box 11"/>
          <p:cNvSpPr txBox="1">
            <a:spLocks noChangeArrowheads="1"/>
          </p:cNvSpPr>
          <p:nvPr/>
        </p:nvSpPr>
        <p:spPr bwMode="auto">
          <a:xfrm>
            <a:off x="914400" y="304800"/>
            <a:ext cx="1785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ea typeface="楷体_GB2312" pitchFamily="49" charset="-122"/>
              </a:rPr>
              <a:t>不考虑自旋</a:t>
            </a:r>
          </a:p>
        </p:txBody>
      </p:sp>
      <p:grpSp>
        <p:nvGrpSpPr>
          <p:cNvPr id="329740" name="Group 12"/>
          <p:cNvGrpSpPr>
            <a:grpSpLocks/>
          </p:cNvGrpSpPr>
          <p:nvPr/>
        </p:nvGrpSpPr>
        <p:grpSpPr bwMode="auto">
          <a:xfrm>
            <a:off x="1676400" y="1828800"/>
            <a:ext cx="228600" cy="2133600"/>
            <a:chOff x="576" y="1152"/>
            <a:chExt cx="96" cy="1200"/>
          </a:xfrm>
        </p:grpSpPr>
        <p:pic>
          <p:nvPicPr>
            <p:cNvPr id="83979" name="Picture 13" descr="HARVBU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 y="1152"/>
              <a:ext cx="96" cy="96"/>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sp>
          <p:nvSpPr>
            <p:cNvPr id="83980" name="Line 14"/>
            <p:cNvSpPr>
              <a:spLocks noChangeShapeType="1"/>
            </p:cNvSpPr>
            <p:nvPr/>
          </p:nvSpPr>
          <p:spPr bwMode="auto">
            <a:xfrm flipV="1">
              <a:off x="624" y="1248"/>
              <a:ext cx="0" cy="1104"/>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10362188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4" fill="hold" nodeType="afterEffect">
                                  <p:stCondLst>
                                    <p:cond delay="0"/>
                                  </p:stCondLst>
                                  <p:childTnLst>
                                    <p:set>
                                      <p:cBhvr>
                                        <p:cTn id="6" dur="1" fill="hold">
                                          <p:stCondLst>
                                            <p:cond delay="0"/>
                                          </p:stCondLst>
                                        </p:cTn>
                                        <p:tgtEl>
                                          <p:spTgt spid="329740"/>
                                        </p:tgtEl>
                                        <p:attrNameLst>
                                          <p:attrName>style.visibility</p:attrName>
                                        </p:attrNameLst>
                                      </p:cBhvr>
                                      <p:to>
                                        <p:strVal val="visible"/>
                                      </p:to>
                                    </p:set>
                                    <p:anim calcmode="lin" valueType="num">
                                      <p:cBhvr>
                                        <p:cTn id="7" dur="500" fill="hold"/>
                                        <p:tgtEl>
                                          <p:spTgt spid="329740"/>
                                        </p:tgtEl>
                                        <p:attrNameLst>
                                          <p:attrName>ppt_x</p:attrName>
                                        </p:attrNameLst>
                                      </p:cBhvr>
                                      <p:tavLst>
                                        <p:tav tm="0">
                                          <p:val>
                                            <p:strVal val="#ppt_x"/>
                                          </p:val>
                                        </p:tav>
                                        <p:tav tm="100000">
                                          <p:val>
                                            <p:strVal val="#ppt_x"/>
                                          </p:val>
                                        </p:tav>
                                      </p:tavLst>
                                    </p:anim>
                                    <p:anim calcmode="lin" valueType="num">
                                      <p:cBhvr>
                                        <p:cTn id="8" dur="500" fill="hold"/>
                                        <p:tgtEl>
                                          <p:spTgt spid="329740"/>
                                        </p:tgtEl>
                                        <p:attrNameLst>
                                          <p:attrName>ppt_y</p:attrName>
                                        </p:attrNameLst>
                                      </p:cBhvr>
                                      <p:tavLst>
                                        <p:tav tm="0">
                                          <p:val>
                                            <p:strVal val="#ppt_y+#ppt_h/2"/>
                                          </p:val>
                                        </p:tav>
                                        <p:tav tm="100000">
                                          <p:val>
                                            <p:strVal val="#ppt_y"/>
                                          </p:val>
                                        </p:tav>
                                      </p:tavLst>
                                    </p:anim>
                                    <p:anim calcmode="lin" valueType="num">
                                      <p:cBhvr>
                                        <p:cTn id="9" dur="500" fill="hold"/>
                                        <p:tgtEl>
                                          <p:spTgt spid="329740"/>
                                        </p:tgtEl>
                                        <p:attrNameLst>
                                          <p:attrName>ppt_w</p:attrName>
                                        </p:attrNameLst>
                                      </p:cBhvr>
                                      <p:tavLst>
                                        <p:tav tm="0">
                                          <p:val>
                                            <p:strVal val="#ppt_w"/>
                                          </p:val>
                                        </p:tav>
                                        <p:tav tm="100000">
                                          <p:val>
                                            <p:strVal val="#ppt_w"/>
                                          </p:val>
                                        </p:tav>
                                      </p:tavLst>
                                    </p:anim>
                                    <p:anim calcmode="lin" valueType="num">
                                      <p:cBhvr>
                                        <p:cTn id="10" dur="500" fill="hold"/>
                                        <p:tgtEl>
                                          <p:spTgt spid="32974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5"/>
          <p:cNvSpPr>
            <a:spLocks noChangeArrowheads="1"/>
          </p:cNvSpPr>
          <p:nvPr/>
        </p:nvSpPr>
        <p:spPr bwMode="auto">
          <a:xfrm>
            <a:off x="0" y="0"/>
            <a:ext cx="9144000" cy="6858000"/>
          </a:xfrm>
          <a:prstGeom prst="rect">
            <a:avLst/>
          </a:prstGeom>
          <a:solidFill>
            <a:srgbClr val="CC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4995" name="Line 2"/>
          <p:cNvSpPr>
            <a:spLocks noChangeShapeType="1"/>
          </p:cNvSpPr>
          <p:nvPr/>
        </p:nvSpPr>
        <p:spPr bwMode="auto">
          <a:xfrm>
            <a:off x="1143000" y="3962400"/>
            <a:ext cx="91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996" name="Text Box 3"/>
          <p:cNvSpPr txBox="1">
            <a:spLocks noChangeArrowheads="1"/>
          </p:cNvSpPr>
          <p:nvPr/>
        </p:nvSpPr>
        <p:spPr bwMode="auto">
          <a:xfrm>
            <a:off x="762000" y="379412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rPr>
              <a:t>3</a:t>
            </a:r>
            <a:r>
              <a:rPr lang="en-US" altLang="zh-CN" b="1">
                <a:latin typeface="Times New Roman" panose="02020603050405020304" pitchFamily="18" charset="0"/>
              </a:rPr>
              <a:t>S</a:t>
            </a:r>
            <a:endParaRPr lang="en-US" altLang="zh-CN" b="1">
              <a:solidFill>
                <a:schemeClr val="bg2"/>
              </a:solidFill>
              <a:latin typeface="Times New Roman" panose="02020603050405020304" pitchFamily="18" charset="0"/>
            </a:endParaRPr>
          </a:p>
        </p:txBody>
      </p:sp>
      <p:sp>
        <p:nvSpPr>
          <p:cNvPr id="84997" name="Line 4"/>
          <p:cNvSpPr>
            <a:spLocks noChangeShapeType="1"/>
          </p:cNvSpPr>
          <p:nvPr/>
        </p:nvSpPr>
        <p:spPr bwMode="auto">
          <a:xfrm>
            <a:off x="1143000" y="1981200"/>
            <a:ext cx="91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998" name="Text Box 5"/>
          <p:cNvSpPr txBox="1">
            <a:spLocks noChangeArrowheads="1"/>
          </p:cNvSpPr>
          <p:nvPr/>
        </p:nvSpPr>
        <p:spPr bwMode="auto">
          <a:xfrm>
            <a:off x="762000" y="1752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rPr>
              <a:t>3</a:t>
            </a:r>
            <a:r>
              <a:rPr lang="en-US" altLang="zh-CN" b="1">
                <a:latin typeface="Times New Roman" panose="02020603050405020304" pitchFamily="18" charset="0"/>
              </a:rPr>
              <a:t>P</a:t>
            </a:r>
            <a:endParaRPr lang="en-US" altLang="zh-CN" b="1">
              <a:solidFill>
                <a:schemeClr val="bg2"/>
              </a:solidFill>
              <a:latin typeface="Times New Roman" panose="02020603050405020304" pitchFamily="18" charset="0"/>
            </a:endParaRPr>
          </a:p>
        </p:txBody>
      </p:sp>
      <p:sp>
        <p:nvSpPr>
          <p:cNvPr id="330758" name="Freeform 6"/>
          <p:cNvSpPr>
            <a:spLocks/>
          </p:cNvSpPr>
          <p:nvPr/>
        </p:nvSpPr>
        <p:spPr bwMode="auto">
          <a:xfrm rot="-6156304">
            <a:off x="825500" y="2514600"/>
            <a:ext cx="330200" cy="1066800"/>
          </a:xfrm>
          <a:custGeom>
            <a:avLst/>
            <a:gdLst>
              <a:gd name="T0" fmla="*/ 72231 w 256"/>
              <a:gd name="T1" fmla="*/ 1066800 h 864"/>
              <a:gd name="T2" fmla="*/ 10319 w 256"/>
              <a:gd name="T3" fmla="*/ 948267 h 864"/>
              <a:gd name="T4" fmla="*/ 134144 w 256"/>
              <a:gd name="T5" fmla="*/ 889000 h 864"/>
              <a:gd name="T6" fmla="*/ 72231 w 256"/>
              <a:gd name="T7" fmla="*/ 711200 h 864"/>
              <a:gd name="T8" fmla="*/ 196056 w 256"/>
              <a:gd name="T9" fmla="*/ 711200 h 864"/>
              <a:gd name="T10" fmla="*/ 196056 w 256"/>
              <a:gd name="T11" fmla="*/ 651933 h 864"/>
              <a:gd name="T12" fmla="*/ 134144 w 256"/>
              <a:gd name="T13" fmla="*/ 533400 h 864"/>
              <a:gd name="T14" fmla="*/ 257969 w 256"/>
              <a:gd name="T15" fmla="*/ 474133 h 864"/>
              <a:gd name="T16" fmla="*/ 196056 w 256"/>
              <a:gd name="T17" fmla="*/ 355600 h 864"/>
              <a:gd name="T18" fmla="*/ 319881 w 256"/>
              <a:gd name="T19" fmla="*/ 296333 h 864"/>
              <a:gd name="T20" fmla="*/ 257969 w 256"/>
              <a:gd name="T21" fmla="*/ 177800 h 864"/>
              <a:gd name="T22" fmla="*/ 319881 w 256"/>
              <a:gd name="T23" fmla="*/ 118533 h 864"/>
              <a:gd name="T24" fmla="*/ 196056 w 256"/>
              <a:gd name="T25" fmla="*/ 0 h 8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6" h="864">
                <a:moveTo>
                  <a:pt x="56" y="864"/>
                </a:moveTo>
                <a:cubicBezTo>
                  <a:pt x="28" y="828"/>
                  <a:pt x="0" y="792"/>
                  <a:pt x="8" y="768"/>
                </a:cubicBezTo>
                <a:cubicBezTo>
                  <a:pt x="16" y="744"/>
                  <a:pt x="96" y="752"/>
                  <a:pt x="104" y="720"/>
                </a:cubicBezTo>
                <a:cubicBezTo>
                  <a:pt x="112" y="688"/>
                  <a:pt x="48" y="600"/>
                  <a:pt x="56" y="576"/>
                </a:cubicBezTo>
                <a:cubicBezTo>
                  <a:pt x="64" y="552"/>
                  <a:pt x="136" y="584"/>
                  <a:pt x="152" y="576"/>
                </a:cubicBezTo>
                <a:cubicBezTo>
                  <a:pt x="168" y="568"/>
                  <a:pt x="160" y="552"/>
                  <a:pt x="152" y="528"/>
                </a:cubicBezTo>
                <a:cubicBezTo>
                  <a:pt x="144" y="504"/>
                  <a:pt x="96" y="456"/>
                  <a:pt x="104" y="432"/>
                </a:cubicBezTo>
                <a:cubicBezTo>
                  <a:pt x="112" y="408"/>
                  <a:pt x="192" y="408"/>
                  <a:pt x="200" y="384"/>
                </a:cubicBezTo>
                <a:cubicBezTo>
                  <a:pt x="208" y="360"/>
                  <a:pt x="144" y="312"/>
                  <a:pt x="152" y="288"/>
                </a:cubicBezTo>
                <a:cubicBezTo>
                  <a:pt x="160" y="264"/>
                  <a:pt x="240" y="264"/>
                  <a:pt x="248" y="240"/>
                </a:cubicBezTo>
                <a:cubicBezTo>
                  <a:pt x="256" y="216"/>
                  <a:pt x="200" y="168"/>
                  <a:pt x="200" y="144"/>
                </a:cubicBezTo>
                <a:cubicBezTo>
                  <a:pt x="200" y="120"/>
                  <a:pt x="256" y="120"/>
                  <a:pt x="248" y="96"/>
                </a:cubicBezTo>
                <a:cubicBezTo>
                  <a:pt x="240" y="72"/>
                  <a:pt x="168" y="16"/>
                  <a:pt x="152" y="0"/>
                </a:cubicBezTo>
              </a:path>
            </a:pathLst>
          </a:custGeom>
          <a:noFill/>
          <a:ln w="1905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0" name="Text Box 7"/>
          <p:cNvSpPr txBox="1">
            <a:spLocks noChangeArrowheads="1"/>
          </p:cNvSpPr>
          <p:nvPr/>
        </p:nvSpPr>
        <p:spPr bwMode="auto">
          <a:xfrm>
            <a:off x="914400" y="304800"/>
            <a:ext cx="1785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ea typeface="楷体_GB2312" pitchFamily="49" charset="-122"/>
              </a:rPr>
              <a:t>不考虑自旋</a:t>
            </a:r>
            <a:endParaRPr lang="zh-CN" altLang="en-US">
              <a:latin typeface="Times New Roman" panose="02020603050405020304" pitchFamily="18" charset="0"/>
              <a:ea typeface="楷体_GB2312" pitchFamily="49" charset="-122"/>
            </a:endParaRPr>
          </a:p>
        </p:txBody>
      </p:sp>
      <p:grpSp>
        <p:nvGrpSpPr>
          <p:cNvPr id="330760" name="Group 8"/>
          <p:cNvGrpSpPr>
            <a:grpSpLocks/>
          </p:cNvGrpSpPr>
          <p:nvPr/>
        </p:nvGrpSpPr>
        <p:grpSpPr bwMode="auto">
          <a:xfrm>
            <a:off x="1524000" y="1981200"/>
            <a:ext cx="152400" cy="1981200"/>
            <a:chOff x="480" y="1248"/>
            <a:chExt cx="96" cy="1104"/>
          </a:xfrm>
        </p:grpSpPr>
        <p:pic>
          <p:nvPicPr>
            <p:cNvPr id="85096" name="Picture 9"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 y="2256"/>
              <a:ext cx="96" cy="96"/>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tx2"/>
                  </a:solidFill>
                  <a:miter lim="800000"/>
                  <a:headEnd/>
                  <a:tailEnd/>
                </a14:hiddenLine>
              </a:ext>
            </a:extLst>
          </p:spPr>
        </p:pic>
        <p:sp>
          <p:nvSpPr>
            <p:cNvPr id="85097" name="Line 10"/>
            <p:cNvSpPr>
              <a:spLocks noChangeShapeType="1"/>
            </p:cNvSpPr>
            <p:nvPr/>
          </p:nvSpPr>
          <p:spPr bwMode="auto">
            <a:xfrm>
              <a:off x="528" y="1248"/>
              <a:ext cx="0" cy="1008"/>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0763" name="Line 11"/>
          <p:cNvSpPr>
            <a:spLocks noChangeShapeType="1"/>
          </p:cNvSpPr>
          <p:nvPr/>
        </p:nvSpPr>
        <p:spPr bwMode="auto">
          <a:xfrm>
            <a:off x="1600200" y="5791200"/>
            <a:ext cx="0" cy="53340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764" name="Text Box 12"/>
          <p:cNvSpPr txBox="1">
            <a:spLocks noChangeArrowheads="1"/>
          </p:cNvSpPr>
          <p:nvPr/>
        </p:nvSpPr>
        <p:spPr bwMode="auto">
          <a:xfrm>
            <a:off x="2514600" y="3048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solidFill>
                  <a:schemeClr val="hlink"/>
                </a:solidFill>
                <a:latin typeface="Times New Roman" panose="02020603050405020304" pitchFamily="18" charset="0"/>
                <a:ea typeface="楷体_GB2312" pitchFamily="49" charset="-122"/>
              </a:rPr>
              <a:t>考虑自旋</a:t>
            </a:r>
            <a:endParaRPr lang="zh-CN" altLang="en-US">
              <a:solidFill>
                <a:schemeClr val="hlink"/>
              </a:solidFill>
              <a:latin typeface="Times New Roman" panose="02020603050405020304" pitchFamily="18" charset="0"/>
              <a:ea typeface="楷体_GB2312" pitchFamily="49" charset="-122"/>
            </a:endParaRPr>
          </a:p>
        </p:txBody>
      </p:sp>
      <p:grpSp>
        <p:nvGrpSpPr>
          <p:cNvPr id="330765" name="Group 13"/>
          <p:cNvGrpSpPr>
            <a:grpSpLocks/>
          </p:cNvGrpSpPr>
          <p:nvPr/>
        </p:nvGrpSpPr>
        <p:grpSpPr bwMode="auto">
          <a:xfrm>
            <a:off x="2057400" y="3794125"/>
            <a:ext cx="1447800" cy="396875"/>
            <a:chOff x="816" y="2256"/>
            <a:chExt cx="912" cy="250"/>
          </a:xfrm>
        </p:grpSpPr>
        <p:sp>
          <p:nvSpPr>
            <p:cNvPr id="85094" name="Line 14"/>
            <p:cNvSpPr>
              <a:spLocks noChangeShapeType="1"/>
            </p:cNvSpPr>
            <p:nvPr/>
          </p:nvSpPr>
          <p:spPr bwMode="auto">
            <a:xfrm>
              <a:off x="1152" y="2352"/>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95" name="Text Box 15"/>
            <p:cNvSpPr txBox="1">
              <a:spLocks noChangeArrowheads="1"/>
            </p:cNvSpPr>
            <p:nvPr/>
          </p:nvSpPr>
          <p:spPr bwMode="auto">
            <a:xfrm>
              <a:off x="816" y="2256"/>
              <a:ext cx="52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baseline="30000">
                  <a:latin typeface="Times New Roman" panose="02020603050405020304" pitchFamily="18" charset="0"/>
                </a:rPr>
                <a:t>2</a:t>
              </a:r>
              <a:r>
                <a:rPr kumimoji="0" lang="en-US" altLang="zh-CN" sz="2000" b="1">
                  <a:latin typeface="Times New Roman" panose="02020603050405020304" pitchFamily="18" charset="0"/>
                </a:rPr>
                <a:t>S</a:t>
              </a:r>
              <a:r>
                <a:rPr kumimoji="0" lang="en-US" altLang="zh-CN" sz="2000" b="1" baseline="-25000">
                  <a:latin typeface="Times New Roman" panose="02020603050405020304" pitchFamily="18" charset="0"/>
                </a:rPr>
                <a:t>1</a:t>
              </a:r>
              <a:r>
                <a:rPr kumimoji="0" lang="en-US" altLang="zh-CN" b="1" baseline="-25000">
                  <a:latin typeface="Times New Roman" panose="02020603050405020304" pitchFamily="18" charset="0"/>
                </a:rPr>
                <a:t>/2</a:t>
              </a:r>
              <a:endParaRPr kumimoji="0" lang="en-US" altLang="zh-CN">
                <a:latin typeface="Times New Roman" panose="02020603050405020304" pitchFamily="18" charset="0"/>
              </a:endParaRPr>
            </a:p>
          </p:txBody>
        </p:sp>
      </p:grpSp>
      <p:grpSp>
        <p:nvGrpSpPr>
          <p:cNvPr id="330768" name="Group 16"/>
          <p:cNvGrpSpPr>
            <a:grpSpLocks/>
          </p:cNvGrpSpPr>
          <p:nvPr/>
        </p:nvGrpSpPr>
        <p:grpSpPr bwMode="auto">
          <a:xfrm>
            <a:off x="1981200" y="1981200"/>
            <a:ext cx="1447800" cy="473075"/>
            <a:chOff x="768" y="1248"/>
            <a:chExt cx="912" cy="298"/>
          </a:xfrm>
        </p:grpSpPr>
        <p:sp>
          <p:nvSpPr>
            <p:cNvPr id="85091" name="Line 17"/>
            <p:cNvSpPr>
              <a:spLocks noChangeShapeType="1"/>
            </p:cNvSpPr>
            <p:nvPr/>
          </p:nvSpPr>
          <p:spPr bwMode="auto">
            <a:xfrm>
              <a:off x="1104" y="144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92" name="Line 18"/>
            <p:cNvSpPr>
              <a:spLocks noChangeShapeType="1"/>
            </p:cNvSpPr>
            <p:nvPr/>
          </p:nvSpPr>
          <p:spPr bwMode="auto">
            <a:xfrm>
              <a:off x="816" y="1248"/>
              <a:ext cx="288" cy="19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93" name="Text Box 19"/>
            <p:cNvSpPr txBox="1">
              <a:spLocks noChangeArrowheads="1"/>
            </p:cNvSpPr>
            <p:nvPr/>
          </p:nvSpPr>
          <p:spPr bwMode="auto">
            <a:xfrm>
              <a:off x="768" y="1296"/>
              <a:ext cx="52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baseline="30000">
                  <a:latin typeface="Times New Roman" panose="02020603050405020304" pitchFamily="18" charset="0"/>
                </a:rPr>
                <a:t>2</a:t>
              </a:r>
              <a:r>
                <a:rPr kumimoji="0" lang="en-US" altLang="zh-CN" sz="2000" b="1">
                  <a:latin typeface="Times New Roman" panose="02020603050405020304" pitchFamily="18" charset="0"/>
                </a:rPr>
                <a:t>P</a:t>
              </a:r>
              <a:r>
                <a:rPr kumimoji="0" lang="en-US" altLang="zh-CN" sz="2000" b="1" baseline="-25000">
                  <a:latin typeface="Times New Roman" panose="02020603050405020304" pitchFamily="18" charset="0"/>
                </a:rPr>
                <a:t>1/2</a:t>
              </a:r>
              <a:endParaRPr kumimoji="0" lang="en-US" altLang="zh-CN" sz="2000">
                <a:latin typeface="Times New Roman" panose="02020603050405020304" pitchFamily="18" charset="0"/>
              </a:endParaRPr>
            </a:p>
          </p:txBody>
        </p:sp>
      </p:grpSp>
      <p:grpSp>
        <p:nvGrpSpPr>
          <p:cNvPr id="330772" name="Group 20"/>
          <p:cNvGrpSpPr>
            <a:grpSpLocks/>
          </p:cNvGrpSpPr>
          <p:nvPr/>
        </p:nvGrpSpPr>
        <p:grpSpPr bwMode="auto">
          <a:xfrm>
            <a:off x="1981200" y="1143000"/>
            <a:ext cx="1447800" cy="838200"/>
            <a:chOff x="768" y="720"/>
            <a:chExt cx="912" cy="528"/>
          </a:xfrm>
        </p:grpSpPr>
        <p:sp>
          <p:nvSpPr>
            <p:cNvPr id="85088" name="Line 21"/>
            <p:cNvSpPr>
              <a:spLocks noChangeShapeType="1"/>
            </p:cNvSpPr>
            <p:nvPr/>
          </p:nvSpPr>
          <p:spPr bwMode="auto">
            <a:xfrm>
              <a:off x="1104" y="96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89" name="Line 22"/>
            <p:cNvSpPr>
              <a:spLocks noChangeShapeType="1"/>
            </p:cNvSpPr>
            <p:nvPr/>
          </p:nvSpPr>
          <p:spPr bwMode="auto">
            <a:xfrm flipV="1">
              <a:off x="816" y="960"/>
              <a:ext cx="288" cy="28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90" name="Text Box 23"/>
            <p:cNvSpPr txBox="1">
              <a:spLocks noChangeArrowheads="1"/>
            </p:cNvSpPr>
            <p:nvPr/>
          </p:nvSpPr>
          <p:spPr bwMode="auto">
            <a:xfrm>
              <a:off x="768" y="720"/>
              <a:ext cx="624"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baseline="30000">
                  <a:latin typeface="Times New Roman" panose="02020603050405020304" pitchFamily="18" charset="0"/>
                </a:rPr>
                <a:t>2</a:t>
              </a:r>
              <a:r>
                <a:rPr kumimoji="0" lang="en-US" altLang="zh-CN" sz="2000" b="1">
                  <a:latin typeface="Times New Roman" panose="02020603050405020304" pitchFamily="18" charset="0"/>
                </a:rPr>
                <a:t>P</a:t>
              </a:r>
              <a:r>
                <a:rPr kumimoji="0" lang="en-US" altLang="zh-CN" sz="2000" b="1" baseline="-25000">
                  <a:latin typeface="Times New Roman" panose="02020603050405020304" pitchFamily="18" charset="0"/>
                </a:rPr>
                <a:t>3/2</a:t>
              </a:r>
              <a:endParaRPr kumimoji="0" lang="en-US" altLang="zh-CN" sz="2000">
                <a:latin typeface="Times New Roman" panose="02020603050405020304" pitchFamily="18" charset="0"/>
              </a:endParaRPr>
            </a:p>
          </p:txBody>
        </p:sp>
      </p:grpSp>
      <p:sp>
        <p:nvSpPr>
          <p:cNvPr id="330776" name="Line 24"/>
          <p:cNvSpPr>
            <a:spLocks noChangeShapeType="1"/>
          </p:cNvSpPr>
          <p:nvPr/>
        </p:nvSpPr>
        <p:spPr bwMode="auto">
          <a:xfrm>
            <a:off x="2819400" y="2286000"/>
            <a:ext cx="0" cy="152400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777" name="Line 25"/>
          <p:cNvSpPr>
            <a:spLocks noChangeShapeType="1"/>
          </p:cNvSpPr>
          <p:nvPr/>
        </p:nvSpPr>
        <p:spPr bwMode="auto">
          <a:xfrm>
            <a:off x="2971800" y="1524000"/>
            <a:ext cx="0" cy="228600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778" name="Line 26"/>
          <p:cNvSpPr>
            <a:spLocks noChangeShapeType="1"/>
          </p:cNvSpPr>
          <p:nvPr/>
        </p:nvSpPr>
        <p:spPr bwMode="auto">
          <a:xfrm>
            <a:off x="2743200" y="5791200"/>
            <a:ext cx="0" cy="5334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779" name="Line 27"/>
          <p:cNvSpPr>
            <a:spLocks noChangeShapeType="1"/>
          </p:cNvSpPr>
          <p:nvPr/>
        </p:nvSpPr>
        <p:spPr bwMode="auto">
          <a:xfrm>
            <a:off x="2971800" y="5791200"/>
            <a:ext cx="0" cy="5334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30780" name="Picture 28"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8100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781" name="Picture 29"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8100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grpSp>
        <p:nvGrpSpPr>
          <p:cNvPr id="330782" name="Group 30"/>
          <p:cNvGrpSpPr>
            <a:grpSpLocks/>
          </p:cNvGrpSpPr>
          <p:nvPr/>
        </p:nvGrpSpPr>
        <p:grpSpPr bwMode="auto">
          <a:xfrm>
            <a:off x="3429000" y="1143000"/>
            <a:ext cx="2971800" cy="685800"/>
            <a:chOff x="1680" y="720"/>
            <a:chExt cx="2064" cy="432"/>
          </a:xfrm>
        </p:grpSpPr>
        <p:sp>
          <p:nvSpPr>
            <p:cNvPr id="85080" name="Line 31"/>
            <p:cNvSpPr>
              <a:spLocks noChangeShapeType="1"/>
            </p:cNvSpPr>
            <p:nvPr/>
          </p:nvSpPr>
          <p:spPr bwMode="auto">
            <a:xfrm>
              <a:off x="1872" y="720"/>
              <a:ext cx="18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81" name="Line 32"/>
            <p:cNvSpPr>
              <a:spLocks noChangeShapeType="1"/>
            </p:cNvSpPr>
            <p:nvPr/>
          </p:nvSpPr>
          <p:spPr bwMode="auto">
            <a:xfrm>
              <a:off x="1872" y="864"/>
              <a:ext cx="18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82" name="Line 33"/>
            <p:cNvSpPr>
              <a:spLocks noChangeShapeType="1"/>
            </p:cNvSpPr>
            <p:nvPr/>
          </p:nvSpPr>
          <p:spPr bwMode="auto">
            <a:xfrm>
              <a:off x="1872" y="1008"/>
              <a:ext cx="18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83" name="Line 34"/>
            <p:cNvSpPr>
              <a:spLocks noChangeShapeType="1"/>
            </p:cNvSpPr>
            <p:nvPr/>
          </p:nvSpPr>
          <p:spPr bwMode="auto">
            <a:xfrm>
              <a:off x="1872" y="1152"/>
              <a:ext cx="18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84" name="Line 35"/>
            <p:cNvSpPr>
              <a:spLocks noChangeShapeType="1"/>
            </p:cNvSpPr>
            <p:nvPr/>
          </p:nvSpPr>
          <p:spPr bwMode="auto">
            <a:xfrm flipV="1">
              <a:off x="1680" y="720"/>
              <a:ext cx="192" cy="24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85" name="Line 36"/>
            <p:cNvSpPr>
              <a:spLocks noChangeShapeType="1"/>
            </p:cNvSpPr>
            <p:nvPr/>
          </p:nvSpPr>
          <p:spPr bwMode="auto">
            <a:xfrm flipV="1">
              <a:off x="1680" y="864"/>
              <a:ext cx="192" cy="9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86" name="Line 37"/>
            <p:cNvSpPr>
              <a:spLocks noChangeShapeType="1"/>
            </p:cNvSpPr>
            <p:nvPr/>
          </p:nvSpPr>
          <p:spPr bwMode="auto">
            <a:xfrm>
              <a:off x="1680" y="960"/>
              <a:ext cx="192" cy="48"/>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87" name="Line 38"/>
            <p:cNvSpPr>
              <a:spLocks noChangeShapeType="1"/>
            </p:cNvSpPr>
            <p:nvPr/>
          </p:nvSpPr>
          <p:spPr bwMode="auto">
            <a:xfrm>
              <a:off x="1680" y="960"/>
              <a:ext cx="192" cy="19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0791" name="Group 39"/>
          <p:cNvGrpSpPr>
            <a:grpSpLocks/>
          </p:cNvGrpSpPr>
          <p:nvPr/>
        </p:nvGrpSpPr>
        <p:grpSpPr bwMode="auto">
          <a:xfrm>
            <a:off x="3429000" y="2133600"/>
            <a:ext cx="2971800" cy="228600"/>
            <a:chOff x="1680" y="1344"/>
            <a:chExt cx="2064" cy="144"/>
          </a:xfrm>
        </p:grpSpPr>
        <p:sp>
          <p:nvSpPr>
            <p:cNvPr id="85076" name="Line 40"/>
            <p:cNvSpPr>
              <a:spLocks noChangeShapeType="1"/>
            </p:cNvSpPr>
            <p:nvPr/>
          </p:nvSpPr>
          <p:spPr bwMode="auto">
            <a:xfrm>
              <a:off x="1872" y="1344"/>
              <a:ext cx="18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77" name="Line 41"/>
            <p:cNvSpPr>
              <a:spLocks noChangeShapeType="1"/>
            </p:cNvSpPr>
            <p:nvPr/>
          </p:nvSpPr>
          <p:spPr bwMode="auto">
            <a:xfrm>
              <a:off x="1872" y="1488"/>
              <a:ext cx="18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78" name="Line 42"/>
            <p:cNvSpPr>
              <a:spLocks noChangeShapeType="1"/>
            </p:cNvSpPr>
            <p:nvPr/>
          </p:nvSpPr>
          <p:spPr bwMode="auto">
            <a:xfrm flipV="1">
              <a:off x="1680" y="1344"/>
              <a:ext cx="192" cy="96"/>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79" name="Line 43"/>
            <p:cNvSpPr>
              <a:spLocks noChangeShapeType="1"/>
            </p:cNvSpPr>
            <p:nvPr/>
          </p:nvSpPr>
          <p:spPr bwMode="auto">
            <a:xfrm>
              <a:off x="1680" y="1440"/>
              <a:ext cx="192" cy="48"/>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0796" name="Group 44"/>
          <p:cNvGrpSpPr>
            <a:grpSpLocks/>
          </p:cNvGrpSpPr>
          <p:nvPr/>
        </p:nvGrpSpPr>
        <p:grpSpPr bwMode="auto">
          <a:xfrm>
            <a:off x="3429000" y="3733800"/>
            <a:ext cx="2971800" cy="381000"/>
            <a:chOff x="1680" y="2352"/>
            <a:chExt cx="2016" cy="240"/>
          </a:xfrm>
        </p:grpSpPr>
        <p:sp>
          <p:nvSpPr>
            <p:cNvPr id="85072" name="Line 45"/>
            <p:cNvSpPr>
              <a:spLocks noChangeShapeType="1"/>
            </p:cNvSpPr>
            <p:nvPr/>
          </p:nvSpPr>
          <p:spPr bwMode="auto">
            <a:xfrm>
              <a:off x="1920" y="2352"/>
              <a:ext cx="17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73" name="Line 46"/>
            <p:cNvSpPr>
              <a:spLocks noChangeShapeType="1"/>
            </p:cNvSpPr>
            <p:nvPr/>
          </p:nvSpPr>
          <p:spPr bwMode="auto">
            <a:xfrm>
              <a:off x="1920" y="2592"/>
              <a:ext cx="17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74" name="Line 47"/>
            <p:cNvSpPr>
              <a:spLocks noChangeShapeType="1"/>
            </p:cNvSpPr>
            <p:nvPr/>
          </p:nvSpPr>
          <p:spPr bwMode="auto">
            <a:xfrm flipV="1">
              <a:off x="1680" y="2352"/>
              <a:ext cx="240" cy="144"/>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75" name="Line 48"/>
            <p:cNvSpPr>
              <a:spLocks noChangeShapeType="1"/>
            </p:cNvSpPr>
            <p:nvPr/>
          </p:nvSpPr>
          <p:spPr bwMode="auto">
            <a:xfrm>
              <a:off x="1728" y="2496"/>
              <a:ext cx="192" cy="96"/>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0801" name="Group 49"/>
          <p:cNvGrpSpPr>
            <a:grpSpLocks/>
          </p:cNvGrpSpPr>
          <p:nvPr/>
        </p:nvGrpSpPr>
        <p:grpSpPr bwMode="auto">
          <a:xfrm>
            <a:off x="6400800" y="1905000"/>
            <a:ext cx="1446213" cy="625475"/>
            <a:chOff x="3744" y="1200"/>
            <a:chExt cx="911" cy="394"/>
          </a:xfrm>
        </p:grpSpPr>
        <p:sp>
          <p:nvSpPr>
            <p:cNvPr id="85070" name="Text Box 50"/>
            <p:cNvSpPr txBox="1">
              <a:spLocks noChangeArrowheads="1"/>
            </p:cNvSpPr>
            <p:nvPr/>
          </p:nvSpPr>
          <p:spPr bwMode="auto">
            <a:xfrm>
              <a:off x="3792" y="1200"/>
              <a:ext cx="863"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1/2   1/3</a:t>
              </a:r>
            </a:p>
          </p:txBody>
        </p:sp>
        <p:sp>
          <p:nvSpPr>
            <p:cNvPr id="85071" name="Text Box 51"/>
            <p:cNvSpPr txBox="1">
              <a:spLocks noChangeArrowheads="1"/>
            </p:cNvSpPr>
            <p:nvPr/>
          </p:nvSpPr>
          <p:spPr bwMode="auto">
            <a:xfrm>
              <a:off x="3744" y="1344"/>
              <a:ext cx="865"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-1/2  -1/3</a:t>
              </a:r>
            </a:p>
          </p:txBody>
        </p:sp>
      </p:grpSp>
      <p:grpSp>
        <p:nvGrpSpPr>
          <p:cNvPr id="330804" name="Group 52"/>
          <p:cNvGrpSpPr>
            <a:grpSpLocks/>
          </p:cNvGrpSpPr>
          <p:nvPr/>
        </p:nvGrpSpPr>
        <p:grpSpPr bwMode="auto">
          <a:xfrm>
            <a:off x="6402388" y="3429000"/>
            <a:ext cx="1446212" cy="923925"/>
            <a:chOff x="3744" y="2160"/>
            <a:chExt cx="911" cy="582"/>
          </a:xfrm>
        </p:grpSpPr>
        <p:sp>
          <p:nvSpPr>
            <p:cNvPr id="85068" name="Text Box 53"/>
            <p:cNvSpPr txBox="1">
              <a:spLocks noChangeArrowheads="1"/>
            </p:cNvSpPr>
            <p:nvPr/>
          </p:nvSpPr>
          <p:spPr bwMode="auto">
            <a:xfrm>
              <a:off x="3792" y="2160"/>
              <a:ext cx="863"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1/2  1</a:t>
              </a:r>
            </a:p>
          </p:txBody>
        </p:sp>
        <p:sp>
          <p:nvSpPr>
            <p:cNvPr id="85069" name="Text Box 54"/>
            <p:cNvSpPr txBox="1">
              <a:spLocks noChangeArrowheads="1"/>
            </p:cNvSpPr>
            <p:nvPr/>
          </p:nvSpPr>
          <p:spPr bwMode="auto">
            <a:xfrm>
              <a:off x="3744" y="2492"/>
              <a:ext cx="816"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-1/2  -1</a:t>
              </a:r>
            </a:p>
          </p:txBody>
        </p:sp>
      </p:grpSp>
      <p:grpSp>
        <p:nvGrpSpPr>
          <p:cNvPr id="330807" name="Group 55"/>
          <p:cNvGrpSpPr>
            <a:grpSpLocks/>
          </p:cNvGrpSpPr>
          <p:nvPr/>
        </p:nvGrpSpPr>
        <p:grpSpPr bwMode="auto">
          <a:xfrm>
            <a:off x="6324600" y="533400"/>
            <a:ext cx="1524000" cy="1447800"/>
            <a:chOff x="3696" y="336"/>
            <a:chExt cx="960" cy="912"/>
          </a:xfrm>
        </p:grpSpPr>
        <p:sp>
          <p:nvSpPr>
            <p:cNvPr id="85062" name="Text Box 56"/>
            <p:cNvSpPr txBox="1">
              <a:spLocks noChangeArrowheads="1"/>
            </p:cNvSpPr>
            <p:nvPr/>
          </p:nvSpPr>
          <p:spPr bwMode="auto">
            <a:xfrm>
              <a:off x="4080" y="336"/>
              <a:ext cx="576"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en-US" altLang="zh-CN" sz="2000" b="1">
                  <a:latin typeface="Times New Roman" panose="02020603050405020304" pitchFamily="18" charset="0"/>
                </a:rPr>
                <a:t>Mg</a:t>
              </a:r>
              <a:endParaRPr kumimoji="0" lang="en-US" altLang="zh-CN" sz="2000">
                <a:latin typeface="Times New Roman" panose="02020603050405020304" pitchFamily="18" charset="0"/>
              </a:endParaRPr>
            </a:p>
          </p:txBody>
        </p:sp>
        <p:sp>
          <p:nvSpPr>
            <p:cNvPr id="85063" name="Text Box 57"/>
            <p:cNvSpPr txBox="1">
              <a:spLocks noChangeArrowheads="1"/>
            </p:cNvSpPr>
            <p:nvPr/>
          </p:nvSpPr>
          <p:spPr bwMode="auto">
            <a:xfrm>
              <a:off x="3696" y="864"/>
              <a:ext cx="960"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-1/2  -2/3</a:t>
              </a:r>
            </a:p>
          </p:txBody>
        </p:sp>
        <p:sp>
          <p:nvSpPr>
            <p:cNvPr id="85064" name="Text Box 58"/>
            <p:cNvSpPr txBox="1">
              <a:spLocks noChangeArrowheads="1"/>
            </p:cNvSpPr>
            <p:nvPr/>
          </p:nvSpPr>
          <p:spPr bwMode="auto">
            <a:xfrm>
              <a:off x="3792" y="336"/>
              <a:ext cx="383"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en-US" altLang="zh-CN" sz="2000" b="1">
                  <a:latin typeface="Times New Roman" panose="02020603050405020304" pitchFamily="18" charset="0"/>
                </a:rPr>
                <a:t>M</a:t>
              </a:r>
            </a:p>
          </p:txBody>
        </p:sp>
        <p:sp>
          <p:nvSpPr>
            <p:cNvPr id="85065" name="Text Box 59"/>
            <p:cNvSpPr txBox="1">
              <a:spLocks noChangeArrowheads="1"/>
            </p:cNvSpPr>
            <p:nvPr/>
          </p:nvSpPr>
          <p:spPr bwMode="auto">
            <a:xfrm>
              <a:off x="3792" y="565"/>
              <a:ext cx="719"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3/2  6/3</a:t>
              </a:r>
            </a:p>
          </p:txBody>
        </p:sp>
        <p:sp>
          <p:nvSpPr>
            <p:cNvPr id="85066" name="Text Box 60"/>
            <p:cNvSpPr txBox="1">
              <a:spLocks noChangeArrowheads="1"/>
            </p:cNvSpPr>
            <p:nvPr/>
          </p:nvSpPr>
          <p:spPr bwMode="auto">
            <a:xfrm>
              <a:off x="3792" y="731"/>
              <a:ext cx="863"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1/2  2/3</a:t>
              </a:r>
            </a:p>
          </p:txBody>
        </p:sp>
        <p:sp>
          <p:nvSpPr>
            <p:cNvPr id="85067" name="Text Box 61"/>
            <p:cNvSpPr txBox="1">
              <a:spLocks noChangeArrowheads="1"/>
            </p:cNvSpPr>
            <p:nvPr/>
          </p:nvSpPr>
          <p:spPr bwMode="auto">
            <a:xfrm>
              <a:off x="3696" y="998"/>
              <a:ext cx="719"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-3/2  -6/3</a:t>
              </a:r>
            </a:p>
          </p:txBody>
        </p:sp>
      </p:grpSp>
      <p:grpSp>
        <p:nvGrpSpPr>
          <p:cNvPr id="330814" name="Group 62"/>
          <p:cNvGrpSpPr>
            <a:grpSpLocks/>
          </p:cNvGrpSpPr>
          <p:nvPr/>
        </p:nvGrpSpPr>
        <p:grpSpPr bwMode="auto">
          <a:xfrm>
            <a:off x="5181600" y="1371600"/>
            <a:ext cx="152400" cy="2590800"/>
            <a:chOff x="2688" y="864"/>
            <a:chExt cx="96" cy="1728"/>
          </a:xfrm>
        </p:grpSpPr>
        <p:sp>
          <p:nvSpPr>
            <p:cNvPr id="85060" name="Line 63"/>
            <p:cNvSpPr>
              <a:spLocks noChangeShapeType="1"/>
            </p:cNvSpPr>
            <p:nvPr/>
          </p:nvSpPr>
          <p:spPr bwMode="auto">
            <a:xfrm>
              <a:off x="2688" y="864"/>
              <a:ext cx="0" cy="1488"/>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61" name="Line 64"/>
            <p:cNvSpPr>
              <a:spLocks noChangeShapeType="1"/>
            </p:cNvSpPr>
            <p:nvPr/>
          </p:nvSpPr>
          <p:spPr bwMode="auto">
            <a:xfrm>
              <a:off x="2784" y="1008"/>
              <a:ext cx="0" cy="1584"/>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0817" name="Group 65"/>
          <p:cNvGrpSpPr>
            <a:grpSpLocks/>
          </p:cNvGrpSpPr>
          <p:nvPr/>
        </p:nvGrpSpPr>
        <p:grpSpPr bwMode="auto">
          <a:xfrm>
            <a:off x="4800600" y="1143000"/>
            <a:ext cx="914400" cy="2819400"/>
            <a:chOff x="2448" y="720"/>
            <a:chExt cx="576" cy="1872"/>
          </a:xfrm>
        </p:grpSpPr>
        <p:sp>
          <p:nvSpPr>
            <p:cNvPr id="85056" name="Line 66"/>
            <p:cNvSpPr>
              <a:spLocks noChangeShapeType="1"/>
            </p:cNvSpPr>
            <p:nvPr/>
          </p:nvSpPr>
          <p:spPr bwMode="auto">
            <a:xfrm>
              <a:off x="2928" y="720"/>
              <a:ext cx="0" cy="1632"/>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57" name="Line 67"/>
            <p:cNvSpPr>
              <a:spLocks noChangeShapeType="1"/>
            </p:cNvSpPr>
            <p:nvPr/>
          </p:nvSpPr>
          <p:spPr bwMode="auto">
            <a:xfrm>
              <a:off x="2448" y="1008"/>
              <a:ext cx="0" cy="1344"/>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58" name="Line 68"/>
            <p:cNvSpPr>
              <a:spLocks noChangeShapeType="1"/>
            </p:cNvSpPr>
            <p:nvPr/>
          </p:nvSpPr>
          <p:spPr bwMode="auto">
            <a:xfrm>
              <a:off x="2544" y="1152"/>
              <a:ext cx="0" cy="144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59" name="Line 69"/>
            <p:cNvSpPr>
              <a:spLocks noChangeShapeType="1"/>
            </p:cNvSpPr>
            <p:nvPr/>
          </p:nvSpPr>
          <p:spPr bwMode="auto">
            <a:xfrm>
              <a:off x="3024" y="864"/>
              <a:ext cx="0" cy="1728"/>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0822" name="Group 70"/>
          <p:cNvGrpSpPr>
            <a:grpSpLocks/>
          </p:cNvGrpSpPr>
          <p:nvPr/>
        </p:nvGrpSpPr>
        <p:grpSpPr bwMode="auto">
          <a:xfrm>
            <a:off x="4114800" y="2133600"/>
            <a:ext cx="152400" cy="1905000"/>
            <a:chOff x="2112" y="1344"/>
            <a:chExt cx="96" cy="1248"/>
          </a:xfrm>
        </p:grpSpPr>
        <p:sp>
          <p:nvSpPr>
            <p:cNvPr id="85054" name="Line 71"/>
            <p:cNvSpPr>
              <a:spLocks noChangeShapeType="1"/>
            </p:cNvSpPr>
            <p:nvPr/>
          </p:nvSpPr>
          <p:spPr bwMode="auto">
            <a:xfrm>
              <a:off x="2208" y="1488"/>
              <a:ext cx="0" cy="1104"/>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55" name="Line 72"/>
            <p:cNvSpPr>
              <a:spLocks noChangeShapeType="1"/>
            </p:cNvSpPr>
            <p:nvPr/>
          </p:nvSpPr>
          <p:spPr bwMode="auto">
            <a:xfrm>
              <a:off x="2112" y="1344"/>
              <a:ext cx="0" cy="1008"/>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0825" name="Group 73"/>
          <p:cNvGrpSpPr>
            <a:grpSpLocks/>
          </p:cNvGrpSpPr>
          <p:nvPr/>
        </p:nvGrpSpPr>
        <p:grpSpPr bwMode="auto">
          <a:xfrm>
            <a:off x="3962400" y="2133600"/>
            <a:ext cx="457200" cy="1828800"/>
            <a:chOff x="2016" y="1344"/>
            <a:chExt cx="288" cy="1248"/>
          </a:xfrm>
        </p:grpSpPr>
        <p:sp>
          <p:nvSpPr>
            <p:cNvPr id="85052" name="Line 74"/>
            <p:cNvSpPr>
              <a:spLocks noChangeShapeType="1"/>
            </p:cNvSpPr>
            <p:nvPr/>
          </p:nvSpPr>
          <p:spPr bwMode="auto">
            <a:xfrm>
              <a:off x="2304" y="1344"/>
              <a:ext cx="0" cy="1248"/>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53" name="Line 75"/>
            <p:cNvSpPr>
              <a:spLocks noChangeShapeType="1"/>
            </p:cNvSpPr>
            <p:nvPr/>
          </p:nvSpPr>
          <p:spPr bwMode="auto">
            <a:xfrm>
              <a:off x="2016" y="1488"/>
              <a:ext cx="0" cy="864"/>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330828" name="Picture 76"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3962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29" name="Picture 77"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581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0" name="Picture 78"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3962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1" name="Picture 79"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3581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2" name="Picture 80"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3962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3" name="Picture 81"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3581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4" name="Picture 82"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581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5" name="Picture 83"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3581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6" name="Picture 84"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962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7" name="Picture 85"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3962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grpSp>
        <p:nvGrpSpPr>
          <p:cNvPr id="330838" name="Group 86"/>
          <p:cNvGrpSpPr>
            <a:grpSpLocks/>
          </p:cNvGrpSpPr>
          <p:nvPr/>
        </p:nvGrpSpPr>
        <p:grpSpPr bwMode="auto">
          <a:xfrm>
            <a:off x="3886200" y="5791200"/>
            <a:ext cx="457200" cy="533400"/>
            <a:chOff x="1968" y="3648"/>
            <a:chExt cx="288" cy="336"/>
          </a:xfrm>
        </p:grpSpPr>
        <p:sp>
          <p:nvSpPr>
            <p:cNvPr id="85048" name="Line 87"/>
            <p:cNvSpPr>
              <a:spLocks noChangeShapeType="1"/>
            </p:cNvSpPr>
            <p:nvPr/>
          </p:nvSpPr>
          <p:spPr bwMode="auto">
            <a:xfrm>
              <a:off x="2064"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49" name="Line 88"/>
            <p:cNvSpPr>
              <a:spLocks noChangeShapeType="1"/>
            </p:cNvSpPr>
            <p:nvPr/>
          </p:nvSpPr>
          <p:spPr bwMode="auto">
            <a:xfrm>
              <a:off x="2160"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50" name="Line 89"/>
            <p:cNvSpPr>
              <a:spLocks noChangeShapeType="1"/>
            </p:cNvSpPr>
            <p:nvPr/>
          </p:nvSpPr>
          <p:spPr bwMode="auto">
            <a:xfrm>
              <a:off x="1968"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51" name="Line 90"/>
            <p:cNvSpPr>
              <a:spLocks noChangeShapeType="1"/>
            </p:cNvSpPr>
            <p:nvPr/>
          </p:nvSpPr>
          <p:spPr bwMode="auto">
            <a:xfrm>
              <a:off x="2256"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0843" name="Group 91"/>
          <p:cNvGrpSpPr>
            <a:grpSpLocks/>
          </p:cNvGrpSpPr>
          <p:nvPr/>
        </p:nvGrpSpPr>
        <p:grpSpPr bwMode="auto">
          <a:xfrm>
            <a:off x="4800600" y="5791200"/>
            <a:ext cx="914400" cy="533400"/>
            <a:chOff x="2544" y="3648"/>
            <a:chExt cx="576" cy="336"/>
          </a:xfrm>
        </p:grpSpPr>
        <p:sp>
          <p:nvSpPr>
            <p:cNvPr id="85042" name="Line 92"/>
            <p:cNvSpPr>
              <a:spLocks noChangeShapeType="1"/>
            </p:cNvSpPr>
            <p:nvPr/>
          </p:nvSpPr>
          <p:spPr bwMode="auto">
            <a:xfrm>
              <a:off x="2736"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43" name="Line 93"/>
            <p:cNvSpPr>
              <a:spLocks noChangeShapeType="1"/>
            </p:cNvSpPr>
            <p:nvPr/>
          </p:nvSpPr>
          <p:spPr bwMode="auto">
            <a:xfrm>
              <a:off x="2880"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44" name="Line 94"/>
            <p:cNvSpPr>
              <a:spLocks noChangeShapeType="1"/>
            </p:cNvSpPr>
            <p:nvPr/>
          </p:nvSpPr>
          <p:spPr bwMode="auto">
            <a:xfrm>
              <a:off x="3024"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45" name="Line 95"/>
            <p:cNvSpPr>
              <a:spLocks noChangeShapeType="1"/>
            </p:cNvSpPr>
            <p:nvPr/>
          </p:nvSpPr>
          <p:spPr bwMode="auto">
            <a:xfrm>
              <a:off x="3120"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46" name="Line 96"/>
            <p:cNvSpPr>
              <a:spLocks noChangeShapeType="1"/>
            </p:cNvSpPr>
            <p:nvPr/>
          </p:nvSpPr>
          <p:spPr bwMode="auto">
            <a:xfrm>
              <a:off x="2640"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47" name="Line 97"/>
            <p:cNvSpPr>
              <a:spLocks noChangeShapeType="1"/>
            </p:cNvSpPr>
            <p:nvPr/>
          </p:nvSpPr>
          <p:spPr bwMode="auto">
            <a:xfrm>
              <a:off x="2544"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0850" name="Text Box 98"/>
          <p:cNvSpPr txBox="1">
            <a:spLocks noChangeArrowheads="1"/>
          </p:cNvSpPr>
          <p:nvPr/>
        </p:nvSpPr>
        <p:spPr bwMode="auto">
          <a:xfrm>
            <a:off x="4343400" y="3048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ea typeface="楷体_GB2312" pitchFamily="49" charset="-122"/>
              </a:rPr>
              <a:t>在磁场中</a:t>
            </a:r>
            <a:endParaRPr lang="zh-CN" altLang="en-US">
              <a:latin typeface="Times New Roman" panose="02020603050405020304" pitchFamily="18" charset="0"/>
              <a:ea typeface="楷体_GB2312" pitchFamily="49" charset="-122"/>
            </a:endParaRPr>
          </a:p>
        </p:txBody>
      </p:sp>
      <p:sp>
        <p:nvSpPr>
          <p:cNvPr id="330851" name="Text Box 99"/>
          <p:cNvSpPr txBox="1">
            <a:spLocks noChangeArrowheads="1"/>
          </p:cNvSpPr>
          <p:nvPr/>
        </p:nvSpPr>
        <p:spPr bwMode="auto">
          <a:xfrm>
            <a:off x="3352800" y="5181600"/>
            <a:ext cx="4495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a:latin typeface="Times New Roman" panose="02020603050405020304" pitchFamily="18" charset="0"/>
                <a:sym typeface="Symbol" panose="05050102010706020507" pitchFamily="18" charset="2"/>
              </a:rPr>
              <a:t>             </a:t>
            </a:r>
            <a:r>
              <a:rPr kumimoji="0" lang="zh-CN" altLang="en-US" b="1">
                <a:latin typeface="Times New Roman" panose="02020603050405020304" pitchFamily="18" charset="0"/>
                <a:sym typeface="Symbol" panose="05050102010706020507" pitchFamily="18" charset="2"/>
              </a:rPr>
              <a:t>           </a:t>
            </a:r>
          </a:p>
        </p:txBody>
      </p:sp>
      <p:sp>
        <p:nvSpPr>
          <p:cNvPr id="330852" name="Text Box 100"/>
          <p:cNvSpPr txBox="1">
            <a:spLocks noChangeArrowheads="1"/>
          </p:cNvSpPr>
          <p:nvPr/>
        </p:nvSpPr>
        <p:spPr bwMode="auto">
          <a:xfrm>
            <a:off x="2209800" y="6248400"/>
            <a:ext cx="12192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a:latin typeface="Times New Roman" panose="02020603050405020304" pitchFamily="18" charset="0"/>
              </a:rPr>
              <a:t>5896</a:t>
            </a:r>
            <a:endParaRPr kumimoji="0" lang="zh-CN" altLang="en-US" b="1">
              <a:latin typeface="Times New Roman" panose="02020603050405020304" pitchFamily="18" charset="0"/>
            </a:endParaRPr>
          </a:p>
        </p:txBody>
      </p:sp>
      <p:sp>
        <p:nvSpPr>
          <p:cNvPr id="330853" name="Text Box 101"/>
          <p:cNvSpPr txBox="1">
            <a:spLocks noChangeArrowheads="1"/>
          </p:cNvSpPr>
          <p:nvPr/>
        </p:nvSpPr>
        <p:spPr bwMode="auto">
          <a:xfrm>
            <a:off x="2819400" y="6248400"/>
            <a:ext cx="1447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a:latin typeface="Times New Roman" panose="02020603050405020304" pitchFamily="18" charset="0"/>
              </a:rPr>
              <a:t>5890</a:t>
            </a:r>
            <a:endParaRPr kumimoji="0" lang="zh-CN" altLang="en-US" b="1">
              <a:latin typeface="Times New Roman" panose="02020603050405020304" pitchFamily="18" charset="0"/>
            </a:endParaRPr>
          </a:p>
        </p:txBody>
      </p:sp>
      <p:sp>
        <p:nvSpPr>
          <p:cNvPr id="330854" name="Text Box 102"/>
          <p:cNvSpPr txBox="1">
            <a:spLocks noChangeArrowheads="1"/>
          </p:cNvSpPr>
          <p:nvPr/>
        </p:nvSpPr>
        <p:spPr bwMode="auto">
          <a:xfrm>
            <a:off x="3733800" y="6248400"/>
            <a:ext cx="12192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a:latin typeface="Times New Roman" panose="02020603050405020304" pitchFamily="18" charset="0"/>
              </a:rPr>
              <a:t>5896</a:t>
            </a:r>
            <a:endParaRPr kumimoji="0" lang="zh-CN" altLang="en-US" b="1">
              <a:latin typeface="Times New Roman" panose="02020603050405020304" pitchFamily="18" charset="0"/>
            </a:endParaRPr>
          </a:p>
        </p:txBody>
      </p:sp>
      <p:sp>
        <p:nvSpPr>
          <p:cNvPr id="330855" name="Text Box 103"/>
          <p:cNvSpPr txBox="1">
            <a:spLocks noChangeArrowheads="1"/>
          </p:cNvSpPr>
          <p:nvPr/>
        </p:nvSpPr>
        <p:spPr bwMode="auto">
          <a:xfrm>
            <a:off x="4876800" y="6248400"/>
            <a:ext cx="1447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a:latin typeface="Times New Roman" panose="02020603050405020304" pitchFamily="18" charset="0"/>
              </a:rPr>
              <a:t>5890</a:t>
            </a:r>
            <a:endParaRPr kumimoji="0" lang="zh-CN" altLang="en-US" b="1">
              <a:latin typeface="Times New Roman" panose="02020603050405020304" pitchFamily="18" charset="0"/>
            </a:endParaRPr>
          </a:p>
        </p:txBody>
      </p:sp>
      <p:sp>
        <p:nvSpPr>
          <p:cNvPr id="330856" name="Text Box 104"/>
          <p:cNvSpPr txBox="1">
            <a:spLocks noChangeArrowheads="1"/>
          </p:cNvSpPr>
          <p:nvPr/>
        </p:nvSpPr>
        <p:spPr bwMode="auto">
          <a:xfrm>
            <a:off x="1295400" y="62484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sz="2000" b="1">
                <a:latin typeface="Times New Roman" panose="02020603050405020304" pitchFamily="18" charset="0"/>
              </a:rPr>
              <a:t>5893</a:t>
            </a:r>
            <a:endParaRPr lang="zh-CN" altLang="en-US" sz="1800">
              <a:latin typeface="Times New Roman" panose="02020603050405020304" pitchFamily="18" charset="0"/>
            </a:endParaRPr>
          </a:p>
        </p:txBody>
      </p:sp>
    </p:spTree>
    <p:extLst>
      <p:ext uri="{BB962C8B-B14F-4D97-AF65-F5344CB8AC3E}">
        <p14:creationId xmlns:p14="http://schemas.microsoft.com/office/powerpoint/2010/main" val="4911620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nodeType="afterEffect">
                                  <p:stCondLst>
                                    <p:cond delay="0"/>
                                  </p:stCondLst>
                                  <p:childTnLst>
                                    <p:set>
                                      <p:cBhvr>
                                        <p:cTn id="6" dur="1" fill="hold">
                                          <p:stCondLst>
                                            <p:cond delay="0"/>
                                          </p:stCondLst>
                                        </p:cTn>
                                        <p:tgtEl>
                                          <p:spTgt spid="330760"/>
                                        </p:tgtEl>
                                        <p:attrNameLst>
                                          <p:attrName>style.visibility</p:attrName>
                                        </p:attrNameLst>
                                      </p:cBhvr>
                                      <p:to>
                                        <p:strVal val="visible"/>
                                      </p:to>
                                    </p:set>
                                    <p:anim calcmode="lin" valueType="num">
                                      <p:cBhvr>
                                        <p:cTn id="7" dur="500" fill="hold"/>
                                        <p:tgtEl>
                                          <p:spTgt spid="330760"/>
                                        </p:tgtEl>
                                        <p:attrNameLst>
                                          <p:attrName>ppt_x</p:attrName>
                                        </p:attrNameLst>
                                      </p:cBhvr>
                                      <p:tavLst>
                                        <p:tav tm="0">
                                          <p:val>
                                            <p:strVal val="#ppt_x"/>
                                          </p:val>
                                        </p:tav>
                                        <p:tav tm="100000">
                                          <p:val>
                                            <p:strVal val="#ppt_x"/>
                                          </p:val>
                                        </p:tav>
                                      </p:tavLst>
                                    </p:anim>
                                    <p:anim calcmode="lin" valueType="num">
                                      <p:cBhvr>
                                        <p:cTn id="8" dur="500" fill="hold"/>
                                        <p:tgtEl>
                                          <p:spTgt spid="330760"/>
                                        </p:tgtEl>
                                        <p:attrNameLst>
                                          <p:attrName>ppt_y</p:attrName>
                                        </p:attrNameLst>
                                      </p:cBhvr>
                                      <p:tavLst>
                                        <p:tav tm="0">
                                          <p:val>
                                            <p:strVal val="#ppt_y-#ppt_h/2"/>
                                          </p:val>
                                        </p:tav>
                                        <p:tav tm="100000">
                                          <p:val>
                                            <p:strVal val="#ppt_y"/>
                                          </p:val>
                                        </p:tav>
                                      </p:tavLst>
                                    </p:anim>
                                    <p:anim calcmode="lin" valueType="num">
                                      <p:cBhvr>
                                        <p:cTn id="9" dur="500" fill="hold"/>
                                        <p:tgtEl>
                                          <p:spTgt spid="330760"/>
                                        </p:tgtEl>
                                        <p:attrNameLst>
                                          <p:attrName>ppt_w</p:attrName>
                                        </p:attrNameLst>
                                      </p:cBhvr>
                                      <p:tavLst>
                                        <p:tav tm="0">
                                          <p:val>
                                            <p:strVal val="#ppt_w"/>
                                          </p:val>
                                        </p:tav>
                                        <p:tav tm="100000">
                                          <p:val>
                                            <p:strVal val="#ppt_w"/>
                                          </p:val>
                                        </p:tav>
                                      </p:tavLst>
                                    </p:anim>
                                    <p:anim calcmode="lin" valueType="num">
                                      <p:cBhvr>
                                        <p:cTn id="10" dur="500" fill="hold"/>
                                        <p:tgtEl>
                                          <p:spTgt spid="330760"/>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17" presetClass="entr" presetSubtype="2" fill="hold" grpId="0" nodeType="afterEffect">
                                  <p:stCondLst>
                                    <p:cond delay="0"/>
                                  </p:stCondLst>
                                  <p:childTnLst>
                                    <p:set>
                                      <p:cBhvr>
                                        <p:cTn id="13" dur="1" fill="hold">
                                          <p:stCondLst>
                                            <p:cond delay="0"/>
                                          </p:stCondLst>
                                        </p:cTn>
                                        <p:tgtEl>
                                          <p:spTgt spid="330758"/>
                                        </p:tgtEl>
                                        <p:attrNameLst>
                                          <p:attrName>style.visibility</p:attrName>
                                        </p:attrNameLst>
                                      </p:cBhvr>
                                      <p:to>
                                        <p:strVal val="visible"/>
                                      </p:to>
                                    </p:set>
                                    <p:anim calcmode="lin" valueType="num">
                                      <p:cBhvr>
                                        <p:cTn id="14" dur="500" fill="hold"/>
                                        <p:tgtEl>
                                          <p:spTgt spid="330758"/>
                                        </p:tgtEl>
                                        <p:attrNameLst>
                                          <p:attrName>ppt_x</p:attrName>
                                        </p:attrNameLst>
                                      </p:cBhvr>
                                      <p:tavLst>
                                        <p:tav tm="0">
                                          <p:val>
                                            <p:strVal val="#ppt_x+#ppt_w/2"/>
                                          </p:val>
                                        </p:tav>
                                        <p:tav tm="100000">
                                          <p:val>
                                            <p:strVal val="#ppt_x"/>
                                          </p:val>
                                        </p:tav>
                                      </p:tavLst>
                                    </p:anim>
                                    <p:anim calcmode="lin" valueType="num">
                                      <p:cBhvr>
                                        <p:cTn id="15" dur="500" fill="hold"/>
                                        <p:tgtEl>
                                          <p:spTgt spid="330758"/>
                                        </p:tgtEl>
                                        <p:attrNameLst>
                                          <p:attrName>ppt_y</p:attrName>
                                        </p:attrNameLst>
                                      </p:cBhvr>
                                      <p:tavLst>
                                        <p:tav tm="0">
                                          <p:val>
                                            <p:strVal val="#ppt_y"/>
                                          </p:val>
                                        </p:tav>
                                        <p:tav tm="100000">
                                          <p:val>
                                            <p:strVal val="#ppt_y"/>
                                          </p:val>
                                        </p:tav>
                                      </p:tavLst>
                                    </p:anim>
                                    <p:anim calcmode="lin" valueType="num">
                                      <p:cBhvr>
                                        <p:cTn id="16" dur="500" fill="hold"/>
                                        <p:tgtEl>
                                          <p:spTgt spid="330758"/>
                                        </p:tgtEl>
                                        <p:attrNameLst>
                                          <p:attrName>ppt_w</p:attrName>
                                        </p:attrNameLst>
                                      </p:cBhvr>
                                      <p:tavLst>
                                        <p:tav tm="0">
                                          <p:val>
                                            <p:fltVal val="0"/>
                                          </p:val>
                                        </p:tav>
                                        <p:tav tm="100000">
                                          <p:val>
                                            <p:strVal val="#ppt_w"/>
                                          </p:val>
                                        </p:tav>
                                      </p:tavLst>
                                    </p:anim>
                                    <p:anim calcmode="lin" valueType="num">
                                      <p:cBhvr>
                                        <p:cTn id="17" dur="500" fill="hold"/>
                                        <p:tgtEl>
                                          <p:spTgt spid="330758"/>
                                        </p:tgtEl>
                                        <p:attrNameLst>
                                          <p:attrName>ppt_h</p:attrName>
                                        </p:attrNameLst>
                                      </p:cBhvr>
                                      <p:tavLst>
                                        <p:tav tm="0">
                                          <p:val>
                                            <p:strVal val="#ppt_h"/>
                                          </p:val>
                                        </p:tav>
                                        <p:tav tm="100000">
                                          <p:val>
                                            <p:strVal val="#ppt_h"/>
                                          </p:val>
                                        </p:tav>
                                      </p:tavLst>
                                    </p:anim>
                                  </p:childTnLst>
                                </p:cTn>
                              </p:par>
                            </p:childTnLst>
                          </p:cTn>
                        </p:par>
                        <p:par>
                          <p:cTn id="18" fill="hold" nodeType="afterGroup">
                            <p:stCondLst>
                              <p:cond delay="1000"/>
                            </p:stCondLst>
                            <p:childTnLst>
                              <p:par>
                                <p:cTn id="19" presetID="4" presetClass="entr" presetSubtype="32" fill="hold" grpId="0" nodeType="afterEffect">
                                  <p:stCondLst>
                                    <p:cond delay="1000"/>
                                  </p:stCondLst>
                                  <p:childTnLst>
                                    <p:set>
                                      <p:cBhvr>
                                        <p:cTn id="20" dur="1" fill="hold">
                                          <p:stCondLst>
                                            <p:cond delay="0"/>
                                          </p:stCondLst>
                                        </p:cTn>
                                        <p:tgtEl>
                                          <p:spTgt spid="330763"/>
                                        </p:tgtEl>
                                        <p:attrNameLst>
                                          <p:attrName>style.visibility</p:attrName>
                                        </p:attrNameLst>
                                      </p:cBhvr>
                                      <p:to>
                                        <p:strVal val="visible"/>
                                      </p:to>
                                    </p:set>
                                    <p:animEffect transition="in" filter="box(out)">
                                      <p:cBhvr>
                                        <p:cTn id="21" dur="500"/>
                                        <p:tgtEl>
                                          <p:spTgt spid="330763"/>
                                        </p:tgtEl>
                                      </p:cBhvr>
                                    </p:animEffect>
                                  </p:childTnLst>
                                </p:cTn>
                              </p:par>
                            </p:childTnLst>
                          </p:cTn>
                        </p:par>
                        <p:par>
                          <p:cTn id="22" fill="hold" nodeType="afterGroup">
                            <p:stCondLst>
                              <p:cond delay="2500"/>
                            </p:stCondLst>
                            <p:childTnLst>
                              <p:par>
                                <p:cTn id="23" presetID="4" presetClass="entr" presetSubtype="32" fill="hold" grpId="0" nodeType="afterEffect">
                                  <p:stCondLst>
                                    <p:cond delay="0"/>
                                  </p:stCondLst>
                                  <p:childTnLst>
                                    <p:set>
                                      <p:cBhvr>
                                        <p:cTn id="24" dur="1" fill="hold">
                                          <p:stCondLst>
                                            <p:cond delay="0"/>
                                          </p:stCondLst>
                                        </p:cTn>
                                        <p:tgtEl>
                                          <p:spTgt spid="330856"/>
                                        </p:tgtEl>
                                        <p:attrNameLst>
                                          <p:attrName>style.visibility</p:attrName>
                                        </p:attrNameLst>
                                      </p:cBhvr>
                                      <p:to>
                                        <p:strVal val="visible"/>
                                      </p:to>
                                    </p:set>
                                    <p:animEffect transition="in" filter="box(out)">
                                      <p:cBhvr>
                                        <p:cTn id="25" dur="500"/>
                                        <p:tgtEl>
                                          <p:spTgt spid="33085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1" fill="hold" grpId="0" nodeType="clickEffect">
                                  <p:stCondLst>
                                    <p:cond delay="0"/>
                                  </p:stCondLst>
                                  <p:childTnLst>
                                    <p:set>
                                      <p:cBhvr>
                                        <p:cTn id="29" dur="1" fill="hold">
                                          <p:stCondLst>
                                            <p:cond delay="0"/>
                                          </p:stCondLst>
                                        </p:cTn>
                                        <p:tgtEl>
                                          <p:spTgt spid="330764"/>
                                        </p:tgtEl>
                                        <p:attrNameLst>
                                          <p:attrName>style.visibility</p:attrName>
                                        </p:attrNameLst>
                                      </p:cBhvr>
                                      <p:to>
                                        <p:strVal val="visible"/>
                                      </p:to>
                                    </p:set>
                                    <p:anim calcmode="lin" valueType="num">
                                      <p:cBhvr additive="base">
                                        <p:cTn id="30" dur="500" fill="hold"/>
                                        <p:tgtEl>
                                          <p:spTgt spid="330764"/>
                                        </p:tgtEl>
                                        <p:attrNameLst>
                                          <p:attrName>ppt_x</p:attrName>
                                        </p:attrNameLst>
                                      </p:cBhvr>
                                      <p:tavLst>
                                        <p:tav tm="0">
                                          <p:val>
                                            <p:strVal val="#ppt_x"/>
                                          </p:val>
                                        </p:tav>
                                        <p:tav tm="100000">
                                          <p:val>
                                            <p:strVal val="#ppt_x"/>
                                          </p:val>
                                        </p:tav>
                                      </p:tavLst>
                                    </p:anim>
                                    <p:anim calcmode="lin" valueType="num">
                                      <p:cBhvr additive="base">
                                        <p:cTn id="31" dur="500" fill="hold"/>
                                        <p:tgtEl>
                                          <p:spTgt spid="330764"/>
                                        </p:tgtEl>
                                        <p:attrNameLst>
                                          <p:attrName>ppt_y</p:attrName>
                                        </p:attrNameLst>
                                      </p:cBhvr>
                                      <p:tavLst>
                                        <p:tav tm="0">
                                          <p:val>
                                            <p:strVal val="0-#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8" fill="hold" nodeType="clickEffect">
                                  <p:stCondLst>
                                    <p:cond delay="0"/>
                                  </p:stCondLst>
                                  <p:childTnLst>
                                    <p:set>
                                      <p:cBhvr>
                                        <p:cTn id="35" dur="1" fill="hold">
                                          <p:stCondLst>
                                            <p:cond delay="0"/>
                                          </p:stCondLst>
                                        </p:cTn>
                                        <p:tgtEl>
                                          <p:spTgt spid="330765"/>
                                        </p:tgtEl>
                                        <p:attrNameLst>
                                          <p:attrName>style.visibility</p:attrName>
                                        </p:attrNameLst>
                                      </p:cBhvr>
                                      <p:to>
                                        <p:strVal val="visible"/>
                                      </p:to>
                                    </p:set>
                                    <p:anim calcmode="lin" valueType="num">
                                      <p:cBhvr>
                                        <p:cTn id="36" dur="500" fill="hold"/>
                                        <p:tgtEl>
                                          <p:spTgt spid="330765"/>
                                        </p:tgtEl>
                                        <p:attrNameLst>
                                          <p:attrName>ppt_x</p:attrName>
                                        </p:attrNameLst>
                                      </p:cBhvr>
                                      <p:tavLst>
                                        <p:tav tm="0">
                                          <p:val>
                                            <p:strVal val="#ppt_x-#ppt_w/2"/>
                                          </p:val>
                                        </p:tav>
                                        <p:tav tm="100000">
                                          <p:val>
                                            <p:strVal val="#ppt_x"/>
                                          </p:val>
                                        </p:tav>
                                      </p:tavLst>
                                    </p:anim>
                                    <p:anim calcmode="lin" valueType="num">
                                      <p:cBhvr>
                                        <p:cTn id="37" dur="500" fill="hold"/>
                                        <p:tgtEl>
                                          <p:spTgt spid="330765"/>
                                        </p:tgtEl>
                                        <p:attrNameLst>
                                          <p:attrName>ppt_y</p:attrName>
                                        </p:attrNameLst>
                                      </p:cBhvr>
                                      <p:tavLst>
                                        <p:tav tm="0">
                                          <p:val>
                                            <p:strVal val="#ppt_y"/>
                                          </p:val>
                                        </p:tav>
                                        <p:tav tm="100000">
                                          <p:val>
                                            <p:strVal val="#ppt_y"/>
                                          </p:val>
                                        </p:tav>
                                      </p:tavLst>
                                    </p:anim>
                                    <p:anim calcmode="lin" valueType="num">
                                      <p:cBhvr>
                                        <p:cTn id="38" dur="500" fill="hold"/>
                                        <p:tgtEl>
                                          <p:spTgt spid="330765"/>
                                        </p:tgtEl>
                                        <p:attrNameLst>
                                          <p:attrName>ppt_w</p:attrName>
                                        </p:attrNameLst>
                                      </p:cBhvr>
                                      <p:tavLst>
                                        <p:tav tm="0">
                                          <p:val>
                                            <p:fltVal val="0"/>
                                          </p:val>
                                        </p:tav>
                                        <p:tav tm="100000">
                                          <p:val>
                                            <p:strVal val="#ppt_w"/>
                                          </p:val>
                                        </p:tav>
                                      </p:tavLst>
                                    </p:anim>
                                    <p:anim calcmode="lin" valueType="num">
                                      <p:cBhvr>
                                        <p:cTn id="39" dur="500" fill="hold"/>
                                        <p:tgtEl>
                                          <p:spTgt spid="330765"/>
                                        </p:tgtEl>
                                        <p:attrNameLst>
                                          <p:attrName>ppt_h</p:attrName>
                                        </p:attrNameLst>
                                      </p:cBhvr>
                                      <p:tavLst>
                                        <p:tav tm="0">
                                          <p:val>
                                            <p:strVal val="#ppt_h"/>
                                          </p:val>
                                        </p:tav>
                                        <p:tav tm="100000">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17" presetClass="entr" presetSubtype="8" fill="hold" nodeType="clickEffect">
                                  <p:stCondLst>
                                    <p:cond delay="0"/>
                                  </p:stCondLst>
                                  <p:childTnLst>
                                    <p:set>
                                      <p:cBhvr>
                                        <p:cTn id="43" dur="1" fill="hold">
                                          <p:stCondLst>
                                            <p:cond delay="0"/>
                                          </p:stCondLst>
                                        </p:cTn>
                                        <p:tgtEl>
                                          <p:spTgt spid="330768"/>
                                        </p:tgtEl>
                                        <p:attrNameLst>
                                          <p:attrName>style.visibility</p:attrName>
                                        </p:attrNameLst>
                                      </p:cBhvr>
                                      <p:to>
                                        <p:strVal val="visible"/>
                                      </p:to>
                                    </p:set>
                                    <p:anim calcmode="lin" valueType="num">
                                      <p:cBhvr>
                                        <p:cTn id="44" dur="500" fill="hold"/>
                                        <p:tgtEl>
                                          <p:spTgt spid="330768"/>
                                        </p:tgtEl>
                                        <p:attrNameLst>
                                          <p:attrName>ppt_x</p:attrName>
                                        </p:attrNameLst>
                                      </p:cBhvr>
                                      <p:tavLst>
                                        <p:tav tm="0">
                                          <p:val>
                                            <p:strVal val="#ppt_x-#ppt_w/2"/>
                                          </p:val>
                                        </p:tav>
                                        <p:tav tm="100000">
                                          <p:val>
                                            <p:strVal val="#ppt_x"/>
                                          </p:val>
                                        </p:tav>
                                      </p:tavLst>
                                    </p:anim>
                                    <p:anim calcmode="lin" valueType="num">
                                      <p:cBhvr>
                                        <p:cTn id="45" dur="500" fill="hold"/>
                                        <p:tgtEl>
                                          <p:spTgt spid="330768"/>
                                        </p:tgtEl>
                                        <p:attrNameLst>
                                          <p:attrName>ppt_y</p:attrName>
                                        </p:attrNameLst>
                                      </p:cBhvr>
                                      <p:tavLst>
                                        <p:tav tm="0">
                                          <p:val>
                                            <p:strVal val="#ppt_y"/>
                                          </p:val>
                                        </p:tav>
                                        <p:tav tm="100000">
                                          <p:val>
                                            <p:strVal val="#ppt_y"/>
                                          </p:val>
                                        </p:tav>
                                      </p:tavLst>
                                    </p:anim>
                                    <p:anim calcmode="lin" valueType="num">
                                      <p:cBhvr>
                                        <p:cTn id="46" dur="500" fill="hold"/>
                                        <p:tgtEl>
                                          <p:spTgt spid="330768"/>
                                        </p:tgtEl>
                                        <p:attrNameLst>
                                          <p:attrName>ppt_w</p:attrName>
                                        </p:attrNameLst>
                                      </p:cBhvr>
                                      <p:tavLst>
                                        <p:tav tm="0">
                                          <p:val>
                                            <p:fltVal val="0"/>
                                          </p:val>
                                        </p:tav>
                                        <p:tav tm="100000">
                                          <p:val>
                                            <p:strVal val="#ppt_w"/>
                                          </p:val>
                                        </p:tav>
                                      </p:tavLst>
                                    </p:anim>
                                    <p:anim calcmode="lin" valueType="num">
                                      <p:cBhvr>
                                        <p:cTn id="47" dur="500" fill="hold"/>
                                        <p:tgtEl>
                                          <p:spTgt spid="330768"/>
                                        </p:tgtEl>
                                        <p:attrNameLst>
                                          <p:attrName>ppt_h</p:attrName>
                                        </p:attrNameLst>
                                      </p:cBhvr>
                                      <p:tavLst>
                                        <p:tav tm="0">
                                          <p:val>
                                            <p:strVal val="#ppt_h"/>
                                          </p:val>
                                        </p:tav>
                                        <p:tav tm="100000">
                                          <p:val>
                                            <p:strVal val="#ppt_h"/>
                                          </p:val>
                                        </p:tav>
                                      </p:tavLst>
                                    </p:anim>
                                  </p:childTnLst>
                                </p:cTn>
                              </p:par>
                            </p:childTnLst>
                          </p:cTn>
                        </p:par>
                        <p:par>
                          <p:cTn id="48" fill="hold" nodeType="afterGroup">
                            <p:stCondLst>
                              <p:cond delay="500"/>
                            </p:stCondLst>
                            <p:childTnLst>
                              <p:par>
                                <p:cTn id="49" presetID="17" presetClass="entr" presetSubtype="8" fill="hold" nodeType="afterEffect">
                                  <p:stCondLst>
                                    <p:cond delay="0"/>
                                  </p:stCondLst>
                                  <p:childTnLst>
                                    <p:set>
                                      <p:cBhvr>
                                        <p:cTn id="50" dur="1" fill="hold">
                                          <p:stCondLst>
                                            <p:cond delay="0"/>
                                          </p:stCondLst>
                                        </p:cTn>
                                        <p:tgtEl>
                                          <p:spTgt spid="330772"/>
                                        </p:tgtEl>
                                        <p:attrNameLst>
                                          <p:attrName>style.visibility</p:attrName>
                                        </p:attrNameLst>
                                      </p:cBhvr>
                                      <p:to>
                                        <p:strVal val="visible"/>
                                      </p:to>
                                    </p:set>
                                    <p:anim calcmode="lin" valueType="num">
                                      <p:cBhvr>
                                        <p:cTn id="51" dur="500" fill="hold"/>
                                        <p:tgtEl>
                                          <p:spTgt spid="330772"/>
                                        </p:tgtEl>
                                        <p:attrNameLst>
                                          <p:attrName>ppt_x</p:attrName>
                                        </p:attrNameLst>
                                      </p:cBhvr>
                                      <p:tavLst>
                                        <p:tav tm="0">
                                          <p:val>
                                            <p:strVal val="#ppt_x-#ppt_w/2"/>
                                          </p:val>
                                        </p:tav>
                                        <p:tav tm="100000">
                                          <p:val>
                                            <p:strVal val="#ppt_x"/>
                                          </p:val>
                                        </p:tav>
                                      </p:tavLst>
                                    </p:anim>
                                    <p:anim calcmode="lin" valueType="num">
                                      <p:cBhvr>
                                        <p:cTn id="52" dur="500" fill="hold"/>
                                        <p:tgtEl>
                                          <p:spTgt spid="330772"/>
                                        </p:tgtEl>
                                        <p:attrNameLst>
                                          <p:attrName>ppt_y</p:attrName>
                                        </p:attrNameLst>
                                      </p:cBhvr>
                                      <p:tavLst>
                                        <p:tav tm="0">
                                          <p:val>
                                            <p:strVal val="#ppt_y"/>
                                          </p:val>
                                        </p:tav>
                                        <p:tav tm="100000">
                                          <p:val>
                                            <p:strVal val="#ppt_y"/>
                                          </p:val>
                                        </p:tav>
                                      </p:tavLst>
                                    </p:anim>
                                    <p:anim calcmode="lin" valueType="num">
                                      <p:cBhvr>
                                        <p:cTn id="53" dur="500" fill="hold"/>
                                        <p:tgtEl>
                                          <p:spTgt spid="330772"/>
                                        </p:tgtEl>
                                        <p:attrNameLst>
                                          <p:attrName>ppt_w</p:attrName>
                                        </p:attrNameLst>
                                      </p:cBhvr>
                                      <p:tavLst>
                                        <p:tav tm="0">
                                          <p:val>
                                            <p:fltVal val="0"/>
                                          </p:val>
                                        </p:tav>
                                        <p:tav tm="100000">
                                          <p:val>
                                            <p:strVal val="#ppt_w"/>
                                          </p:val>
                                        </p:tav>
                                      </p:tavLst>
                                    </p:anim>
                                    <p:anim calcmode="lin" valueType="num">
                                      <p:cBhvr>
                                        <p:cTn id="54" dur="500" fill="hold"/>
                                        <p:tgtEl>
                                          <p:spTgt spid="330772"/>
                                        </p:tgtEl>
                                        <p:attrNameLst>
                                          <p:attrName>ppt_h</p:attrName>
                                        </p:attrNameLst>
                                      </p:cBhvr>
                                      <p:tavLst>
                                        <p:tav tm="0">
                                          <p:val>
                                            <p:strVal val="#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1" fill="hold" grpId="0" nodeType="clickEffect">
                                  <p:stCondLst>
                                    <p:cond delay="0"/>
                                  </p:stCondLst>
                                  <p:childTnLst>
                                    <p:set>
                                      <p:cBhvr>
                                        <p:cTn id="58" dur="1" fill="hold">
                                          <p:stCondLst>
                                            <p:cond delay="0"/>
                                          </p:stCondLst>
                                        </p:cTn>
                                        <p:tgtEl>
                                          <p:spTgt spid="330776"/>
                                        </p:tgtEl>
                                        <p:attrNameLst>
                                          <p:attrName>style.visibility</p:attrName>
                                        </p:attrNameLst>
                                      </p:cBhvr>
                                      <p:to>
                                        <p:strVal val="visible"/>
                                      </p:to>
                                    </p:set>
                                    <p:anim calcmode="lin" valueType="num">
                                      <p:cBhvr>
                                        <p:cTn id="59" dur="500" fill="hold"/>
                                        <p:tgtEl>
                                          <p:spTgt spid="330776"/>
                                        </p:tgtEl>
                                        <p:attrNameLst>
                                          <p:attrName>ppt_x</p:attrName>
                                        </p:attrNameLst>
                                      </p:cBhvr>
                                      <p:tavLst>
                                        <p:tav tm="0">
                                          <p:val>
                                            <p:strVal val="#ppt_x"/>
                                          </p:val>
                                        </p:tav>
                                        <p:tav tm="100000">
                                          <p:val>
                                            <p:strVal val="#ppt_x"/>
                                          </p:val>
                                        </p:tav>
                                      </p:tavLst>
                                    </p:anim>
                                    <p:anim calcmode="lin" valueType="num">
                                      <p:cBhvr>
                                        <p:cTn id="60" dur="500" fill="hold"/>
                                        <p:tgtEl>
                                          <p:spTgt spid="330776"/>
                                        </p:tgtEl>
                                        <p:attrNameLst>
                                          <p:attrName>ppt_y</p:attrName>
                                        </p:attrNameLst>
                                      </p:cBhvr>
                                      <p:tavLst>
                                        <p:tav tm="0">
                                          <p:val>
                                            <p:strVal val="#ppt_y-#ppt_h/2"/>
                                          </p:val>
                                        </p:tav>
                                        <p:tav tm="100000">
                                          <p:val>
                                            <p:strVal val="#ppt_y"/>
                                          </p:val>
                                        </p:tav>
                                      </p:tavLst>
                                    </p:anim>
                                    <p:anim calcmode="lin" valueType="num">
                                      <p:cBhvr>
                                        <p:cTn id="61" dur="500" fill="hold"/>
                                        <p:tgtEl>
                                          <p:spTgt spid="330776"/>
                                        </p:tgtEl>
                                        <p:attrNameLst>
                                          <p:attrName>ppt_w</p:attrName>
                                        </p:attrNameLst>
                                      </p:cBhvr>
                                      <p:tavLst>
                                        <p:tav tm="0">
                                          <p:val>
                                            <p:strVal val="#ppt_w"/>
                                          </p:val>
                                        </p:tav>
                                        <p:tav tm="100000">
                                          <p:val>
                                            <p:strVal val="#ppt_w"/>
                                          </p:val>
                                        </p:tav>
                                      </p:tavLst>
                                    </p:anim>
                                    <p:anim calcmode="lin" valueType="num">
                                      <p:cBhvr>
                                        <p:cTn id="62" dur="500" fill="hold"/>
                                        <p:tgtEl>
                                          <p:spTgt spid="330776"/>
                                        </p:tgtEl>
                                        <p:attrNameLst>
                                          <p:attrName>ppt_h</p:attrName>
                                        </p:attrNameLst>
                                      </p:cBhvr>
                                      <p:tavLst>
                                        <p:tav tm="0">
                                          <p:val>
                                            <p:fltVal val="0"/>
                                          </p:val>
                                        </p:tav>
                                        <p:tav tm="100000">
                                          <p:val>
                                            <p:strVal val="#ppt_h"/>
                                          </p:val>
                                        </p:tav>
                                      </p:tavLst>
                                    </p:anim>
                                  </p:childTnLst>
                                </p:cTn>
                              </p:par>
                            </p:childTnLst>
                          </p:cTn>
                        </p:par>
                        <p:par>
                          <p:cTn id="63" fill="hold" nodeType="afterGroup">
                            <p:stCondLst>
                              <p:cond delay="500"/>
                            </p:stCondLst>
                            <p:childTnLst>
                              <p:par>
                                <p:cTn id="64" presetID="4" presetClass="entr" presetSubtype="16" fill="hold" nodeType="afterEffect">
                                  <p:stCondLst>
                                    <p:cond delay="0"/>
                                  </p:stCondLst>
                                  <p:childTnLst>
                                    <p:set>
                                      <p:cBhvr>
                                        <p:cTn id="65" dur="1" fill="hold">
                                          <p:stCondLst>
                                            <p:cond delay="0"/>
                                          </p:stCondLst>
                                        </p:cTn>
                                        <p:tgtEl>
                                          <p:spTgt spid="330780"/>
                                        </p:tgtEl>
                                        <p:attrNameLst>
                                          <p:attrName>style.visibility</p:attrName>
                                        </p:attrNameLst>
                                      </p:cBhvr>
                                      <p:to>
                                        <p:strVal val="visible"/>
                                      </p:to>
                                    </p:set>
                                    <p:animEffect transition="in" filter="box(in)">
                                      <p:cBhvr>
                                        <p:cTn id="66" dur="500"/>
                                        <p:tgtEl>
                                          <p:spTgt spid="330780"/>
                                        </p:tgtEl>
                                      </p:cBhvr>
                                    </p:animEffect>
                                  </p:childTnLst>
                                </p:cTn>
                              </p:par>
                            </p:childTnLst>
                          </p:cTn>
                        </p:par>
                        <p:par>
                          <p:cTn id="67" fill="hold" nodeType="afterGroup">
                            <p:stCondLst>
                              <p:cond delay="1000"/>
                            </p:stCondLst>
                            <p:childTnLst>
                              <p:par>
                                <p:cTn id="68" presetID="4" presetClass="entr" presetSubtype="32" fill="hold" grpId="0" nodeType="afterEffect">
                                  <p:stCondLst>
                                    <p:cond delay="1000"/>
                                  </p:stCondLst>
                                  <p:childTnLst>
                                    <p:set>
                                      <p:cBhvr>
                                        <p:cTn id="69" dur="1" fill="hold">
                                          <p:stCondLst>
                                            <p:cond delay="0"/>
                                          </p:stCondLst>
                                        </p:cTn>
                                        <p:tgtEl>
                                          <p:spTgt spid="330778"/>
                                        </p:tgtEl>
                                        <p:attrNameLst>
                                          <p:attrName>style.visibility</p:attrName>
                                        </p:attrNameLst>
                                      </p:cBhvr>
                                      <p:to>
                                        <p:strVal val="visible"/>
                                      </p:to>
                                    </p:set>
                                    <p:animEffect transition="in" filter="box(out)">
                                      <p:cBhvr>
                                        <p:cTn id="70" dur="500"/>
                                        <p:tgtEl>
                                          <p:spTgt spid="330778"/>
                                        </p:tgtEl>
                                      </p:cBhvr>
                                    </p:animEffect>
                                  </p:childTnLst>
                                </p:cTn>
                              </p:par>
                            </p:childTnLst>
                          </p:cTn>
                        </p:par>
                        <p:par>
                          <p:cTn id="71" fill="hold" nodeType="afterGroup">
                            <p:stCondLst>
                              <p:cond delay="2500"/>
                            </p:stCondLst>
                            <p:childTnLst>
                              <p:par>
                                <p:cTn id="72" presetID="3" presetClass="entr" presetSubtype="10" fill="hold" grpId="0" nodeType="afterEffect">
                                  <p:stCondLst>
                                    <p:cond delay="0"/>
                                  </p:stCondLst>
                                  <p:childTnLst>
                                    <p:set>
                                      <p:cBhvr>
                                        <p:cTn id="73" dur="1" fill="hold">
                                          <p:stCondLst>
                                            <p:cond delay="0"/>
                                          </p:stCondLst>
                                        </p:cTn>
                                        <p:tgtEl>
                                          <p:spTgt spid="330852"/>
                                        </p:tgtEl>
                                        <p:attrNameLst>
                                          <p:attrName>style.visibility</p:attrName>
                                        </p:attrNameLst>
                                      </p:cBhvr>
                                      <p:to>
                                        <p:strVal val="visible"/>
                                      </p:to>
                                    </p:set>
                                    <p:animEffect transition="in" filter="blinds(horizontal)">
                                      <p:cBhvr>
                                        <p:cTn id="74" dur="500"/>
                                        <p:tgtEl>
                                          <p:spTgt spid="330852"/>
                                        </p:tgtEl>
                                      </p:cBhvr>
                                    </p:animEffect>
                                  </p:childTnLst>
                                </p:cTn>
                              </p:par>
                            </p:childTnLst>
                          </p:cTn>
                        </p:par>
                        <p:par>
                          <p:cTn id="75" fill="hold" nodeType="afterGroup">
                            <p:stCondLst>
                              <p:cond delay="3000"/>
                            </p:stCondLst>
                            <p:childTnLst>
                              <p:par>
                                <p:cTn id="76" presetID="17" presetClass="entr" presetSubtype="1" fill="hold" grpId="0" nodeType="afterEffect">
                                  <p:stCondLst>
                                    <p:cond delay="0"/>
                                  </p:stCondLst>
                                  <p:childTnLst>
                                    <p:set>
                                      <p:cBhvr>
                                        <p:cTn id="77" dur="1" fill="hold">
                                          <p:stCondLst>
                                            <p:cond delay="0"/>
                                          </p:stCondLst>
                                        </p:cTn>
                                        <p:tgtEl>
                                          <p:spTgt spid="330777"/>
                                        </p:tgtEl>
                                        <p:attrNameLst>
                                          <p:attrName>style.visibility</p:attrName>
                                        </p:attrNameLst>
                                      </p:cBhvr>
                                      <p:to>
                                        <p:strVal val="visible"/>
                                      </p:to>
                                    </p:set>
                                    <p:anim calcmode="lin" valueType="num">
                                      <p:cBhvr>
                                        <p:cTn id="78" dur="500" fill="hold"/>
                                        <p:tgtEl>
                                          <p:spTgt spid="330777"/>
                                        </p:tgtEl>
                                        <p:attrNameLst>
                                          <p:attrName>ppt_x</p:attrName>
                                        </p:attrNameLst>
                                      </p:cBhvr>
                                      <p:tavLst>
                                        <p:tav tm="0">
                                          <p:val>
                                            <p:strVal val="#ppt_x"/>
                                          </p:val>
                                        </p:tav>
                                        <p:tav tm="100000">
                                          <p:val>
                                            <p:strVal val="#ppt_x"/>
                                          </p:val>
                                        </p:tav>
                                      </p:tavLst>
                                    </p:anim>
                                    <p:anim calcmode="lin" valueType="num">
                                      <p:cBhvr>
                                        <p:cTn id="79" dur="500" fill="hold"/>
                                        <p:tgtEl>
                                          <p:spTgt spid="330777"/>
                                        </p:tgtEl>
                                        <p:attrNameLst>
                                          <p:attrName>ppt_y</p:attrName>
                                        </p:attrNameLst>
                                      </p:cBhvr>
                                      <p:tavLst>
                                        <p:tav tm="0">
                                          <p:val>
                                            <p:strVal val="#ppt_y-#ppt_h/2"/>
                                          </p:val>
                                        </p:tav>
                                        <p:tav tm="100000">
                                          <p:val>
                                            <p:strVal val="#ppt_y"/>
                                          </p:val>
                                        </p:tav>
                                      </p:tavLst>
                                    </p:anim>
                                    <p:anim calcmode="lin" valueType="num">
                                      <p:cBhvr>
                                        <p:cTn id="80" dur="500" fill="hold"/>
                                        <p:tgtEl>
                                          <p:spTgt spid="330777"/>
                                        </p:tgtEl>
                                        <p:attrNameLst>
                                          <p:attrName>ppt_w</p:attrName>
                                        </p:attrNameLst>
                                      </p:cBhvr>
                                      <p:tavLst>
                                        <p:tav tm="0">
                                          <p:val>
                                            <p:strVal val="#ppt_w"/>
                                          </p:val>
                                        </p:tav>
                                        <p:tav tm="100000">
                                          <p:val>
                                            <p:strVal val="#ppt_w"/>
                                          </p:val>
                                        </p:tav>
                                      </p:tavLst>
                                    </p:anim>
                                    <p:anim calcmode="lin" valueType="num">
                                      <p:cBhvr>
                                        <p:cTn id="81" dur="500" fill="hold"/>
                                        <p:tgtEl>
                                          <p:spTgt spid="330777"/>
                                        </p:tgtEl>
                                        <p:attrNameLst>
                                          <p:attrName>ppt_h</p:attrName>
                                        </p:attrNameLst>
                                      </p:cBhvr>
                                      <p:tavLst>
                                        <p:tav tm="0">
                                          <p:val>
                                            <p:fltVal val="0"/>
                                          </p:val>
                                        </p:tav>
                                        <p:tav tm="100000">
                                          <p:val>
                                            <p:strVal val="#ppt_h"/>
                                          </p:val>
                                        </p:tav>
                                      </p:tavLst>
                                    </p:anim>
                                  </p:childTnLst>
                                </p:cTn>
                              </p:par>
                            </p:childTnLst>
                          </p:cTn>
                        </p:par>
                        <p:par>
                          <p:cTn id="82" fill="hold" nodeType="afterGroup">
                            <p:stCondLst>
                              <p:cond delay="3500"/>
                            </p:stCondLst>
                            <p:childTnLst>
                              <p:par>
                                <p:cTn id="83" presetID="4" presetClass="entr" presetSubtype="16" fill="hold" nodeType="afterEffect">
                                  <p:stCondLst>
                                    <p:cond delay="0"/>
                                  </p:stCondLst>
                                  <p:childTnLst>
                                    <p:set>
                                      <p:cBhvr>
                                        <p:cTn id="84" dur="1" fill="hold">
                                          <p:stCondLst>
                                            <p:cond delay="0"/>
                                          </p:stCondLst>
                                        </p:cTn>
                                        <p:tgtEl>
                                          <p:spTgt spid="330781"/>
                                        </p:tgtEl>
                                        <p:attrNameLst>
                                          <p:attrName>style.visibility</p:attrName>
                                        </p:attrNameLst>
                                      </p:cBhvr>
                                      <p:to>
                                        <p:strVal val="visible"/>
                                      </p:to>
                                    </p:set>
                                    <p:animEffect transition="in" filter="box(in)">
                                      <p:cBhvr>
                                        <p:cTn id="85" dur="500"/>
                                        <p:tgtEl>
                                          <p:spTgt spid="330781"/>
                                        </p:tgtEl>
                                      </p:cBhvr>
                                    </p:animEffect>
                                  </p:childTnLst>
                                </p:cTn>
                              </p:par>
                            </p:childTnLst>
                          </p:cTn>
                        </p:par>
                        <p:par>
                          <p:cTn id="86" fill="hold" nodeType="afterGroup">
                            <p:stCondLst>
                              <p:cond delay="4000"/>
                            </p:stCondLst>
                            <p:childTnLst>
                              <p:par>
                                <p:cTn id="87" presetID="4" presetClass="entr" presetSubtype="32" fill="hold" grpId="0" nodeType="afterEffect">
                                  <p:stCondLst>
                                    <p:cond delay="0"/>
                                  </p:stCondLst>
                                  <p:childTnLst>
                                    <p:set>
                                      <p:cBhvr>
                                        <p:cTn id="88" dur="1" fill="hold">
                                          <p:stCondLst>
                                            <p:cond delay="0"/>
                                          </p:stCondLst>
                                        </p:cTn>
                                        <p:tgtEl>
                                          <p:spTgt spid="330779"/>
                                        </p:tgtEl>
                                        <p:attrNameLst>
                                          <p:attrName>style.visibility</p:attrName>
                                        </p:attrNameLst>
                                      </p:cBhvr>
                                      <p:to>
                                        <p:strVal val="visible"/>
                                      </p:to>
                                    </p:set>
                                    <p:animEffect transition="in" filter="box(out)">
                                      <p:cBhvr>
                                        <p:cTn id="89" dur="500"/>
                                        <p:tgtEl>
                                          <p:spTgt spid="330779"/>
                                        </p:tgtEl>
                                      </p:cBhvr>
                                    </p:animEffect>
                                  </p:childTnLst>
                                </p:cTn>
                              </p:par>
                            </p:childTnLst>
                          </p:cTn>
                        </p:par>
                        <p:par>
                          <p:cTn id="90" fill="hold" nodeType="afterGroup">
                            <p:stCondLst>
                              <p:cond delay="4500"/>
                            </p:stCondLst>
                            <p:childTnLst>
                              <p:par>
                                <p:cTn id="91" presetID="3" presetClass="entr" presetSubtype="10" fill="hold" grpId="0" nodeType="afterEffect">
                                  <p:stCondLst>
                                    <p:cond delay="0"/>
                                  </p:stCondLst>
                                  <p:childTnLst>
                                    <p:set>
                                      <p:cBhvr>
                                        <p:cTn id="92" dur="1" fill="hold">
                                          <p:stCondLst>
                                            <p:cond delay="0"/>
                                          </p:stCondLst>
                                        </p:cTn>
                                        <p:tgtEl>
                                          <p:spTgt spid="330853"/>
                                        </p:tgtEl>
                                        <p:attrNameLst>
                                          <p:attrName>style.visibility</p:attrName>
                                        </p:attrNameLst>
                                      </p:cBhvr>
                                      <p:to>
                                        <p:strVal val="visible"/>
                                      </p:to>
                                    </p:set>
                                    <p:animEffect transition="in" filter="blinds(horizontal)">
                                      <p:cBhvr>
                                        <p:cTn id="93" dur="500"/>
                                        <p:tgtEl>
                                          <p:spTgt spid="330853"/>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 presetClass="entr" presetSubtype="1" fill="hold" grpId="0" nodeType="clickEffect">
                                  <p:stCondLst>
                                    <p:cond delay="0"/>
                                  </p:stCondLst>
                                  <p:childTnLst>
                                    <p:set>
                                      <p:cBhvr>
                                        <p:cTn id="97" dur="1" fill="hold">
                                          <p:stCondLst>
                                            <p:cond delay="0"/>
                                          </p:stCondLst>
                                        </p:cTn>
                                        <p:tgtEl>
                                          <p:spTgt spid="330850"/>
                                        </p:tgtEl>
                                        <p:attrNameLst>
                                          <p:attrName>style.visibility</p:attrName>
                                        </p:attrNameLst>
                                      </p:cBhvr>
                                      <p:to>
                                        <p:strVal val="visible"/>
                                      </p:to>
                                    </p:set>
                                    <p:anim calcmode="lin" valueType="num">
                                      <p:cBhvr additive="base">
                                        <p:cTn id="98" dur="500" fill="hold"/>
                                        <p:tgtEl>
                                          <p:spTgt spid="330850"/>
                                        </p:tgtEl>
                                        <p:attrNameLst>
                                          <p:attrName>ppt_x</p:attrName>
                                        </p:attrNameLst>
                                      </p:cBhvr>
                                      <p:tavLst>
                                        <p:tav tm="0">
                                          <p:val>
                                            <p:strVal val="#ppt_x"/>
                                          </p:val>
                                        </p:tav>
                                        <p:tav tm="100000">
                                          <p:val>
                                            <p:strVal val="#ppt_x"/>
                                          </p:val>
                                        </p:tav>
                                      </p:tavLst>
                                    </p:anim>
                                    <p:anim calcmode="lin" valueType="num">
                                      <p:cBhvr additive="base">
                                        <p:cTn id="99" dur="500" fill="hold"/>
                                        <p:tgtEl>
                                          <p:spTgt spid="330850"/>
                                        </p:tgtEl>
                                        <p:attrNameLst>
                                          <p:attrName>ppt_y</p:attrName>
                                        </p:attrNameLst>
                                      </p:cBhvr>
                                      <p:tavLst>
                                        <p:tav tm="0">
                                          <p:val>
                                            <p:strVal val="0-#ppt_h/2"/>
                                          </p:val>
                                        </p:tav>
                                        <p:tav tm="100000">
                                          <p:val>
                                            <p:strVal val="#ppt_y"/>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7" presetClass="entr" presetSubtype="8" fill="hold" nodeType="clickEffect">
                                  <p:stCondLst>
                                    <p:cond delay="0"/>
                                  </p:stCondLst>
                                  <p:childTnLst>
                                    <p:set>
                                      <p:cBhvr>
                                        <p:cTn id="103" dur="1" fill="hold">
                                          <p:stCondLst>
                                            <p:cond delay="0"/>
                                          </p:stCondLst>
                                        </p:cTn>
                                        <p:tgtEl>
                                          <p:spTgt spid="330782"/>
                                        </p:tgtEl>
                                        <p:attrNameLst>
                                          <p:attrName>style.visibility</p:attrName>
                                        </p:attrNameLst>
                                      </p:cBhvr>
                                      <p:to>
                                        <p:strVal val="visible"/>
                                      </p:to>
                                    </p:set>
                                    <p:anim calcmode="lin" valueType="num">
                                      <p:cBhvr>
                                        <p:cTn id="104" dur="500" fill="hold"/>
                                        <p:tgtEl>
                                          <p:spTgt spid="330782"/>
                                        </p:tgtEl>
                                        <p:attrNameLst>
                                          <p:attrName>ppt_x</p:attrName>
                                        </p:attrNameLst>
                                      </p:cBhvr>
                                      <p:tavLst>
                                        <p:tav tm="0">
                                          <p:val>
                                            <p:strVal val="#ppt_x-#ppt_w/2"/>
                                          </p:val>
                                        </p:tav>
                                        <p:tav tm="100000">
                                          <p:val>
                                            <p:strVal val="#ppt_x"/>
                                          </p:val>
                                        </p:tav>
                                      </p:tavLst>
                                    </p:anim>
                                    <p:anim calcmode="lin" valueType="num">
                                      <p:cBhvr>
                                        <p:cTn id="105" dur="500" fill="hold"/>
                                        <p:tgtEl>
                                          <p:spTgt spid="330782"/>
                                        </p:tgtEl>
                                        <p:attrNameLst>
                                          <p:attrName>ppt_y</p:attrName>
                                        </p:attrNameLst>
                                      </p:cBhvr>
                                      <p:tavLst>
                                        <p:tav tm="0">
                                          <p:val>
                                            <p:strVal val="#ppt_y"/>
                                          </p:val>
                                        </p:tav>
                                        <p:tav tm="100000">
                                          <p:val>
                                            <p:strVal val="#ppt_y"/>
                                          </p:val>
                                        </p:tav>
                                      </p:tavLst>
                                    </p:anim>
                                    <p:anim calcmode="lin" valueType="num">
                                      <p:cBhvr>
                                        <p:cTn id="106" dur="500" fill="hold"/>
                                        <p:tgtEl>
                                          <p:spTgt spid="330782"/>
                                        </p:tgtEl>
                                        <p:attrNameLst>
                                          <p:attrName>ppt_w</p:attrName>
                                        </p:attrNameLst>
                                      </p:cBhvr>
                                      <p:tavLst>
                                        <p:tav tm="0">
                                          <p:val>
                                            <p:fltVal val="0"/>
                                          </p:val>
                                        </p:tav>
                                        <p:tav tm="100000">
                                          <p:val>
                                            <p:strVal val="#ppt_w"/>
                                          </p:val>
                                        </p:tav>
                                      </p:tavLst>
                                    </p:anim>
                                    <p:anim calcmode="lin" valueType="num">
                                      <p:cBhvr>
                                        <p:cTn id="107" dur="500" fill="hold"/>
                                        <p:tgtEl>
                                          <p:spTgt spid="330782"/>
                                        </p:tgtEl>
                                        <p:attrNameLst>
                                          <p:attrName>ppt_h</p:attrName>
                                        </p:attrNameLst>
                                      </p:cBhvr>
                                      <p:tavLst>
                                        <p:tav tm="0">
                                          <p:val>
                                            <p:strVal val="#ppt_h"/>
                                          </p:val>
                                        </p:tav>
                                        <p:tav tm="100000">
                                          <p:val>
                                            <p:strVal val="#ppt_h"/>
                                          </p:val>
                                        </p:tav>
                                      </p:tavLst>
                                    </p:anim>
                                  </p:childTnLst>
                                </p:cTn>
                              </p:par>
                            </p:childTnLst>
                          </p:cTn>
                        </p:par>
                        <p:par>
                          <p:cTn id="108" fill="hold" nodeType="afterGroup">
                            <p:stCondLst>
                              <p:cond delay="500"/>
                            </p:stCondLst>
                            <p:childTnLst>
                              <p:par>
                                <p:cTn id="109" presetID="17" presetClass="entr" presetSubtype="1" fill="hold" nodeType="afterEffect">
                                  <p:stCondLst>
                                    <p:cond delay="0"/>
                                  </p:stCondLst>
                                  <p:childTnLst>
                                    <p:set>
                                      <p:cBhvr>
                                        <p:cTn id="110" dur="1" fill="hold">
                                          <p:stCondLst>
                                            <p:cond delay="0"/>
                                          </p:stCondLst>
                                        </p:cTn>
                                        <p:tgtEl>
                                          <p:spTgt spid="330807"/>
                                        </p:tgtEl>
                                        <p:attrNameLst>
                                          <p:attrName>style.visibility</p:attrName>
                                        </p:attrNameLst>
                                      </p:cBhvr>
                                      <p:to>
                                        <p:strVal val="visible"/>
                                      </p:to>
                                    </p:set>
                                    <p:anim calcmode="lin" valueType="num">
                                      <p:cBhvr>
                                        <p:cTn id="111" dur="500" fill="hold"/>
                                        <p:tgtEl>
                                          <p:spTgt spid="330807"/>
                                        </p:tgtEl>
                                        <p:attrNameLst>
                                          <p:attrName>ppt_x</p:attrName>
                                        </p:attrNameLst>
                                      </p:cBhvr>
                                      <p:tavLst>
                                        <p:tav tm="0">
                                          <p:val>
                                            <p:strVal val="#ppt_x"/>
                                          </p:val>
                                        </p:tav>
                                        <p:tav tm="100000">
                                          <p:val>
                                            <p:strVal val="#ppt_x"/>
                                          </p:val>
                                        </p:tav>
                                      </p:tavLst>
                                    </p:anim>
                                    <p:anim calcmode="lin" valueType="num">
                                      <p:cBhvr>
                                        <p:cTn id="112" dur="500" fill="hold"/>
                                        <p:tgtEl>
                                          <p:spTgt spid="330807"/>
                                        </p:tgtEl>
                                        <p:attrNameLst>
                                          <p:attrName>ppt_y</p:attrName>
                                        </p:attrNameLst>
                                      </p:cBhvr>
                                      <p:tavLst>
                                        <p:tav tm="0">
                                          <p:val>
                                            <p:strVal val="#ppt_y-#ppt_h/2"/>
                                          </p:val>
                                        </p:tav>
                                        <p:tav tm="100000">
                                          <p:val>
                                            <p:strVal val="#ppt_y"/>
                                          </p:val>
                                        </p:tav>
                                      </p:tavLst>
                                    </p:anim>
                                    <p:anim calcmode="lin" valueType="num">
                                      <p:cBhvr>
                                        <p:cTn id="113" dur="500" fill="hold"/>
                                        <p:tgtEl>
                                          <p:spTgt spid="330807"/>
                                        </p:tgtEl>
                                        <p:attrNameLst>
                                          <p:attrName>ppt_w</p:attrName>
                                        </p:attrNameLst>
                                      </p:cBhvr>
                                      <p:tavLst>
                                        <p:tav tm="0">
                                          <p:val>
                                            <p:strVal val="#ppt_w"/>
                                          </p:val>
                                        </p:tav>
                                        <p:tav tm="100000">
                                          <p:val>
                                            <p:strVal val="#ppt_w"/>
                                          </p:val>
                                        </p:tav>
                                      </p:tavLst>
                                    </p:anim>
                                    <p:anim calcmode="lin" valueType="num">
                                      <p:cBhvr>
                                        <p:cTn id="114" dur="500" fill="hold"/>
                                        <p:tgtEl>
                                          <p:spTgt spid="330807"/>
                                        </p:tgtEl>
                                        <p:attrNameLst>
                                          <p:attrName>ppt_h</p:attrName>
                                        </p:attrNameLst>
                                      </p:cBhvr>
                                      <p:tavLst>
                                        <p:tav tm="0">
                                          <p:val>
                                            <p:fltVal val="0"/>
                                          </p:val>
                                        </p:tav>
                                        <p:tav tm="100000">
                                          <p:val>
                                            <p:strVal val="#ppt_h"/>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7" presetClass="entr" presetSubtype="8" fill="hold" nodeType="clickEffect">
                                  <p:stCondLst>
                                    <p:cond delay="0"/>
                                  </p:stCondLst>
                                  <p:childTnLst>
                                    <p:set>
                                      <p:cBhvr>
                                        <p:cTn id="118" dur="1" fill="hold">
                                          <p:stCondLst>
                                            <p:cond delay="0"/>
                                          </p:stCondLst>
                                        </p:cTn>
                                        <p:tgtEl>
                                          <p:spTgt spid="330791"/>
                                        </p:tgtEl>
                                        <p:attrNameLst>
                                          <p:attrName>style.visibility</p:attrName>
                                        </p:attrNameLst>
                                      </p:cBhvr>
                                      <p:to>
                                        <p:strVal val="visible"/>
                                      </p:to>
                                    </p:set>
                                    <p:anim calcmode="lin" valueType="num">
                                      <p:cBhvr>
                                        <p:cTn id="119" dur="500" fill="hold"/>
                                        <p:tgtEl>
                                          <p:spTgt spid="330791"/>
                                        </p:tgtEl>
                                        <p:attrNameLst>
                                          <p:attrName>ppt_x</p:attrName>
                                        </p:attrNameLst>
                                      </p:cBhvr>
                                      <p:tavLst>
                                        <p:tav tm="0">
                                          <p:val>
                                            <p:strVal val="#ppt_x-#ppt_w/2"/>
                                          </p:val>
                                        </p:tav>
                                        <p:tav tm="100000">
                                          <p:val>
                                            <p:strVal val="#ppt_x"/>
                                          </p:val>
                                        </p:tav>
                                      </p:tavLst>
                                    </p:anim>
                                    <p:anim calcmode="lin" valueType="num">
                                      <p:cBhvr>
                                        <p:cTn id="120" dur="500" fill="hold"/>
                                        <p:tgtEl>
                                          <p:spTgt spid="330791"/>
                                        </p:tgtEl>
                                        <p:attrNameLst>
                                          <p:attrName>ppt_y</p:attrName>
                                        </p:attrNameLst>
                                      </p:cBhvr>
                                      <p:tavLst>
                                        <p:tav tm="0">
                                          <p:val>
                                            <p:strVal val="#ppt_y"/>
                                          </p:val>
                                        </p:tav>
                                        <p:tav tm="100000">
                                          <p:val>
                                            <p:strVal val="#ppt_y"/>
                                          </p:val>
                                        </p:tav>
                                      </p:tavLst>
                                    </p:anim>
                                    <p:anim calcmode="lin" valueType="num">
                                      <p:cBhvr>
                                        <p:cTn id="121" dur="500" fill="hold"/>
                                        <p:tgtEl>
                                          <p:spTgt spid="330791"/>
                                        </p:tgtEl>
                                        <p:attrNameLst>
                                          <p:attrName>ppt_w</p:attrName>
                                        </p:attrNameLst>
                                      </p:cBhvr>
                                      <p:tavLst>
                                        <p:tav tm="0">
                                          <p:val>
                                            <p:fltVal val="0"/>
                                          </p:val>
                                        </p:tav>
                                        <p:tav tm="100000">
                                          <p:val>
                                            <p:strVal val="#ppt_w"/>
                                          </p:val>
                                        </p:tav>
                                      </p:tavLst>
                                    </p:anim>
                                    <p:anim calcmode="lin" valueType="num">
                                      <p:cBhvr>
                                        <p:cTn id="122" dur="500" fill="hold"/>
                                        <p:tgtEl>
                                          <p:spTgt spid="330791"/>
                                        </p:tgtEl>
                                        <p:attrNameLst>
                                          <p:attrName>ppt_h</p:attrName>
                                        </p:attrNameLst>
                                      </p:cBhvr>
                                      <p:tavLst>
                                        <p:tav tm="0">
                                          <p:val>
                                            <p:strVal val="#ppt_h"/>
                                          </p:val>
                                        </p:tav>
                                        <p:tav tm="100000">
                                          <p:val>
                                            <p:strVal val="#ppt_h"/>
                                          </p:val>
                                        </p:tav>
                                      </p:tavLst>
                                    </p:anim>
                                  </p:childTnLst>
                                </p:cTn>
                              </p:par>
                            </p:childTnLst>
                          </p:cTn>
                        </p:par>
                        <p:par>
                          <p:cTn id="123" fill="hold" nodeType="afterGroup">
                            <p:stCondLst>
                              <p:cond delay="500"/>
                            </p:stCondLst>
                            <p:childTnLst>
                              <p:par>
                                <p:cTn id="124" presetID="17" presetClass="entr" presetSubtype="1" fill="hold" nodeType="afterEffect">
                                  <p:stCondLst>
                                    <p:cond delay="0"/>
                                  </p:stCondLst>
                                  <p:childTnLst>
                                    <p:set>
                                      <p:cBhvr>
                                        <p:cTn id="125" dur="1" fill="hold">
                                          <p:stCondLst>
                                            <p:cond delay="0"/>
                                          </p:stCondLst>
                                        </p:cTn>
                                        <p:tgtEl>
                                          <p:spTgt spid="330801"/>
                                        </p:tgtEl>
                                        <p:attrNameLst>
                                          <p:attrName>style.visibility</p:attrName>
                                        </p:attrNameLst>
                                      </p:cBhvr>
                                      <p:to>
                                        <p:strVal val="visible"/>
                                      </p:to>
                                    </p:set>
                                    <p:anim calcmode="lin" valueType="num">
                                      <p:cBhvr>
                                        <p:cTn id="126" dur="500" fill="hold"/>
                                        <p:tgtEl>
                                          <p:spTgt spid="330801"/>
                                        </p:tgtEl>
                                        <p:attrNameLst>
                                          <p:attrName>ppt_x</p:attrName>
                                        </p:attrNameLst>
                                      </p:cBhvr>
                                      <p:tavLst>
                                        <p:tav tm="0">
                                          <p:val>
                                            <p:strVal val="#ppt_x"/>
                                          </p:val>
                                        </p:tav>
                                        <p:tav tm="100000">
                                          <p:val>
                                            <p:strVal val="#ppt_x"/>
                                          </p:val>
                                        </p:tav>
                                      </p:tavLst>
                                    </p:anim>
                                    <p:anim calcmode="lin" valueType="num">
                                      <p:cBhvr>
                                        <p:cTn id="127" dur="500" fill="hold"/>
                                        <p:tgtEl>
                                          <p:spTgt spid="330801"/>
                                        </p:tgtEl>
                                        <p:attrNameLst>
                                          <p:attrName>ppt_y</p:attrName>
                                        </p:attrNameLst>
                                      </p:cBhvr>
                                      <p:tavLst>
                                        <p:tav tm="0">
                                          <p:val>
                                            <p:strVal val="#ppt_y-#ppt_h/2"/>
                                          </p:val>
                                        </p:tav>
                                        <p:tav tm="100000">
                                          <p:val>
                                            <p:strVal val="#ppt_y"/>
                                          </p:val>
                                        </p:tav>
                                      </p:tavLst>
                                    </p:anim>
                                    <p:anim calcmode="lin" valueType="num">
                                      <p:cBhvr>
                                        <p:cTn id="128" dur="500" fill="hold"/>
                                        <p:tgtEl>
                                          <p:spTgt spid="330801"/>
                                        </p:tgtEl>
                                        <p:attrNameLst>
                                          <p:attrName>ppt_w</p:attrName>
                                        </p:attrNameLst>
                                      </p:cBhvr>
                                      <p:tavLst>
                                        <p:tav tm="0">
                                          <p:val>
                                            <p:strVal val="#ppt_w"/>
                                          </p:val>
                                        </p:tav>
                                        <p:tav tm="100000">
                                          <p:val>
                                            <p:strVal val="#ppt_w"/>
                                          </p:val>
                                        </p:tav>
                                      </p:tavLst>
                                    </p:anim>
                                    <p:anim calcmode="lin" valueType="num">
                                      <p:cBhvr>
                                        <p:cTn id="129" dur="500" fill="hold"/>
                                        <p:tgtEl>
                                          <p:spTgt spid="330801"/>
                                        </p:tgtEl>
                                        <p:attrNameLst>
                                          <p:attrName>ppt_h</p:attrName>
                                        </p:attrNameLst>
                                      </p:cBhvr>
                                      <p:tavLst>
                                        <p:tav tm="0">
                                          <p:val>
                                            <p:fltVal val="0"/>
                                          </p:val>
                                        </p:tav>
                                        <p:tav tm="100000">
                                          <p:val>
                                            <p:strVal val="#ppt_h"/>
                                          </p:val>
                                        </p:tav>
                                      </p:tavLst>
                                    </p:anim>
                                  </p:childTnLst>
                                </p:cTn>
                              </p:par>
                            </p:childTnLst>
                          </p:cTn>
                        </p:par>
                      </p:childTnLst>
                    </p:cTn>
                  </p:par>
                  <p:par>
                    <p:cTn id="130" fill="hold" nodeType="clickPar">
                      <p:stCondLst>
                        <p:cond delay="indefinite"/>
                      </p:stCondLst>
                      <p:childTnLst>
                        <p:par>
                          <p:cTn id="131" fill="hold" nodeType="withGroup">
                            <p:stCondLst>
                              <p:cond delay="0"/>
                            </p:stCondLst>
                            <p:childTnLst>
                              <p:par>
                                <p:cTn id="132" presetID="17" presetClass="entr" presetSubtype="8" fill="hold" nodeType="clickEffect">
                                  <p:stCondLst>
                                    <p:cond delay="0"/>
                                  </p:stCondLst>
                                  <p:childTnLst>
                                    <p:set>
                                      <p:cBhvr>
                                        <p:cTn id="133" dur="1" fill="hold">
                                          <p:stCondLst>
                                            <p:cond delay="0"/>
                                          </p:stCondLst>
                                        </p:cTn>
                                        <p:tgtEl>
                                          <p:spTgt spid="330796"/>
                                        </p:tgtEl>
                                        <p:attrNameLst>
                                          <p:attrName>style.visibility</p:attrName>
                                        </p:attrNameLst>
                                      </p:cBhvr>
                                      <p:to>
                                        <p:strVal val="visible"/>
                                      </p:to>
                                    </p:set>
                                    <p:anim calcmode="lin" valueType="num">
                                      <p:cBhvr>
                                        <p:cTn id="134" dur="500" fill="hold"/>
                                        <p:tgtEl>
                                          <p:spTgt spid="330796"/>
                                        </p:tgtEl>
                                        <p:attrNameLst>
                                          <p:attrName>ppt_x</p:attrName>
                                        </p:attrNameLst>
                                      </p:cBhvr>
                                      <p:tavLst>
                                        <p:tav tm="0">
                                          <p:val>
                                            <p:strVal val="#ppt_x-#ppt_w/2"/>
                                          </p:val>
                                        </p:tav>
                                        <p:tav tm="100000">
                                          <p:val>
                                            <p:strVal val="#ppt_x"/>
                                          </p:val>
                                        </p:tav>
                                      </p:tavLst>
                                    </p:anim>
                                    <p:anim calcmode="lin" valueType="num">
                                      <p:cBhvr>
                                        <p:cTn id="135" dur="500" fill="hold"/>
                                        <p:tgtEl>
                                          <p:spTgt spid="330796"/>
                                        </p:tgtEl>
                                        <p:attrNameLst>
                                          <p:attrName>ppt_y</p:attrName>
                                        </p:attrNameLst>
                                      </p:cBhvr>
                                      <p:tavLst>
                                        <p:tav tm="0">
                                          <p:val>
                                            <p:strVal val="#ppt_y"/>
                                          </p:val>
                                        </p:tav>
                                        <p:tav tm="100000">
                                          <p:val>
                                            <p:strVal val="#ppt_y"/>
                                          </p:val>
                                        </p:tav>
                                      </p:tavLst>
                                    </p:anim>
                                    <p:anim calcmode="lin" valueType="num">
                                      <p:cBhvr>
                                        <p:cTn id="136" dur="500" fill="hold"/>
                                        <p:tgtEl>
                                          <p:spTgt spid="330796"/>
                                        </p:tgtEl>
                                        <p:attrNameLst>
                                          <p:attrName>ppt_w</p:attrName>
                                        </p:attrNameLst>
                                      </p:cBhvr>
                                      <p:tavLst>
                                        <p:tav tm="0">
                                          <p:val>
                                            <p:fltVal val="0"/>
                                          </p:val>
                                        </p:tav>
                                        <p:tav tm="100000">
                                          <p:val>
                                            <p:strVal val="#ppt_w"/>
                                          </p:val>
                                        </p:tav>
                                      </p:tavLst>
                                    </p:anim>
                                    <p:anim calcmode="lin" valueType="num">
                                      <p:cBhvr>
                                        <p:cTn id="137" dur="500" fill="hold"/>
                                        <p:tgtEl>
                                          <p:spTgt spid="330796"/>
                                        </p:tgtEl>
                                        <p:attrNameLst>
                                          <p:attrName>ppt_h</p:attrName>
                                        </p:attrNameLst>
                                      </p:cBhvr>
                                      <p:tavLst>
                                        <p:tav tm="0">
                                          <p:val>
                                            <p:strVal val="#ppt_h"/>
                                          </p:val>
                                        </p:tav>
                                        <p:tav tm="100000">
                                          <p:val>
                                            <p:strVal val="#ppt_h"/>
                                          </p:val>
                                        </p:tav>
                                      </p:tavLst>
                                    </p:anim>
                                  </p:childTnLst>
                                </p:cTn>
                              </p:par>
                            </p:childTnLst>
                          </p:cTn>
                        </p:par>
                        <p:par>
                          <p:cTn id="138" fill="hold" nodeType="afterGroup">
                            <p:stCondLst>
                              <p:cond delay="500"/>
                            </p:stCondLst>
                            <p:childTnLst>
                              <p:par>
                                <p:cTn id="139" presetID="17" presetClass="entr" presetSubtype="1" fill="hold" nodeType="afterEffect">
                                  <p:stCondLst>
                                    <p:cond delay="0"/>
                                  </p:stCondLst>
                                  <p:childTnLst>
                                    <p:set>
                                      <p:cBhvr>
                                        <p:cTn id="140" dur="1" fill="hold">
                                          <p:stCondLst>
                                            <p:cond delay="0"/>
                                          </p:stCondLst>
                                        </p:cTn>
                                        <p:tgtEl>
                                          <p:spTgt spid="330804"/>
                                        </p:tgtEl>
                                        <p:attrNameLst>
                                          <p:attrName>style.visibility</p:attrName>
                                        </p:attrNameLst>
                                      </p:cBhvr>
                                      <p:to>
                                        <p:strVal val="visible"/>
                                      </p:to>
                                    </p:set>
                                    <p:anim calcmode="lin" valueType="num">
                                      <p:cBhvr>
                                        <p:cTn id="141" dur="500" fill="hold"/>
                                        <p:tgtEl>
                                          <p:spTgt spid="330804"/>
                                        </p:tgtEl>
                                        <p:attrNameLst>
                                          <p:attrName>ppt_x</p:attrName>
                                        </p:attrNameLst>
                                      </p:cBhvr>
                                      <p:tavLst>
                                        <p:tav tm="0">
                                          <p:val>
                                            <p:strVal val="#ppt_x"/>
                                          </p:val>
                                        </p:tav>
                                        <p:tav tm="100000">
                                          <p:val>
                                            <p:strVal val="#ppt_x"/>
                                          </p:val>
                                        </p:tav>
                                      </p:tavLst>
                                    </p:anim>
                                    <p:anim calcmode="lin" valueType="num">
                                      <p:cBhvr>
                                        <p:cTn id="142" dur="500" fill="hold"/>
                                        <p:tgtEl>
                                          <p:spTgt spid="330804"/>
                                        </p:tgtEl>
                                        <p:attrNameLst>
                                          <p:attrName>ppt_y</p:attrName>
                                        </p:attrNameLst>
                                      </p:cBhvr>
                                      <p:tavLst>
                                        <p:tav tm="0">
                                          <p:val>
                                            <p:strVal val="#ppt_y-#ppt_h/2"/>
                                          </p:val>
                                        </p:tav>
                                        <p:tav tm="100000">
                                          <p:val>
                                            <p:strVal val="#ppt_y"/>
                                          </p:val>
                                        </p:tav>
                                      </p:tavLst>
                                    </p:anim>
                                    <p:anim calcmode="lin" valueType="num">
                                      <p:cBhvr>
                                        <p:cTn id="143" dur="500" fill="hold"/>
                                        <p:tgtEl>
                                          <p:spTgt spid="330804"/>
                                        </p:tgtEl>
                                        <p:attrNameLst>
                                          <p:attrName>ppt_w</p:attrName>
                                        </p:attrNameLst>
                                      </p:cBhvr>
                                      <p:tavLst>
                                        <p:tav tm="0">
                                          <p:val>
                                            <p:strVal val="#ppt_w"/>
                                          </p:val>
                                        </p:tav>
                                        <p:tav tm="100000">
                                          <p:val>
                                            <p:strVal val="#ppt_w"/>
                                          </p:val>
                                        </p:tav>
                                      </p:tavLst>
                                    </p:anim>
                                    <p:anim calcmode="lin" valueType="num">
                                      <p:cBhvr>
                                        <p:cTn id="144" dur="500" fill="hold"/>
                                        <p:tgtEl>
                                          <p:spTgt spid="330804"/>
                                        </p:tgtEl>
                                        <p:attrNameLst>
                                          <p:attrName>ppt_h</p:attrName>
                                        </p:attrNameLst>
                                      </p:cBhvr>
                                      <p:tavLst>
                                        <p:tav tm="0">
                                          <p:val>
                                            <p:fltVal val="0"/>
                                          </p:val>
                                        </p:tav>
                                        <p:tav tm="100000">
                                          <p:val>
                                            <p:strVal val="#ppt_h"/>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7" presetClass="entr" presetSubtype="1" fill="hold" nodeType="clickEffect">
                                  <p:stCondLst>
                                    <p:cond delay="0"/>
                                  </p:stCondLst>
                                  <p:childTnLst>
                                    <p:set>
                                      <p:cBhvr>
                                        <p:cTn id="148" dur="1" fill="hold">
                                          <p:stCondLst>
                                            <p:cond delay="0"/>
                                          </p:stCondLst>
                                        </p:cTn>
                                        <p:tgtEl>
                                          <p:spTgt spid="330822"/>
                                        </p:tgtEl>
                                        <p:attrNameLst>
                                          <p:attrName>style.visibility</p:attrName>
                                        </p:attrNameLst>
                                      </p:cBhvr>
                                      <p:to>
                                        <p:strVal val="visible"/>
                                      </p:to>
                                    </p:set>
                                    <p:anim calcmode="lin" valueType="num">
                                      <p:cBhvr>
                                        <p:cTn id="149" dur="500" fill="hold"/>
                                        <p:tgtEl>
                                          <p:spTgt spid="330822"/>
                                        </p:tgtEl>
                                        <p:attrNameLst>
                                          <p:attrName>ppt_x</p:attrName>
                                        </p:attrNameLst>
                                      </p:cBhvr>
                                      <p:tavLst>
                                        <p:tav tm="0">
                                          <p:val>
                                            <p:strVal val="#ppt_x"/>
                                          </p:val>
                                        </p:tav>
                                        <p:tav tm="100000">
                                          <p:val>
                                            <p:strVal val="#ppt_x"/>
                                          </p:val>
                                        </p:tav>
                                      </p:tavLst>
                                    </p:anim>
                                    <p:anim calcmode="lin" valueType="num">
                                      <p:cBhvr>
                                        <p:cTn id="150" dur="500" fill="hold"/>
                                        <p:tgtEl>
                                          <p:spTgt spid="330822"/>
                                        </p:tgtEl>
                                        <p:attrNameLst>
                                          <p:attrName>ppt_y</p:attrName>
                                        </p:attrNameLst>
                                      </p:cBhvr>
                                      <p:tavLst>
                                        <p:tav tm="0">
                                          <p:val>
                                            <p:strVal val="#ppt_y-#ppt_h/2"/>
                                          </p:val>
                                        </p:tav>
                                        <p:tav tm="100000">
                                          <p:val>
                                            <p:strVal val="#ppt_y"/>
                                          </p:val>
                                        </p:tav>
                                      </p:tavLst>
                                    </p:anim>
                                    <p:anim calcmode="lin" valueType="num">
                                      <p:cBhvr>
                                        <p:cTn id="151" dur="500" fill="hold"/>
                                        <p:tgtEl>
                                          <p:spTgt spid="330822"/>
                                        </p:tgtEl>
                                        <p:attrNameLst>
                                          <p:attrName>ppt_w</p:attrName>
                                        </p:attrNameLst>
                                      </p:cBhvr>
                                      <p:tavLst>
                                        <p:tav tm="0">
                                          <p:val>
                                            <p:strVal val="#ppt_w"/>
                                          </p:val>
                                        </p:tav>
                                        <p:tav tm="100000">
                                          <p:val>
                                            <p:strVal val="#ppt_w"/>
                                          </p:val>
                                        </p:tav>
                                      </p:tavLst>
                                    </p:anim>
                                    <p:anim calcmode="lin" valueType="num">
                                      <p:cBhvr>
                                        <p:cTn id="152" dur="500" fill="hold"/>
                                        <p:tgtEl>
                                          <p:spTgt spid="330822"/>
                                        </p:tgtEl>
                                        <p:attrNameLst>
                                          <p:attrName>ppt_h</p:attrName>
                                        </p:attrNameLst>
                                      </p:cBhvr>
                                      <p:tavLst>
                                        <p:tav tm="0">
                                          <p:val>
                                            <p:fltVal val="0"/>
                                          </p:val>
                                        </p:tav>
                                        <p:tav tm="100000">
                                          <p:val>
                                            <p:strVal val="#ppt_h"/>
                                          </p:val>
                                        </p:tav>
                                      </p:tavLst>
                                    </p:anim>
                                  </p:childTnLst>
                                </p:cTn>
                              </p:par>
                            </p:childTnLst>
                          </p:cTn>
                        </p:par>
                        <p:par>
                          <p:cTn id="153" fill="hold" nodeType="afterGroup">
                            <p:stCondLst>
                              <p:cond delay="500"/>
                            </p:stCondLst>
                            <p:childTnLst>
                              <p:par>
                                <p:cTn id="154" presetID="4" presetClass="entr" presetSubtype="16" fill="hold" nodeType="afterEffect">
                                  <p:stCondLst>
                                    <p:cond delay="0"/>
                                  </p:stCondLst>
                                  <p:childTnLst>
                                    <p:set>
                                      <p:cBhvr>
                                        <p:cTn id="155" dur="1" fill="hold">
                                          <p:stCondLst>
                                            <p:cond delay="0"/>
                                          </p:stCondLst>
                                        </p:cTn>
                                        <p:tgtEl>
                                          <p:spTgt spid="330828"/>
                                        </p:tgtEl>
                                        <p:attrNameLst>
                                          <p:attrName>style.visibility</p:attrName>
                                        </p:attrNameLst>
                                      </p:cBhvr>
                                      <p:to>
                                        <p:strVal val="visible"/>
                                      </p:to>
                                    </p:set>
                                    <p:animEffect transition="in" filter="box(in)">
                                      <p:cBhvr>
                                        <p:cTn id="156" dur="500"/>
                                        <p:tgtEl>
                                          <p:spTgt spid="330828"/>
                                        </p:tgtEl>
                                      </p:cBhvr>
                                    </p:animEffect>
                                  </p:childTnLst>
                                </p:cTn>
                              </p:par>
                            </p:childTnLst>
                          </p:cTn>
                        </p:par>
                        <p:par>
                          <p:cTn id="157" fill="hold" nodeType="afterGroup">
                            <p:stCondLst>
                              <p:cond delay="1000"/>
                            </p:stCondLst>
                            <p:childTnLst>
                              <p:par>
                                <p:cTn id="158" presetID="4" presetClass="entr" presetSubtype="16" fill="hold" nodeType="afterEffect">
                                  <p:stCondLst>
                                    <p:cond delay="0"/>
                                  </p:stCondLst>
                                  <p:childTnLst>
                                    <p:set>
                                      <p:cBhvr>
                                        <p:cTn id="159" dur="1" fill="hold">
                                          <p:stCondLst>
                                            <p:cond delay="0"/>
                                          </p:stCondLst>
                                        </p:cTn>
                                        <p:tgtEl>
                                          <p:spTgt spid="330829"/>
                                        </p:tgtEl>
                                        <p:attrNameLst>
                                          <p:attrName>style.visibility</p:attrName>
                                        </p:attrNameLst>
                                      </p:cBhvr>
                                      <p:to>
                                        <p:strVal val="visible"/>
                                      </p:to>
                                    </p:set>
                                    <p:animEffect transition="in" filter="box(in)">
                                      <p:cBhvr>
                                        <p:cTn id="160" dur="500"/>
                                        <p:tgtEl>
                                          <p:spTgt spid="330829"/>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7" presetClass="entr" presetSubtype="1" fill="hold" nodeType="clickEffect">
                                  <p:stCondLst>
                                    <p:cond delay="0"/>
                                  </p:stCondLst>
                                  <p:childTnLst>
                                    <p:set>
                                      <p:cBhvr>
                                        <p:cTn id="164" dur="1" fill="hold">
                                          <p:stCondLst>
                                            <p:cond delay="0"/>
                                          </p:stCondLst>
                                        </p:cTn>
                                        <p:tgtEl>
                                          <p:spTgt spid="330825"/>
                                        </p:tgtEl>
                                        <p:attrNameLst>
                                          <p:attrName>style.visibility</p:attrName>
                                        </p:attrNameLst>
                                      </p:cBhvr>
                                      <p:to>
                                        <p:strVal val="visible"/>
                                      </p:to>
                                    </p:set>
                                    <p:anim calcmode="lin" valueType="num">
                                      <p:cBhvr>
                                        <p:cTn id="165" dur="500" fill="hold"/>
                                        <p:tgtEl>
                                          <p:spTgt spid="330825"/>
                                        </p:tgtEl>
                                        <p:attrNameLst>
                                          <p:attrName>ppt_x</p:attrName>
                                        </p:attrNameLst>
                                      </p:cBhvr>
                                      <p:tavLst>
                                        <p:tav tm="0">
                                          <p:val>
                                            <p:strVal val="#ppt_x"/>
                                          </p:val>
                                        </p:tav>
                                        <p:tav tm="100000">
                                          <p:val>
                                            <p:strVal val="#ppt_x"/>
                                          </p:val>
                                        </p:tav>
                                      </p:tavLst>
                                    </p:anim>
                                    <p:anim calcmode="lin" valueType="num">
                                      <p:cBhvr>
                                        <p:cTn id="166" dur="500" fill="hold"/>
                                        <p:tgtEl>
                                          <p:spTgt spid="330825"/>
                                        </p:tgtEl>
                                        <p:attrNameLst>
                                          <p:attrName>ppt_y</p:attrName>
                                        </p:attrNameLst>
                                      </p:cBhvr>
                                      <p:tavLst>
                                        <p:tav tm="0">
                                          <p:val>
                                            <p:strVal val="#ppt_y-#ppt_h/2"/>
                                          </p:val>
                                        </p:tav>
                                        <p:tav tm="100000">
                                          <p:val>
                                            <p:strVal val="#ppt_y"/>
                                          </p:val>
                                        </p:tav>
                                      </p:tavLst>
                                    </p:anim>
                                    <p:anim calcmode="lin" valueType="num">
                                      <p:cBhvr>
                                        <p:cTn id="167" dur="500" fill="hold"/>
                                        <p:tgtEl>
                                          <p:spTgt spid="330825"/>
                                        </p:tgtEl>
                                        <p:attrNameLst>
                                          <p:attrName>ppt_w</p:attrName>
                                        </p:attrNameLst>
                                      </p:cBhvr>
                                      <p:tavLst>
                                        <p:tav tm="0">
                                          <p:val>
                                            <p:strVal val="#ppt_w"/>
                                          </p:val>
                                        </p:tav>
                                        <p:tav tm="100000">
                                          <p:val>
                                            <p:strVal val="#ppt_w"/>
                                          </p:val>
                                        </p:tav>
                                      </p:tavLst>
                                    </p:anim>
                                    <p:anim calcmode="lin" valueType="num">
                                      <p:cBhvr>
                                        <p:cTn id="168" dur="500" fill="hold"/>
                                        <p:tgtEl>
                                          <p:spTgt spid="330825"/>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500"/>
                            </p:stCondLst>
                            <p:childTnLst>
                              <p:par>
                                <p:cTn id="170" presetID="4" presetClass="entr" presetSubtype="16" fill="hold" nodeType="afterEffect">
                                  <p:stCondLst>
                                    <p:cond delay="0"/>
                                  </p:stCondLst>
                                  <p:childTnLst>
                                    <p:set>
                                      <p:cBhvr>
                                        <p:cTn id="171" dur="1" fill="hold">
                                          <p:stCondLst>
                                            <p:cond delay="0"/>
                                          </p:stCondLst>
                                        </p:cTn>
                                        <p:tgtEl>
                                          <p:spTgt spid="330830"/>
                                        </p:tgtEl>
                                        <p:attrNameLst>
                                          <p:attrName>style.visibility</p:attrName>
                                        </p:attrNameLst>
                                      </p:cBhvr>
                                      <p:to>
                                        <p:strVal val="visible"/>
                                      </p:to>
                                    </p:set>
                                    <p:animEffect transition="in" filter="box(in)">
                                      <p:cBhvr>
                                        <p:cTn id="172" dur="500"/>
                                        <p:tgtEl>
                                          <p:spTgt spid="330830"/>
                                        </p:tgtEl>
                                      </p:cBhvr>
                                    </p:animEffect>
                                  </p:childTnLst>
                                </p:cTn>
                              </p:par>
                            </p:childTnLst>
                          </p:cTn>
                        </p:par>
                        <p:par>
                          <p:cTn id="173" fill="hold" nodeType="afterGroup">
                            <p:stCondLst>
                              <p:cond delay="1000"/>
                            </p:stCondLst>
                            <p:childTnLst>
                              <p:par>
                                <p:cTn id="174" presetID="4" presetClass="entr" presetSubtype="16" fill="hold" nodeType="afterEffect">
                                  <p:stCondLst>
                                    <p:cond delay="0"/>
                                  </p:stCondLst>
                                  <p:childTnLst>
                                    <p:set>
                                      <p:cBhvr>
                                        <p:cTn id="175" dur="1" fill="hold">
                                          <p:stCondLst>
                                            <p:cond delay="0"/>
                                          </p:stCondLst>
                                        </p:cTn>
                                        <p:tgtEl>
                                          <p:spTgt spid="330831"/>
                                        </p:tgtEl>
                                        <p:attrNameLst>
                                          <p:attrName>style.visibility</p:attrName>
                                        </p:attrNameLst>
                                      </p:cBhvr>
                                      <p:to>
                                        <p:strVal val="visible"/>
                                      </p:to>
                                    </p:set>
                                    <p:animEffect transition="in" filter="box(in)">
                                      <p:cBhvr>
                                        <p:cTn id="176" dur="500"/>
                                        <p:tgtEl>
                                          <p:spTgt spid="330831"/>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4" presetClass="entr" presetSubtype="32" fill="hold" nodeType="clickEffect">
                                  <p:stCondLst>
                                    <p:cond delay="0"/>
                                  </p:stCondLst>
                                  <p:childTnLst>
                                    <p:set>
                                      <p:cBhvr>
                                        <p:cTn id="180" dur="1" fill="hold">
                                          <p:stCondLst>
                                            <p:cond delay="0"/>
                                          </p:stCondLst>
                                        </p:cTn>
                                        <p:tgtEl>
                                          <p:spTgt spid="330838"/>
                                        </p:tgtEl>
                                        <p:attrNameLst>
                                          <p:attrName>style.visibility</p:attrName>
                                        </p:attrNameLst>
                                      </p:cBhvr>
                                      <p:to>
                                        <p:strVal val="visible"/>
                                      </p:to>
                                    </p:set>
                                    <p:animEffect transition="in" filter="box(out)">
                                      <p:cBhvr>
                                        <p:cTn id="181" dur="500"/>
                                        <p:tgtEl>
                                          <p:spTgt spid="330838"/>
                                        </p:tgtEl>
                                      </p:cBhvr>
                                    </p:animEffect>
                                  </p:childTnLst>
                                </p:cTn>
                              </p:par>
                            </p:childTnLst>
                          </p:cTn>
                        </p:par>
                        <p:par>
                          <p:cTn id="182" fill="hold" nodeType="afterGroup">
                            <p:stCondLst>
                              <p:cond delay="500"/>
                            </p:stCondLst>
                            <p:childTnLst>
                              <p:par>
                                <p:cTn id="183" presetID="3" presetClass="entr" presetSubtype="10" fill="hold" grpId="0" nodeType="afterEffect">
                                  <p:stCondLst>
                                    <p:cond delay="0"/>
                                  </p:stCondLst>
                                  <p:childTnLst>
                                    <p:set>
                                      <p:cBhvr>
                                        <p:cTn id="184" dur="1" fill="hold">
                                          <p:stCondLst>
                                            <p:cond delay="0"/>
                                          </p:stCondLst>
                                        </p:cTn>
                                        <p:tgtEl>
                                          <p:spTgt spid="330854"/>
                                        </p:tgtEl>
                                        <p:attrNameLst>
                                          <p:attrName>style.visibility</p:attrName>
                                        </p:attrNameLst>
                                      </p:cBhvr>
                                      <p:to>
                                        <p:strVal val="visible"/>
                                      </p:to>
                                    </p:set>
                                    <p:animEffect transition="in" filter="blinds(horizontal)">
                                      <p:cBhvr>
                                        <p:cTn id="185" dur="500"/>
                                        <p:tgtEl>
                                          <p:spTgt spid="330854"/>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17" presetClass="entr" presetSubtype="1" fill="hold" nodeType="clickEffect">
                                  <p:stCondLst>
                                    <p:cond delay="0"/>
                                  </p:stCondLst>
                                  <p:childTnLst>
                                    <p:set>
                                      <p:cBhvr>
                                        <p:cTn id="189" dur="1" fill="hold">
                                          <p:stCondLst>
                                            <p:cond delay="0"/>
                                          </p:stCondLst>
                                        </p:cTn>
                                        <p:tgtEl>
                                          <p:spTgt spid="330814"/>
                                        </p:tgtEl>
                                        <p:attrNameLst>
                                          <p:attrName>style.visibility</p:attrName>
                                        </p:attrNameLst>
                                      </p:cBhvr>
                                      <p:to>
                                        <p:strVal val="visible"/>
                                      </p:to>
                                    </p:set>
                                    <p:anim calcmode="lin" valueType="num">
                                      <p:cBhvr>
                                        <p:cTn id="190" dur="500" fill="hold"/>
                                        <p:tgtEl>
                                          <p:spTgt spid="330814"/>
                                        </p:tgtEl>
                                        <p:attrNameLst>
                                          <p:attrName>ppt_x</p:attrName>
                                        </p:attrNameLst>
                                      </p:cBhvr>
                                      <p:tavLst>
                                        <p:tav tm="0">
                                          <p:val>
                                            <p:strVal val="#ppt_x"/>
                                          </p:val>
                                        </p:tav>
                                        <p:tav tm="100000">
                                          <p:val>
                                            <p:strVal val="#ppt_x"/>
                                          </p:val>
                                        </p:tav>
                                      </p:tavLst>
                                    </p:anim>
                                    <p:anim calcmode="lin" valueType="num">
                                      <p:cBhvr>
                                        <p:cTn id="191" dur="500" fill="hold"/>
                                        <p:tgtEl>
                                          <p:spTgt spid="330814"/>
                                        </p:tgtEl>
                                        <p:attrNameLst>
                                          <p:attrName>ppt_y</p:attrName>
                                        </p:attrNameLst>
                                      </p:cBhvr>
                                      <p:tavLst>
                                        <p:tav tm="0">
                                          <p:val>
                                            <p:strVal val="#ppt_y-#ppt_h/2"/>
                                          </p:val>
                                        </p:tav>
                                        <p:tav tm="100000">
                                          <p:val>
                                            <p:strVal val="#ppt_y"/>
                                          </p:val>
                                        </p:tav>
                                      </p:tavLst>
                                    </p:anim>
                                    <p:anim calcmode="lin" valueType="num">
                                      <p:cBhvr>
                                        <p:cTn id="192" dur="500" fill="hold"/>
                                        <p:tgtEl>
                                          <p:spTgt spid="330814"/>
                                        </p:tgtEl>
                                        <p:attrNameLst>
                                          <p:attrName>ppt_w</p:attrName>
                                        </p:attrNameLst>
                                      </p:cBhvr>
                                      <p:tavLst>
                                        <p:tav tm="0">
                                          <p:val>
                                            <p:strVal val="#ppt_w"/>
                                          </p:val>
                                        </p:tav>
                                        <p:tav tm="100000">
                                          <p:val>
                                            <p:strVal val="#ppt_w"/>
                                          </p:val>
                                        </p:tav>
                                      </p:tavLst>
                                    </p:anim>
                                    <p:anim calcmode="lin" valueType="num">
                                      <p:cBhvr>
                                        <p:cTn id="193" dur="500" fill="hold"/>
                                        <p:tgtEl>
                                          <p:spTgt spid="330814"/>
                                        </p:tgtEl>
                                        <p:attrNameLst>
                                          <p:attrName>ppt_h</p:attrName>
                                        </p:attrNameLst>
                                      </p:cBhvr>
                                      <p:tavLst>
                                        <p:tav tm="0">
                                          <p:val>
                                            <p:fltVal val="0"/>
                                          </p:val>
                                        </p:tav>
                                        <p:tav tm="100000">
                                          <p:val>
                                            <p:strVal val="#ppt_h"/>
                                          </p:val>
                                        </p:tav>
                                      </p:tavLst>
                                    </p:anim>
                                  </p:childTnLst>
                                </p:cTn>
                              </p:par>
                            </p:childTnLst>
                          </p:cTn>
                        </p:par>
                        <p:par>
                          <p:cTn id="194" fill="hold" nodeType="afterGroup">
                            <p:stCondLst>
                              <p:cond delay="500"/>
                            </p:stCondLst>
                            <p:childTnLst>
                              <p:par>
                                <p:cTn id="195" presetID="4" presetClass="entr" presetSubtype="16" fill="hold" nodeType="afterEffect">
                                  <p:stCondLst>
                                    <p:cond delay="0"/>
                                  </p:stCondLst>
                                  <p:childTnLst>
                                    <p:set>
                                      <p:cBhvr>
                                        <p:cTn id="196" dur="1" fill="hold">
                                          <p:stCondLst>
                                            <p:cond delay="0"/>
                                          </p:stCondLst>
                                        </p:cTn>
                                        <p:tgtEl>
                                          <p:spTgt spid="330832"/>
                                        </p:tgtEl>
                                        <p:attrNameLst>
                                          <p:attrName>style.visibility</p:attrName>
                                        </p:attrNameLst>
                                      </p:cBhvr>
                                      <p:to>
                                        <p:strVal val="visible"/>
                                      </p:to>
                                    </p:set>
                                    <p:animEffect transition="in" filter="box(in)">
                                      <p:cBhvr>
                                        <p:cTn id="197" dur="500"/>
                                        <p:tgtEl>
                                          <p:spTgt spid="330832"/>
                                        </p:tgtEl>
                                      </p:cBhvr>
                                    </p:animEffect>
                                  </p:childTnLst>
                                </p:cTn>
                              </p:par>
                            </p:childTnLst>
                          </p:cTn>
                        </p:par>
                        <p:par>
                          <p:cTn id="198" fill="hold" nodeType="afterGroup">
                            <p:stCondLst>
                              <p:cond delay="1000"/>
                            </p:stCondLst>
                            <p:childTnLst>
                              <p:par>
                                <p:cTn id="199" presetID="4" presetClass="entr" presetSubtype="16" fill="hold" nodeType="afterEffect">
                                  <p:stCondLst>
                                    <p:cond delay="0"/>
                                  </p:stCondLst>
                                  <p:childTnLst>
                                    <p:set>
                                      <p:cBhvr>
                                        <p:cTn id="200" dur="1" fill="hold">
                                          <p:stCondLst>
                                            <p:cond delay="0"/>
                                          </p:stCondLst>
                                        </p:cTn>
                                        <p:tgtEl>
                                          <p:spTgt spid="330833"/>
                                        </p:tgtEl>
                                        <p:attrNameLst>
                                          <p:attrName>style.visibility</p:attrName>
                                        </p:attrNameLst>
                                      </p:cBhvr>
                                      <p:to>
                                        <p:strVal val="visible"/>
                                      </p:to>
                                    </p:set>
                                    <p:animEffect transition="in" filter="box(in)">
                                      <p:cBhvr>
                                        <p:cTn id="201" dur="500"/>
                                        <p:tgtEl>
                                          <p:spTgt spid="330833"/>
                                        </p:tgtEl>
                                      </p:cBhvr>
                                    </p:animEffect>
                                  </p:childTnLst>
                                </p:cTn>
                              </p:par>
                            </p:childTnLst>
                          </p:cTn>
                        </p:par>
                      </p:childTnLst>
                    </p:cTn>
                  </p:par>
                  <p:par>
                    <p:cTn id="202" fill="hold" nodeType="clickPar">
                      <p:stCondLst>
                        <p:cond delay="indefinite"/>
                      </p:stCondLst>
                      <p:childTnLst>
                        <p:par>
                          <p:cTn id="203" fill="hold" nodeType="withGroup">
                            <p:stCondLst>
                              <p:cond delay="0"/>
                            </p:stCondLst>
                            <p:childTnLst>
                              <p:par>
                                <p:cTn id="204" presetID="17" presetClass="entr" presetSubtype="1" fill="hold" nodeType="clickEffect">
                                  <p:stCondLst>
                                    <p:cond delay="0"/>
                                  </p:stCondLst>
                                  <p:childTnLst>
                                    <p:set>
                                      <p:cBhvr>
                                        <p:cTn id="205" dur="1" fill="hold">
                                          <p:stCondLst>
                                            <p:cond delay="0"/>
                                          </p:stCondLst>
                                        </p:cTn>
                                        <p:tgtEl>
                                          <p:spTgt spid="330817"/>
                                        </p:tgtEl>
                                        <p:attrNameLst>
                                          <p:attrName>style.visibility</p:attrName>
                                        </p:attrNameLst>
                                      </p:cBhvr>
                                      <p:to>
                                        <p:strVal val="visible"/>
                                      </p:to>
                                    </p:set>
                                    <p:anim calcmode="lin" valueType="num">
                                      <p:cBhvr>
                                        <p:cTn id="206" dur="500" fill="hold"/>
                                        <p:tgtEl>
                                          <p:spTgt spid="330817"/>
                                        </p:tgtEl>
                                        <p:attrNameLst>
                                          <p:attrName>ppt_x</p:attrName>
                                        </p:attrNameLst>
                                      </p:cBhvr>
                                      <p:tavLst>
                                        <p:tav tm="0">
                                          <p:val>
                                            <p:strVal val="#ppt_x"/>
                                          </p:val>
                                        </p:tav>
                                        <p:tav tm="100000">
                                          <p:val>
                                            <p:strVal val="#ppt_x"/>
                                          </p:val>
                                        </p:tav>
                                      </p:tavLst>
                                    </p:anim>
                                    <p:anim calcmode="lin" valueType="num">
                                      <p:cBhvr>
                                        <p:cTn id="207" dur="500" fill="hold"/>
                                        <p:tgtEl>
                                          <p:spTgt spid="330817"/>
                                        </p:tgtEl>
                                        <p:attrNameLst>
                                          <p:attrName>ppt_y</p:attrName>
                                        </p:attrNameLst>
                                      </p:cBhvr>
                                      <p:tavLst>
                                        <p:tav tm="0">
                                          <p:val>
                                            <p:strVal val="#ppt_y-#ppt_h/2"/>
                                          </p:val>
                                        </p:tav>
                                        <p:tav tm="100000">
                                          <p:val>
                                            <p:strVal val="#ppt_y"/>
                                          </p:val>
                                        </p:tav>
                                      </p:tavLst>
                                    </p:anim>
                                    <p:anim calcmode="lin" valueType="num">
                                      <p:cBhvr>
                                        <p:cTn id="208" dur="500" fill="hold"/>
                                        <p:tgtEl>
                                          <p:spTgt spid="330817"/>
                                        </p:tgtEl>
                                        <p:attrNameLst>
                                          <p:attrName>ppt_w</p:attrName>
                                        </p:attrNameLst>
                                      </p:cBhvr>
                                      <p:tavLst>
                                        <p:tav tm="0">
                                          <p:val>
                                            <p:strVal val="#ppt_w"/>
                                          </p:val>
                                        </p:tav>
                                        <p:tav tm="100000">
                                          <p:val>
                                            <p:strVal val="#ppt_w"/>
                                          </p:val>
                                        </p:tav>
                                      </p:tavLst>
                                    </p:anim>
                                    <p:anim calcmode="lin" valueType="num">
                                      <p:cBhvr>
                                        <p:cTn id="209" dur="500" fill="hold"/>
                                        <p:tgtEl>
                                          <p:spTgt spid="330817"/>
                                        </p:tgtEl>
                                        <p:attrNameLst>
                                          <p:attrName>ppt_h</p:attrName>
                                        </p:attrNameLst>
                                      </p:cBhvr>
                                      <p:tavLst>
                                        <p:tav tm="0">
                                          <p:val>
                                            <p:fltVal val="0"/>
                                          </p:val>
                                        </p:tav>
                                        <p:tav tm="100000">
                                          <p:val>
                                            <p:strVal val="#ppt_h"/>
                                          </p:val>
                                        </p:tav>
                                      </p:tavLst>
                                    </p:anim>
                                  </p:childTnLst>
                                </p:cTn>
                              </p:par>
                            </p:childTnLst>
                          </p:cTn>
                        </p:par>
                        <p:par>
                          <p:cTn id="210" fill="hold" nodeType="afterGroup">
                            <p:stCondLst>
                              <p:cond delay="500"/>
                            </p:stCondLst>
                            <p:childTnLst>
                              <p:par>
                                <p:cTn id="211" presetID="4" presetClass="entr" presetSubtype="16" fill="hold" nodeType="afterEffect">
                                  <p:stCondLst>
                                    <p:cond delay="0"/>
                                  </p:stCondLst>
                                  <p:childTnLst>
                                    <p:set>
                                      <p:cBhvr>
                                        <p:cTn id="212" dur="1" fill="hold">
                                          <p:stCondLst>
                                            <p:cond delay="0"/>
                                          </p:stCondLst>
                                        </p:cTn>
                                        <p:tgtEl>
                                          <p:spTgt spid="330834"/>
                                        </p:tgtEl>
                                        <p:attrNameLst>
                                          <p:attrName>style.visibility</p:attrName>
                                        </p:attrNameLst>
                                      </p:cBhvr>
                                      <p:to>
                                        <p:strVal val="visible"/>
                                      </p:to>
                                    </p:set>
                                    <p:animEffect transition="in" filter="box(in)">
                                      <p:cBhvr>
                                        <p:cTn id="213" dur="500"/>
                                        <p:tgtEl>
                                          <p:spTgt spid="330834"/>
                                        </p:tgtEl>
                                      </p:cBhvr>
                                    </p:animEffect>
                                  </p:childTnLst>
                                </p:cTn>
                              </p:par>
                            </p:childTnLst>
                          </p:cTn>
                        </p:par>
                        <p:par>
                          <p:cTn id="214" fill="hold" nodeType="afterGroup">
                            <p:stCondLst>
                              <p:cond delay="1000"/>
                            </p:stCondLst>
                            <p:childTnLst>
                              <p:par>
                                <p:cTn id="215" presetID="4" presetClass="entr" presetSubtype="16" fill="hold" nodeType="afterEffect">
                                  <p:stCondLst>
                                    <p:cond delay="0"/>
                                  </p:stCondLst>
                                  <p:childTnLst>
                                    <p:set>
                                      <p:cBhvr>
                                        <p:cTn id="216" dur="1" fill="hold">
                                          <p:stCondLst>
                                            <p:cond delay="0"/>
                                          </p:stCondLst>
                                        </p:cTn>
                                        <p:tgtEl>
                                          <p:spTgt spid="330835"/>
                                        </p:tgtEl>
                                        <p:attrNameLst>
                                          <p:attrName>style.visibility</p:attrName>
                                        </p:attrNameLst>
                                      </p:cBhvr>
                                      <p:to>
                                        <p:strVal val="visible"/>
                                      </p:to>
                                    </p:set>
                                    <p:animEffect transition="in" filter="box(in)">
                                      <p:cBhvr>
                                        <p:cTn id="217" dur="500"/>
                                        <p:tgtEl>
                                          <p:spTgt spid="330835"/>
                                        </p:tgtEl>
                                      </p:cBhvr>
                                    </p:animEffect>
                                  </p:childTnLst>
                                </p:cTn>
                              </p:par>
                            </p:childTnLst>
                          </p:cTn>
                        </p:par>
                        <p:par>
                          <p:cTn id="218" fill="hold" nodeType="afterGroup">
                            <p:stCondLst>
                              <p:cond delay="1500"/>
                            </p:stCondLst>
                            <p:childTnLst>
                              <p:par>
                                <p:cTn id="219" presetID="4" presetClass="entr" presetSubtype="16" fill="hold" nodeType="afterEffect">
                                  <p:stCondLst>
                                    <p:cond delay="0"/>
                                  </p:stCondLst>
                                  <p:childTnLst>
                                    <p:set>
                                      <p:cBhvr>
                                        <p:cTn id="220" dur="1" fill="hold">
                                          <p:stCondLst>
                                            <p:cond delay="0"/>
                                          </p:stCondLst>
                                        </p:cTn>
                                        <p:tgtEl>
                                          <p:spTgt spid="330836"/>
                                        </p:tgtEl>
                                        <p:attrNameLst>
                                          <p:attrName>style.visibility</p:attrName>
                                        </p:attrNameLst>
                                      </p:cBhvr>
                                      <p:to>
                                        <p:strVal val="visible"/>
                                      </p:to>
                                    </p:set>
                                    <p:animEffect transition="in" filter="box(in)">
                                      <p:cBhvr>
                                        <p:cTn id="221" dur="500"/>
                                        <p:tgtEl>
                                          <p:spTgt spid="330836"/>
                                        </p:tgtEl>
                                      </p:cBhvr>
                                    </p:animEffect>
                                  </p:childTnLst>
                                </p:cTn>
                              </p:par>
                            </p:childTnLst>
                          </p:cTn>
                        </p:par>
                        <p:par>
                          <p:cTn id="222" fill="hold" nodeType="afterGroup">
                            <p:stCondLst>
                              <p:cond delay="2000"/>
                            </p:stCondLst>
                            <p:childTnLst>
                              <p:par>
                                <p:cTn id="223" presetID="4" presetClass="entr" presetSubtype="16" fill="hold" nodeType="afterEffect">
                                  <p:stCondLst>
                                    <p:cond delay="0"/>
                                  </p:stCondLst>
                                  <p:childTnLst>
                                    <p:set>
                                      <p:cBhvr>
                                        <p:cTn id="224" dur="1" fill="hold">
                                          <p:stCondLst>
                                            <p:cond delay="0"/>
                                          </p:stCondLst>
                                        </p:cTn>
                                        <p:tgtEl>
                                          <p:spTgt spid="330837"/>
                                        </p:tgtEl>
                                        <p:attrNameLst>
                                          <p:attrName>style.visibility</p:attrName>
                                        </p:attrNameLst>
                                      </p:cBhvr>
                                      <p:to>
                                        <p:strVal val="visible"/>
                                      </p:to>
                                    </p:set>
                                    <p:animEffect transition="in" filter="box(in)">
                                      <p:cBhvr>
                                        <p:cTn id="225" dur="500"/>
                                        <p:tgtEl>
                                          <p:spTgt spid="330837"/>
                                        </p:tgtEl>
                                      </p:cBhvr>
                                    </p:animEffect>
                                  </p:childTnLst>
                                </p:cTn>
                              </p:par>
                            </p:childTnLst>
                          </p:cTn>
                        </p:par>
                      </p:childTnLst>
                    </p:cTn>
                  </p:par>
                  <p:par>
                    <p:cTn id="226" fill="hold" nodeType="clickPar">
                      <p:stCondLst>
                        <p:cond delay="indefinite"/>
                      </p:stCondLst>
                      <p:childTnLst>
                        <p:par>
                          <p:cTn id="227" fill="hold" nodeType="withGroup">
                            <p:stCondLst>
                              <p:cond delay="0"/>
                            </p:stCondLst>
                            <p:childTnLst>
                              <p:par>
                                <p:cTn id="228" presetID="4" presetClass="entr" presetSubtype="32" fill="hold" nodeType="clickEffect">
                                  <p:stCondLst>
                                    <p:cond delay="0"/>
                                  </p:stCondLst>
                                  <p:childTnLst>
                                    <p:set>
                                      <p:cBhvr>
                                        <p:cTn id="229" dur="1" fill="hold">
                                          <p:stCondLst>
                                            <p:cond delay="0"/>
                                          </p:stCondLst>
                                        </p:cTn>
                                        <p:tgtEl>
                                          <p:spTgt spid="330843"/>
                                        </p:tgtEl>
                                        <p:attrNameLst>
                                          <p:attrName>style.visibility</p:attrName>
                                        </p:attrNameLst>
                                      </p:cBhvr>
                                      <p:to>
                                        <p:strVal val="visible"/>
                                      </p:to>
                                    </p:set>
                                    <p:animEffect transition="in" filter="box(out)">
                                      <p:cBhvr>
                                        <p:cTn id="230" dur="500"/>
                                        <p:tgtEl>
                                          <p:spTgt spid="330843"/>
                                        </p:tgtEl>
                                      </p:cBhvr>
                                    </p:animEffect>
                                  </p:childTnLst>
                                </p:cTn>
                              </p:par>
                            </p:childTnLst>
                          </p:cTn>
                        </p:par>
                        <p:par>
                          <p:cTn id="231" fill="hold" nodeType="afterGroup">
                            <p:stCondLst>
                              <p:cond delay="500"/>
                            </p:stCondLst>
                            <p:childTnLst>
                              <p:par>
                                <p:cTn id="232" presetID="3" presetClass="entr" presetSubtype="10" fill="hold" grpId="0" nodeType="afterEffect">
                                  <p:stCondLst>
                                    <p:cond delay="0"/>
                                  </p:stCondLst>
                                  <p:childTnLst>
                                    <p:set>
                                      <p:cBhvr>
                                        <p:cTn id="233" dur="1" fill="hold">
                                          <p:stCondLst>
                                            <p:cond delay="0"/>
                                          </p:stCondLst>
                                        </p:cTn>
                                        <p:tgtEl>
                                          <p:spTgt spid="330855"/>
                                        </p:tgtEl>
                                        <p:attrNameLst>
                                          <p:attrName>style.visibility</p:attrName>
                                        </p:attrNameLst>
                                      </p:cBhvr>
                                      <p:to>
                                        <p:strVal val="visible"/>
                                      </p:to>
                                    </p:set>
                                    <p:animEffect transition="in" filter="blinds(horizontal)">
                                      <p:cBhvr>
                                        <p:cTn id="234" dur="500"/>
                                        <p:tgtEl>
                                          <p:spTgt spid="330855"/>
                                        </p:tgtEl>
                                      </p:cBhvr>
                                    </p:animEffect>
                                  </p:childTnLst>
                                </p:cTn>
                              </p:par>
                            </p:childTnLst>
                          </p:cTn>
                        </p:par>
                        <p:par>
                          <p:cTn id="235" fill="hold" nodeType="afterGroup">
                            <p:stCondLst>
                              <p:cond delay="1000"/>
                            </p:stCondLst>
                            <p:childTnLst>
                              <p:par>
                                <p:cTn id="236" presetID="3" presetClass="entr" presetSubtype="10" fill="hold" grpId="0" nodeType="afterEffect">
                                  <p:stCondLst>
                                    <p:cond delay="0"/>
                                  </p:stCondLst>
                                  <p:childTnLst>
                                    <p:set>
                                      <p:cBhvr>
                                        <p:cTn id="237" dur="1" fill="hold">
                                          <p:stCondLst>
                                            <p:cond delay="0"/>
                                          </p:stCondLst>
                                        </p:cTn>
                                        <p:tgtEl>
                                          <p:spTgt spid="330851"/>
                                        </p:tgtEl>
                                        <p:attrNameLst>
                                          <p:attrName>style.visibility</p:attrName>
                                        </p:attrNameLst>
                                      </p:cBhvr>
                                      <p:to>
                                        <p:strVal val="visible"/>
                                      </p:to>
                                    </p:set>
                                    <p:animEffect transition="in" filter="blinds(horizontal)">
                                      <p:cBhvr>
                                        <p:cTn id="238" dur="500"/>
                                        <p:tgtEl>
                                          <p:spTgt spid="330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8" grpId="0" animBg="1"/>
      <p:bldP spid="330763" grpId="0" animBg="1"/>
      <p:bldP spid="330764" grpId="0" autoUpdateAnimBg="0"/>
      <p:bldP spid="330776" grpId="0" animBg="1"/>
      <p:bldP spid="330777" grpId="0" animBg="1"/>
      <p:bldP spid="330778" grpId="0" animBg="1"/>
      <p:bldP spid="330779" grpId="0" animBg="1"/>
      <p:bldP spid="330850" grpId="0" autoUpdateAnimBg="0"/>
      <p:bldP spid="330851" grpId="0" autoUpdateAnimBg="0"/>
      <p:bldP spid="330852" grpId="0" autoUpdateAnimBg="0"/>
      <p:bldP spid="330853" grpId="0" autoUpdateAnimBg="0"/>
      <p:bldP spid="330854" grpId="0" autoUpdateAnimBg="0"/>
      <p:bldP spid="330855" grpId="0" autoUpdateAnimBg="0"/>
      <p:bldP spid="330856" grpId="0"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主题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主题1" id="{53DC2220-3434-419D-9210-E9FE3546A59C}" vid="{07DED40F-BE99-4C5A-9505-9CB02F53FA72}"/>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2482</TotalTime>
  <Words>6861</Words>
  <Application>Microsoft Office PowerPoint</Application>
  <PresentationFormat>全屏显示(4:3)</PresentationFormat>
  <Paragraphs>466</Paragraphs>
  <Slides>104</Slides>
  <Notes>7</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7</vt:i4>
      </vt:variant>
      <vt:variant>
        <vt:lpstr>幻灯片标题</vt:lpstr>
      </vt:variant>
      <vt:variant>
        <vt:i4>104</vt:i4>
      </vt:variant>
    </vt:vector>
  </HeadingPairs>
  <TitlesOfParts>
    <vt:vector size="130" baseType="lpstr">
      <vt:lpstr>Arial Unicode MS</vt:lpstr>
      <vt:lpstr>黑体</vt:lpstr>
      <vt:lpstr>华文细黑</vt:lpstr>
      <vt:lpstr>楷体_GB2312</vt:lpstr>
      <vt:lpstr>宋体</vt:lpstr>
      <vt:lpstr>微软雅黑</vt:lpstr>
      <vt:lpstr>Arial</vt:lpstr>
      <vt:lpstr>Calibri</vt:lpstr>
      <vt:lpstr>Cambria Math</vt:lpstr>
      <vt:lpstr>Impact</vt:lpstr>
      <vt:lpstr>Lucida Sans Unicode</vt:lpstr>
      <vt:lpstr>Symbol</vt:lpstr>
      <vt:lpstr>Tahoma</vt:lpstr>
      <vt:lpstr>Times New Roman</vt:lpstr>
      <vt:lpstr>Verdana</vt:lpstr>
      <vt:lpstr>Wingdings</vt:lpstr>
      <vt:lpstr>Wingdings 2</vt:lpstr>
      <vt:lpstr>Wingdings 3</vt:lpstr>
      <vt:lpstr>主题1</vt:lpstr>
      <vt:lpstr>公式</vt:lpstr>
      <vt:lpstr>Equation</vt:lpstr>
      <vt:lpstr>Picture2</vt:lpstr>
      <vt:lpstr>Microsoft 公式 3.0</vt:lpstr>
      <vt:lpstr>Document</vt:lpstr>
      <vt:lpstr>文档</vt:lpstr>
      <vt:lpstr>剪辑</vt:lpstr>
      <vt:lpstr>PowerPoint 演示文稿</vt:lpstr>
      <vt:lpstr>玻尔理论的困难</vt:lpstr>
      <vt:lpstr>如何解决这些困难？</vt:lpstr>
      <vt:lpstr>守恒量&amp;量子化</vt:lpstr>
      <vt:lpstr>相对论对椭圆轨道的修正 </vt:lpstr>
      <vt:lpstr>PowerPoint 演示文稿</vt:lpstr>
      <vt:lpstr>原子的精细结构：电子的自旋</vt:lpstr>
      <vt:lpstr>PowerPoint 演示文稿</vt:lpstr>
      <vt:lpstr>PowerPoint 演示文稿</vt:lpstr>
      <vt:lpstr>原子中电子轨道运动的磁矩</vt:lpstr>
      <vt:lpstr>磁矩&amp;磁场</vt:lpstr>
      <vt:lpstr>PowerPoint 演示文稿</vt:lpstr>
      <vt:lpstr>量子化磁矩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Stern–Gerlach实验  </vt:lpstr>
      <vt:lpstr>我们从Stern–Gerlach实验中发现了什么</vt:lpstr>
      <vt:lpstr>自旋（Spin）：既然有公转，自转也可以有</vt:lpstr>
      <vt:lpstr>自旋假设存在的问题：与实验事实对比</vt:lpstr>
      <vt:lpstr>Pauli的comment：S_Z=ℏ/2 究竟需要转多快</vt:lpstr>
      <vt:lpstr>自转还是不自转？这是个问题</vt:lpstr>
      <vt:lpstr>守恒量&amp;量子化</vt:lpstr>
      <vt:lpstr>磁场中的电子：轨道角动量和自旋角动量</vt:lpstr>
      <vt:lpstr>磁矩</vt:lpstr>
      <vt:lpstr>磁矩&amp;磁场</vt:lpstr>
      <vt:lpstr>PowerPoint 演示文稿</vt:lpstr>
      <vt:lpstr>PowerPoint 演示文稿</vt:lpstr>
      <vt:lpstr>PowerPoint 演示文稿</vt:lpstr>
      <vt:lpstr>PowerPoint 演示文稿</vt:lpstr>
      <vt:lpstr>PowerPoint 演示文稿</vt:lpstr>
      <vt:lpstr> </vt:lpstr>
      <vt:lpstr>S-G实验与碱金属双线的解释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各线系线规律</vt:lpstr>
      <vt:lpstr>从上述事实可以推出能级的分布</vt:lpstr>
      <vt:lpstr>碱金属光谱结构</vt:lpstr>
      <vt:lpstr>碱金属双线</vt:lpstr>
      <vt:lpstr>PowerPoint 演示文稿</vt:lpstr>
      <vt:lpstr>磁场中的电子——自旋轨道耦合</vt:lpstr>
      <vt:lpstr>量子数  </vt:lpstr>
      <vt:lpstr>自旋和轨道 </vt:lpstr>
      <vt:lpstr>磁场带来的动力学：磁矩</vt:lpstr>
      <vt:lpstr>PowerPoint 演示文稿</vt:lpstr>
      <vt:lpstr>磁矩的动力学效应</vt:lpstr>
      <vt:lpstr>电子自旋与轨道运动相互作用能量的计算 </vt:lpstr>
      <vt:lpstr>PowerPoint 演示文稿</vt:lpstr>
      <vt:lpstr>PowerPoint 演示文稿</vt:lpstr>
      <vt:lpstr>PowerPoint 演示文稿</vt:lpstr>
      <vt:lpstr>PowerPoint 演示文稿</vt:lpstr>
      <vt:lpstr>碱金属双线</vt:lpstr>
      <vt:lpstr>Na黄色双线——磁场的效应</vt:lpstr>
      <vt:lpstr>PowerPoint 演示文稿</vt:lpstr>
      <vt:lpstr>单电辐射跃迁的选择定则 </vt:lpstr>
      <vt:lpstr>原子内部磁场的估计——纳黄线的波长差</vt:lpstr>
      <vt:lpstr>Stern-Gerlach——外在磁场 </vt:lpstr>
      <vt:lpstr>碱金属双线——内在磁场</vt:lpstr>
      <vt:lpstr>磁场对原子的作用——Zeeman效应</vt:lpstr>
      <vt:lpstr>磁场对原子的作用</vt:lpstr>
      <vt:lpstr>PowerPoint 演示文稿</vt:lpstr>
      <vt:lpstr>PowerPoint 演示文稿</vt:lpstr>
      <vt:lpstr>PowerPoint 演示文稿</vt:lpstr>
      <vt:lpstr>塞曼效应——正常塞曼效应 </vt:lpstr>
      <vt:lpstr>PowerPoint 演示文稿</vt:lpstr>
      <vt:lpstr>PowerPoint 演示文稿</vt:lpstr>
      <vt:lpstr>PowerPoint 演示文稿</vt:lpstr>
      <vt:lpstr>PowerPoint 演示文稿</vt:lpstr>
      <vt:lpstr>PowerPoint 演示文稿</vt:lpstr>
      <vt:lpstr>塞曼谱线的偏振特性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wlx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原子的卢瑟福模型</dc:title>
  <dc:creator>mouse-wlx</dc:creator>
  <cp:lastModifiedBy>刘昊迪</cp:lastModifiedBy>
  <cp:revision>400</cp:revision>
  <cp:lastPrinted>1601-01-01T00:00:00Z</cp:lastPrinted>
  <dcterms:created xsi:type="dcterms:W3CDTF">2003-02-14T07:15:14Z</dcterms:created>
  <dcterms:modified xsi:type="dcterms:W3CDTF">2016-05-02T11:44:47Z</dcterms:modified>
</cp:coreProperties>
</file>